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1"/>
  </p:notesMasterIdLst>
  <p:handoutMasterIdLst>
    <p:handoutMasterId r:id="rId32"/>
  </p:handoutMasterIdLst>
  <p:sldIdLst>
    <p:sldId id="258" r:id="rId2"/>
    <p:sldId id="472" r:id="rId3"/>
    <p:sldId id="409" r:id="rId4"/>
    <p:sldId id="422" r:id="rId5"/>
    <p:sldId id="424" r:id="rId6"/>
    <p:sldId id="514" r:id="rId7"/>
    <p:sldId id="417" r:id="rId8"/>
    <p:sldId id="426" r:id="rId9"/>
    <p:sldId id="440" r:id="rId10"/>
    <p:sldId id="510" r:id="rId11"/>
    <p:sldId id="442" r:id="rId12"/>
    <p:sldId id="432" r:id="rId13"/>
    <p:sldId id="511" r:id="rId14"/>
    <p:sldId id="438" r:id="rId15"/>
    <p:sldId id="433" r:id="rId16"/>
    <p:sldId id="434" r:id="rId17"/>
    <p:sldId id="435" r:id="rId18"/>
    <p:sldId id="473" r:id="rId19"/>
    <p:sldId id="436" r:id="rId20"/>
    <p:sldId id="431" r:id="rId21"/>
    <p:sldId id="427" r:id="rId22"/>
    <p:sldId id="429" r:id="rId23"/>
    <p:sldId id="445" r:id="rId24"/>
    <p:sldId id="446" r:id="rId25"/>
    <p:sldId id="499" r:id="rId26"/>
    <p:sldId id="489" r:id="rId27"/>
    <p:sldId id="471" r:id="rId28"/>
    <p:sldId id="507" r:id="rId29"/>
    <p:sldId id="508" r:id="rId30"/>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71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4"/>
    <p:restoredTop sz="69904"/>
  </p:normalViewPr>
  <p:slideViewPr>
    <p:cSldViewPr snapToGrid="0" showGuides="1">
      <p:cViewPr varScale="1">
        <p:scale>
          <a:sx n="29" d="100"/>
          <a:sy n="29" d="100"/>
        </p:scale>
        <p:origin x="1236" y="21"/>
      </p:cViewPr>
      <p:guideLst>
        <p:guide orient="horz" pos="2160"/>
        <p:guide pos="3719"/>
      </p:guideLst>
    </p:cSldViewPr>
  </p:slideViewPr>
  <p:outlineViewPr>
    <p:cViewPr>
      <p:scale>
        <a:sx n="33" d="100"/>
        <a:sy n="33" d="100"/>
      </p:scale>
      <p:origin x="0" y="-3417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33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6F822A9-7AD0-AA47-83B9-D04FD4F64C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i="1" smtClean="0">
                <a:latin typeface="Arial" charset="0"/>
                <a:ea typeface="ＭＳ Ｐゴシック" charset="0"/>
                <a:cs typeface="+mn-cs"/>
              </a:defRPr>
            </a:lvl1pPr>
          </a:lstStyle>
          <a:p>
            <a:pPr>
              <a:defRPr/>
            </a:pPr>
            <a:r>
              <a:rPr lang="en-US" dirty="0"/>
              <a:t>Backup</a:t>
            </a:r>
          </a:p>
        </p:txBody>
      </p:sp>
      <p:sp>
        <p:nvSpPr>
          <p:cNvPr id="3" name="Date Placeholder 2">
            <a:extLst>
              <a:ext uri="{FF2B5EF4-FFF2-40B4-BE49-F238E27FC236}">
                <a16:creationId xmlns="" xmlns:a16="http://schemas.microsoft.com/office/drawing/2014/main" id="{3CA42116-BC02-F645-A9AA-C8EB0CA981D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13A857E-2788-2642-BE40-BBDA4B9A47DA}" type="datetime1">
              <a:rPr lang="en-US" altLang="pt-BR"/>
              <a:pPr/>
              <a:t>11/25/2021</a:t>
            </a:fld>
            <a:endParaRPr lang="en-US" altLang="pt-BR" dirty="0"/>
          </a:p>
        </p:txBody>
      </p:sp>
      <p:sp>
        <p:nvSpPr>
          <p:cNvPr id="4" name="Footer Placeholder 3">
            <a:extLst>
              <a:ext uri="{FF2B5EF4-FFF2-40B4-BE49-F238E27FC236}">
                <a16:creationId xmlns="" xmlns:a16="http://schemas.microsoft.com/office/drawing/2014/main" id="{A741D5C7-DFCD-A44F-A129-CE61A99C531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dirty="0"/>
              <a:t>https://cartilha.cert.br/fasciculos/</a:t>
            </a:r>
          </a:p>
        </p:txBody>
      </p:sp>
      <p:sp>
        <p:nvSpPr>
          <p:cNvPr id="5" name="Slide Number Placeholder 4">
            <a:extLst>
              <a:ext uri="{FF2B5EF4-FFF2-40B4-BE49-F238E27FC236}">
                <a16:creationId xmlns="" xmlns:a16="http://schemas.microsoft.com/office/drawing/2014/main" id="{04B995AF-B917-404A-AA30-286A1749FD9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986C77-92F9-F343-A206-E36FBB585AA4}" type="slidenum">
              <a:rPr lang="en-US" altLang="pt-BR"/>
              <a:pPr/>
              <a:t>‹nº›</a:t>
            </a:fld>
            <a:endParaRPr lang="en-US" altLang="pt-B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10240" max="3072" units="cm"/>
          <inkml:channel name="Y" type="integer" min="-1728" max="1728" units="cm"/>
          <inkml:channel name="T" type="integer" max="2.14748E9" units="dev"/>
        </inkml:traceFormat>
        <inkml:channelProperties>
          <inkml:channelProperty channel="X" name="resolution" value="279.07758" units="1/cm"/>
          <inkml:channelProperty channel="Y" name="resolution" value="128.95523" units="1/cm"/>
          <inkml:channelProperty channel="T" name="resolution" value="1" units="1/dev"/>
        </inkml:channelProperties>
      </inkml:inkSource>
      <inkml:timestamp xml:id="ts0" timeString="2021-11-25T23:52:07.374"/>
    </inkml:context>
    <inkml:brush xml:id="br0">
      <inkml:brushProperty name="width" value="0.05292" units="cm"/>
      <inkml:brushProperty name="height" value="0.05292" units="cm"/>
      <inkml:brushProperty name="color" value="#FF0000"/>
    </inkml:brush>
  </inkml:definitions>
  <inkml:trace contextRef="#ctx0" brushRef="#br0">6068 12841 0,'0'0'0,"0"53"62,0 88-46,0 36-16,0 69 16,0-16-16,0 87 15,-106-34-15,106-37 16,-88-52-16,88-70 0,88-124 47,18 0-47,35-124 15,53 72-15,-53-37 16,0 36-16,-17-35 16,-54 88-16,-70-53 15,71 53-15,-107 0 32,-69 0-17</inkml:trace>
  <inkml:trace contextRef="#ctx0" brushRef="#br0" timeOffset="210.6813">6862 14252 0,'0'0'0,"0"53"16,52 35-16,-52-52 15,0 17 1,53-53 0,-53-36 15,0-52-15</inkml:trace>
  <inkml:trace contextRef="#ctx0" brushRef="#br0" timeOffset="419.8609">6914 14252 0,'0'-53'0,"-52"53"16,52-53-16,88 106 47,18-53-32,-18 0-15,-35 53 16,0 0 0,-53 35-16,0-52 15,-106 34-15,18 1 16,35-71-16,-71 53 15</inkml:trace>
  <inkml:trace contextRef="#ctx0" brushRef="#br0" timeOffset="906.2792">7532 14146 0,'0'53'31,"0"0"-31,88 0 16,-88 0-16,88 18 15,-35-1 1,-106-70 31,53-70-47,-141-19 16,88 1-16,-17-53 15,70-53-15,-71 0 16,71 18-16,0 35 0,53 88 15,0 53 1,-18 0-16,-35 88 16,71 53-16,-71-35 15,0 35-15,0 0 16,-53-53-16,53-35 16,-88-53-16,17 0 15,1 0 1,70-35-16,-71 35 15,71-71-15,0 1 16</inkml:trace>
  <inkml:trace contextRef="#ctx0" brushRef="#br0" timeOffset="1462.2568">7990 13635 0,'-35'0'0,"-18"0"16,0 53-1,53 0-15,-88 0 16,88 35-16,0 53 16,0-53-16,53 18 15,0-35-15,18-71 16,34 0-16,-16 0 15,-1 0-15,-35-36 16,35-52-16,-88 35 16,53 0-16,-53 0 15,0-17 1,-88 70-16,35 0 0,0 0 16,-18 0-16,71 35 15,124-35 32,-71-35-47,35-36 16,-35 36-16,0 35 15,-53-88-15,88 88 16</inkml:trace>
  <inkml:trace contextRef="#ctx0" brushRef="#br0" timeOffset="1852.0921">8643 13635 0,'0'0'0,"0"88"31,53-35-31,-53 0 16,88 35-16,-35-35 15,0-53-15,35 88 16,0-88-1,-123-88 17,-53 35-32,35 0 15,-53-35-15,36 0 16,-1-53-16,71-53 16,0 70-16,0 54 0,0-19 15,106 37 1,-71 52-16,36 52 15,-71 37-15,88 16 16,-88-16-16,0-1 16,-18 18-16,-70-53 15,35 35-15,-35-88 16,35 0-16,-18 0 16,1 0-1</inkml:trace>
  <inkml:trace contextRef="#ctx0" brushRef="#br0" timeOffset="3394.4186">13600 12330 0,'0'0'0,"0"176"31,0-17-31,0 158 16,0-35-16,0 89 15,0-89-15,0-35 16,0-123-16,0-72 15,35-52 1,71-52 0,70-37-16,106-105 15,-88 71-15,0 35 16,-53 88-16,-52-53 0,-1 53 16,-35 0-1</inkml:trace>
  <inkml:trace contextRef="#ctx0" brushRef="#br0" timeOffset="3566.066">14817 13635 0,'0'88'0,"35"-35"0,-35 35 15,70 18 1,-70-71-16,71-35 0,-71 106 16,53-106-16</inkml:trace>
  <inkml:trace contextRef="#ctx0" brushRef="#br0" timeOffset="3822.2862">14817 13652 0,'0'71'31,"88"-18"-15,-35-53-16,-18 0 0,18 88 15,35-88 1,-88 53-16,0 0 15,-141-53 1,106 0-16,-53 53 16,35-53-16,-36 0 15</inkml:trace>
  <inkml:trace contextRef="#ctx0" brushRef="#br0" timeOffset="5763.9549">15893 13864 0,'0'0'0,"0"194"15,0-106-15,0 18 16,88-18-16,18-35 16,-53-53-1,-53-53 1,0 1-1,0-19-15,0-35 16,-89 53-16,19 0 0,70-35 16,-88-35-16,88-19 15,0 37-15,0 52 16,88-35 0,18 140-1,-106 1-15,88 71 16,-88-36-16,0-17 15,0-1-15,0-17 16,-53-53 15,53-35-15,0-71-16,53 53 0,35-18 16,-35 71-16,0 0 15,-18 0-15,36 71 16,-71-18-16,0 35 15,0 18-15,0-18 16,0 0-16,-71-35 16,-17 36-16,35-89 15,18 52-15,-71-52 16,106-88 31,53 35-32,-53 0-15</inkml:trace>
  <inkml:trace contextRef="#ctx0" brushRef="#br0" timeOffset="6080.2275">16792 13723 0,'0'106'31,"88"-18"-16,-88-35-15,53 0 16,-53 0-16,89-53 16,-89 70-16,52-70 15,-52-88 1</inkml:trace>
  <inkml:trace contextRef="#ctx0" brushRef="#br0" timeOffset="6289.9078">17163 13458 0,'0'0'0,"0"89"0,105-1 16,-105 18-16,124-18 16,-124 18-16,106-36 15,-18 36 1,-88-159 15,0 0-31,-53-17 16</inkml:trace>
  <inkml:trace contextRef="#ctx0" brushRef="#br0" timeOffset="6462.0558">17074 13741 0,'36'0'15,"34"-106"1,54 53-16,-36-18 16,18 1-16,-71 70 15,-35-35-15,53 35 16</inkml:trace>
  <inkml:trace contextRef="#ctx0" brushRef="#br0" timeOffset="6658.2244">16704 13547 0</inkml:trace>
  <inkml:trace contextRef="#ctx0" brushRef="#br0" timeOffset="7541.9839">18856 13159 0,'0'70'31,"0"18"-16,0 53-15,0-52 16,0-1-16,0 0 16,0-35-1,88 0 1,-35-53 0,0 0-16,35-53 15,0 53-15,-17-141 0,52 53 16,-123 35-1,-88 53 17</inkml:trace>
  <inkml:trace contextRef="#ctx0" brushRef="#br0" timeOffset="7910.3007">19526 13212 0,'-17'0'0,"17"17"16,-89 54-16,89 35 16,0-18-16,0 0 15,53-35-15,0-53 16,0 0-16,18 0 15,35 0-15,-71-53 16,35-35-16,-70 0 16,0 35-16,0 0 15,-53-88 1,-35 141-16,-18-71 16,54 71-16,-1 35 0,-18 54 15,71-37 1,0-16-16,0 34 0,0 1 15,35-18 1,18-53-16</inkml:trace>
  <inkml:trace contextRef="#ctx0" brushRef="#br0" timeOffset="8328.1601">20408 13018 0,'0'-89'16,"-53"89"-1,53-53 1,-70 53 0,-1 0-1,-17 18 1,35 70-16,-18 89 16,71-72-16,0-16 15,0-1-15,89-18 16,-1 1-16,18-71 15,-18 0-15,35 0 0,-17-35 16,0-71-16,-35-18 16,-71 36-16,105 18 15,-105 34-15</inkml:trace>
  <inkml:trace contextRef="#ctx0" brushRef="#br0" timeOffset="8556.3564">20779 12806 0,'53'0'0,"-53"70"15,105 36-15,-105-18 16,89 18-16,-1 18 15,-88-71-15,88-53 16,-88 53-16,53-53 16,-53-53-1</inkml:trace>
  <inkml:trace contextRef="#ctx0" brushRef="#br0" timeOffset="8938.1846">21255 12506 0,'0'0'0,"0"88"0,0 53 15,0 53 1,-53 0-16,53-53 16,0-52-16,-71-36 0,71-1 15,-70-52 16,70-88-31,0 35 16,-35 0-16,35-52 16,35 105-1,35 0 1,1 0-16,-18 53 16,0-53-16,35 0 15,-35 0-15,-18 0 16,18 0-16,53 0 15,-106-89 1,53 36 0,-53 1-1</inkml:trace>
  <inkml:trace contextRef="#ctx0" brushRef="#br0" timeOffset="9162.3775">21678 12735 0,'-88'53'16,"88"88"-1,0-52-15,0 16 16,0-16-16,53-1 16,0-88-16,17 106 15,-17-106-15,0 0 16,0 0-16,35 0 15,-88-53-15,36-36 16,-36 37-16,0-1 0</inkml:trace>
  <inkml:trace contextRef="#ctx0" brushRef="#br0" timeOffset="9329.0206">21625 13300 0,'71'-36'32,"-71"-16"-17,88-37-15,-88 36 16,0 1-16</inkml:trace>
  <inkml:trace contextRef="#ctx0" brushRef="#br0" timeOffset="9478.1488">21537 13070 0,'0'-35'16,"53"-106"0,-53 88-16,106-53 15</inkml:trace>
  <inkml:trace contextRef="#ctx0" brushRef="#br0" timeOffset="10010.6069">22102 12806 0,'0'0'16,"0"70"-16,105-17 0,-52 36 16,-53-37-16,124 1 15,-36 36 1,-88-37-1,0-87 32,0-18-47,-88-53 16,35-35-16,-35 0 16,-1-53-16,89 53 15,0 53-15,0 35 0,0-18 16,142 71-1,-90 89 1,1 34-16,-53-52 16,124 52-16,-124-35 15,0-17-15,0-1 16,-88-17-16,35-53 16,-35 89-16,-1-89 15,36 0-15,53-36 16,0-17-1,89 53 1,52 0-16,17 0 16,-16 53-1,-1-53-15,35 0 0,-35 0 16,-53-53-16,-35 53 16,-53-53-16,0-17 15,-176-1 1,70 71-1</inkml:trace>
  <inkml:trace contextRef="#ctx0" brushRef="#br0" timeOffset="16778.4249">18292 8802 0,'0'88'78,"-124"-88"-62</inkml:trace>
</inkml:ink>
</file>

<file path=ppt/ink/ink2.xml><?xml version="1.0" encoding="utf-8"?>
<inkml:ink xmlns:inkml="http://www.w3.org/2003/InkML">
  <inkml:definitions>
    <inkml:context xml:id="ctx0">
      <inkml:inkSource xml:id="inkSrc0">
        <inkml:traceFormat>
          <inkml:channel name="X" type="integer" min="-10240" max="3072" units="cm"/>
          <inkml:channel name="Y" type="integer" min="-1728" max="1728" units="cm"/>
          <inkml:channel name="T" type="integer" max="2.14748E9" units="dev"/>
        </inkml:traceFormat>
        <inkml:channelProperties>
          <inkml:channelProperty channel="X" name="resolution" value="279.07758" units="1/cm"/>
          <inkml:channelProperty channel="Y" name="resolution" value="128.95523" units="1/cm"/>
          <inkml:channelProperty channel="T" name="resolution" value="1" units="1/dev"/>
        </inkml:channelProperties>
      </inkml:inkSource>
      <inkml:timestamp xml:id="ts0" timeString="2021-11-25T23:55:54.142"/>
    </inkml:context>
    <inkml:brush xml:id="br0">
      <inkml:brushProperty name="width" value="0.05292" units="cm"/>
      <inkml:brushProperty name="height" value="0.05292" units="cm"/>
      <inkml:brushProperty name="color" value="#FF0000"/>
    </inkml:brush>
  </inkml:definitions>
  <inkml:trace contextRef="#ctx0" brushRef="#br0">7514 6914 0,'-35'0'63,"35"36"-47,-53-36 15,53 53-16,-53-53 1,53 53-16,-70-53 31,70 52-31,0 1 47,-71-53-31,71 89-16,0-37 15,0 19 1,-35-71-16,35 53 16,0 0-1,0 0 1,0 0 0,35-53-1,-35 70 1,53-70-1,0 53 17,35 35-1,-35-88 0,-18 0 0,18 0 1,0 0-17,35 0 17,-35 0-17,-18 0 16,18 0-15,0 0 0,-53-70-16,88 70 15,-35 0 1,-17 0 15,17 0 0,-1 0 1,37-53-17,-36 53 1,-1-53 15,1 53 0,18 0 16,-18-53-31,0 53 31,0 0-16,0 0-15,17 0 46,-17 0-31,0 0 1,-53-53-1,53 53-31,0 0 62,-53-88-62,70 35 47,-70 18-15,0-53-1,0 35-16,0 0 17,0 0-1,0 18 0,-35 35-15,35-89-16,-53 36 31,0 53 0,53-52-31,-70 52 16,17 0 0,0 0-1,53-53-15,-53 53 16,0 0 15,-18 0-15,19 0-1,-1 0 1,0 0 0,0 0-1,-18 0 1,18 0-1,0 0 1,1 0 0,52 53-16,-53-53 15,-18 0 1,18 0 0,0 0-1,0 0 1,0 52-1,-35-52 1,35 0 15,53 36-15,-35-36 0,35-36 15,0-52-16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spaço Reservado para Número de Slide 13">
            <a:extLst>
              <a:ext uri="{FF2B5EF4-FFF2-40B4-BE49-F238E27FC236}">
                <a16:creationId xmlns="" xmlns:a16="http://schemas.microsoft.com/office/drawing/2014/main" id="{1EDDEC43-098B-6549-B99F-065C44385BD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79F1B-9EBC-9647-8DCE-DE265F78B11E}" type="slidenum">
              <a:rPr lang="pt-BR" smtClean="0"/>
              <a:t>‹nº›</a:t>
            </a:fld>
            <a:endParaRPr lang="pt-BR" dirty="0"/>
          </a:p>
        </p:txBody>
      </p:sp>
      <p:sp>
        <p:nvSpPr>
          <p:cNvPr id="7" name="Notes Placeholder 4">
            <a:extLst>
              <a:ext uri="{FF2B5EF4-FFF2-40B4-BE49-F238E27FC236}">
                <a16:creationId xmlns="" xmlns:a16="http://schemas.microsoft.com/office/drawing/2014/main" id="{9A6E8D16-B969-F04E-B3B0-F46266FCD70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dirty="0"/>
          </a:p>
        </p:txBody>
      </p:sp>
      <p:sp>
        <p:nvSpPr>
          <p:cNvPr id="9" name="Slide Image Placeholder 3">
            <a:extLst>
              <a:ext uri="{FF2B5EF4-FFF2-40B4-BE49-F238E27FC236}">
                <a16:creationId xmlns="" xmlns:a16="http://schemas.microsoft.com/office/drawing/2014/main" id="{E95A2FFF-1CC1-2942-B1CA-F9E7AE2FEFB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3" name="Espaço Reservado para Rodapé 2">
            <a:extLst>
              <a:ext uri="{FF2B5EF4-FFF2-40B4-BE49-F238E27FC236}">
                <a16:creationId xmlns="" xmlns:a16="http://schemas.microsoft.com/office/drawing/2014/main" id="{C3AB462C-AF09-FD47-A038-F14D450C34F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dirty="0"/>
              <a:t>https://cartilha.cert.br/</a:t>
            </a:r>
          </a:p>
        </p:txBody>
      </p:sp>
      <p:sp>
        <p:nvSpPr>
          <p:cNvPr id="4" name="Espaço Reservado para Cabeçalho 3">
            <a:extLst>
              <a:ext uri="{FF2B5EF4-FFF2-40B4-BE49-F238E27FC236}">
                <a16:creationId xmlns="" xmlns:a16="http://schemas.microsoft.com/office/drawing/2014/main" id="{33763406-F205-344F-BC52-7056F225A9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i="1"/>
            </a:lvl1pPr>
          </a:lstStyle>
          <a:p>
            <a:r>
              <a:rPr lang="pt-BR" dirty="0"/>
              <a:t>Backup</a:t>
            </a:r>
          </a:p>
        </p:txBody>
      </p:sp>
    </p:spTree>
    <p:extLst>
      <p:ext uri="{BB962C8B-B14F-4D97-AF65-F5344CB8AC3E}">
        <p14:creationId xmlns:p14="http://schemas.microsoft.com/office/powerpoint/2010/main" val="4223633796"/>
      </p:ext>
    </p:extLst>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otes Placeholder 2">
            <a:extLst>
              <a:ext uri="{FF2B5EF4-FFF2-40B4-BE49-F238E27FC236}">
                <a16:creationId xmlns="" xmlns:a16="http://schemas.microsoft.com/office/drawing/2014/main" id="{8B99DA89-4A30-9D4E-9386-B74C55327901}"/>
              </a:ext>
            </a:extLst>
          </p:cNvPr>
          <p:cNvSpPr>
            <a:spLocks noGrp="1"/>
          </p:cNvSpPr>
          <p:nvPr>
            <p:ph type="body" idx="1"/>
          </p:nvPr>
        </p:nvSpPr>
        <p:spPr bwMode="auto">
          <a:xfrm>
            <a:off x="687600" y="43452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bIns="46800" numCol="1" anchor="t" anchorCtr="0" compatLnSpc="1">
            <a:prstTxWarp prst="textNoShape">
              <a:avLst/>
            </a:prstTxWarp>
          </a:bodyPr>
          <a:lstStyle/>
          <a:p>
            <a:pPr algn="just"/>
            <a:r>
              <a:rPr lang="pt-BR" sz="800" noProof="0" dirty="0"/>
              <a:t>Esta obra foi originalmente desenvolvida pelo CERT.br/NIC.br, com o propósito de promover a conscientização sobre o uso seguro da Internet e baseia-se nos materiais da Cartilha de Segurança para Internet (</a:t>
            </a:r>
            <a:r>
              <a:rPr lang="pt-BR" sz="800" noProof="0" dirty="0">
                <a:solidFill>
                  <a:srgbClr val="E95543"/>
                </a:solidFill>
                <a:hlinkClick r:id="rId3">
                  <a:extLst>
                    <a:ext uri="{A12FA001-AC4F-418D-AE19-62706E023703}">
                      <ahyp:hlinkClr xmlns="" xmlns:ahyp="http://schemas.microsoft.com/office/drawing/2018/hyperlinkcolor" val="tx"/>
                    </a:ext>
                  </a:extLst>
                </a:hlinkClick>
              </a:rPr>
              <a:t>https://cartilha.</a:t>
            </a:r>
            <a:r>
              <a:rPr lang="pt-BR" sz="800" noProof="0" dirty="0">
                <a:solidFill>
                  <a:schemeClr val="accent2"/>
                </a:solidFill>
                <a:hlinkClick r:id="rId3">
                  <a:extLst>
                    <a:ext uri="{A12FA001-AC4F-418D-AE19-62706E023703}">
                      <ahyp:hlinkClr xmlns="" xmlns:ahyp="http://schemas.microsoft.com/office/drawing/2018/hyperlinkcolor" val="tx"/>
                    </a:ext>
                  </a:extLst>
                </a:hlinkClick>
              </a:rPr>
              <a:t>cert</a:t>
            </a:r>
            <a:r>
              <a:rPr lang="pt-BR" sz="800" noProof="0" dirty="0">
                <a:solidFill>
                  <a:srgbClr val="E95543"/>
                </a:solidFill>
                <a:hlinkClick r:id="rId3">
                  <a:extLst>
                    <a:ext uri="{A12FA001-AC4F-418D-AE19-62706E023703}">
                      <ahyp:hlinkClr xmlns="" xmlns:ahyp="http://schemas.microsoft.com/office/drawing/2018/hyperlinkcolor" val="tx"/>
                    </a:ext>
                  </a:extLst>
                </a:hlinkClick>
              </a:rPr>
              <a:t>.br/</a:t>
            </a:r>
            <a:r>
              <a:rPr lang="pt-BR" sz="800" noProof="0" dirty="0"/>
              <a:t>).</a:t>
            </a:r>
            <a:r>
              <a:rPr lang="pt-BR" sz="800" noProof="0" dirty="0">
                <a:latin typeface="Arial" panose="020B0604020202020204" pitchFamily="34" charset="0"/>
                <a:ea typeface="ＭＳ Ｐゴシック" panose="020B0600070205080204" pitchFamily="34" charset="-128"/>
                <a:cs typeface="Arial" panose="020B0604020202020204" pitchFamily="34" charset="0"/>
              </a:rPr>
              <a:t> </a:t>
            </a:r>
          </a:p>
          <a:p>
            <a:pPr algn="just"/>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Esta obra foi licenciada sob a licença Creative Commons </a:t>
            </a:r>
            <a:r>
              <a:rPr lang="pt-BR" sz="800" noProof="0" dirty="0"/>
              <a:t>Atribuição-NãoComercial-CompartilhaIgual 4.0 Internacional (CC BY-NC-SA 4.0).</a:t>
            </a:r>
          </a:p>
          <a:p>
            <a:pPr algn="just"/>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O CERT.br/NIC.br concede a Você uma licença de abrangência mundial, sem </a:t>
            </a:r>
            <a:r>
              <a:rPr lang="pt-BR" altLang="pt-BR" sz="800" i="1" noProof="0" dirty="0">
                <a:latin typeface="Arial" panose="020B0604020202020204" pitchFamily="34" charset="0"/>
                <a:ea typeface="ＭＳ Ｐゴシック" panose="020B0600070205080204" pitchFamily="34" charset="-128"/>
                <a:cs typeface="Arial" panose="020B0604020202020204" pitchFamily="34" charset="0"/>
              </a:rPr>
              <a:t>royalties</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 não-exclusiva, sujeita aos termos e condições desta Licença, para exercer os direitos sobre a Obra definidos abaixo: </a:t>
            </a:r>
          </a:p>
          <a:p>
            <a:pPr marL="228600" indent="-228600" algn="just">
              <a:buFont typeface="+mj-lt"/>
              <a:buAutoNum type="alphaLcPeriod"/>
            </a:pP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Reproduzir a Obra, incorporar a Obra em uma ou mais Obras Coletivas e Reproduzir a Obra quando incorporada em Obras Coletivas;</a:t>
            </a:r>
          </a:p>
          <a:p>
            <a:pPr marL="228600" indent="-228600" algn="just">
              <a:buFont typeface="+mj-lt"/>
              <a:buAutoNum type="alphaLcPeriod"/>
            </a:pP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Distribuir e Executar Publicamente a Obra, incluindo as Obras incorporadas em Obras Coletivas; e,</a:t>
            </a:r>
          </a:p>
          <a:p>
            <a:pPr marL="228600" indent="-228600" algn="just">
              <a:buFont typeface="+mj-lt"/>
              <a:buAutoNum type="alphaLcPeriod"/>
            </a:pP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Distribuir e Executar Publicamente Obras Derivadas.</a:t>
            </a:r>
          </a:p>
          <a:p>
            <a:pPr algn="just"/>
            <a:r>
              <a:rPr lang="pt-BR" altLang="pt-BR" sz="800" b="1" noProof="0" dirty="0">
                <a:latin typeface="Arial" panose="020B0604020202020204" pitchFamily="34" charset="0"/>
                <a:ea typeface="ＭＳ Ｐゴシック" panose="020B0600070205080204" pitchFamily="34" charset="-128"/>
                <a:cs typeface="Arial" panose="020B0604020202020204" pitchFamily="34" charset="0"/>
              </a:rPr>
              <a:t>Desde que respeitadas as seguintes condições:</a:t>
            </a:r>
          </a:p>
          <a:p>
            <a:pPr marL="171450" indent="-171450" algn="just">
              <a:buFont typeface="Arial" panose="020B0604020202020204" pitchFamily="34" charset="0"/>
              <a:buChar char="•"/>
            </a:pPr>
            <a:r>
              <a:rPr lang="pt-BR" altLang="pt-BR" sz="800" b="1" noProof="0" dirty="0">
                <a:latin typeface="Arial" panose="020B0604020202020204" pitchFamily="34" charset="0"/>
                <a:ea typeface="ＭＳ Ｐゴシック" panose="020B0600070205080204" pitchFamily="34" charset="-128"/>
                <a:cs typeface="Arial" panose="020B0604020202020204" pitchFamily="34" charset="0"/>
              </a:rPr>
              <a:t>Atribuição — </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Você deve fazer a atribuição do trabalho, da maneira estabelecida pelo titular originário ou licenciante (mas sem sugerir que este o apoia, ou que subscreve o seu uso do trabalho). No caso deste trabalho, deve incluir a URL para o trabalho original (Fonte – cartilha.cert.br</a:t>
            </a:r>
            <a:r>
              <a:rPr lang="pt-BR" altLang="pt-BR" sz="800" noProof="0" dirty="0">
                <a:ea typeface="ＭＳ Ｐゴシック" panose="020B0600070205080204" pitchFamily="34" charset="-128"/>
              </a:rPr>
              <a:t>)</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 em todos os </a:t>
            </a:r>
            <a:r>
              <a:rPr lang="pt-BR" altLang="pt-BR" sz="800" i="1" noProof="0" dirty="0">
                <a:latin typeface="Arial" panose="020B0604020202020204" pitchFamily="34" charset="0"/>
                <a:ea typeface="ＭＳ Ｐゴシック" panose="020B0600070205080204" pitchFamily="34" charset="-128"/>
                <a:cs typeface="Arial" panose="020B0604020202020204" pitchFamily="34" charset="0"/>
              </a:rPr>
              <a:t>slides</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a:t>
            </a:r>
          </a:p>
          <a:p>
            <a:pPr marL="171450" indent="-171450" algn="just">
              <a:buFont typeface="Arial" panose="020B0604020202020204" pitchFamily="34" charset="0"/>
              <a:buChar char="•"/>
            </a:pPr>
            <a:r>
              <a:rPr lang="pt-BR" altLang="pt-BR" sz="800" b="1" noProof="0" dirty="0">
                <a:latin typeface="Arial" panose="020B0604020202020204" pitchFamily="34" charset="0"/>
                <a:ea typeface="ＭＳ Ｐゴシック" panose="020B0600070205080204" pitchFamily="34" charset="-128"/>
                <a:cs typeface="Arial" panose="020B0604020202020204" pitchFamily="34" charset="0"/>
              </a:rPr>
              <a:t>NãoComercial — </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Você não pode usar esta obra para fins comerciais.</a:t>
            </a:r>
          </a:p>
          <a:p>
            <a:pPr marL="171450" indent="-171450" algn="just">
              <a:buFont typeface="Arial" panose="020B0604020202020204" pitchFamily="34" charset="0"/>
              <a:buChar char="•"/>
            </a:pPr>
            <a:r>
              <a:rPr lang="pt-BR" sz="800" b="1" noProof="0" dirty="0"/>
              <a:t>CompartilhaIgual</a:t>
            </a:r>
            <a:r>
              <a:rPr lang="pt-BR" sz="800" noProof="0" dirty="0"/>
              <a:t> </a:t>
            </a:r>
            <a:r>
              <a:rPr lang="pt-BR" altLang="pt-BR" sz="800" b="1" noProof="0" dirty="0">
                <a:latin typeface="Arial" panose="020B0604020202020204" pitchFamily="34" charset="0"/>
                <a:ea typeface="ＭＳ Ｐゴシック" panose="020B0600070205080204" pitchFamily="34" charset="-128"/>
                <a:cs typeface="Arial" panose="020B0604020202020204" pitchFamily="34" charset="0"/>
              </a:rPr>
              <a:t>— </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Se você alterar, transformar ou criar em cima desta obra, você poderá distribuir a obra resultante apenas sob a mesma licença, ou sob uma licença similar à presente.</a:t>
            </a:r>
          </a:p>
          <a:p>
            <a:pPr algn="just"/>
            <a:r>
              <a:rPr lang="pt-BR" altLang="pt-BR" sz="800" b="1" noProof="0" dirty="0">
                <a:latin typeface="Arial" panose="020B0604020202020204" pitchFamily="34" charset="0"/>
                <a:ea typeface="ＭＳ Ｐゴシック" panose="020B0600070205080204" pitchFamily="34" charset="-128"/>
                <a:cs typeface="Arial" panose="020B0604020202020204" pitchFamily="34" charset="0"/>
              </a:rPr>
              <a:t>Aviso —</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 Em todas as reutilizações ou distribuições, você deve deixar claro quais são os termos da licença deste trabalho. A melhor forma de fazê-lo, é colocando um </a:t>
            </a:r>
            <a:r>
              <a:rPr lang="pt-BR" altLang="pt-BR" sz="800" i="1" noProof="0" dirty="0">
                <a:latin typeface="Arial" panose="020B0604020202020204" pitchFamily="34" charset="0"/>
                <a:ea typeface="ＭＳ Ｐゴシック" panose="020B0600070205080204" pitchFamily="34" charset="-128"/>
                <a:cs typeface="Arial" panose="020B0604020202020204" pitchFamily="34" charset="0"/>
              </a:rPr>
              <a:t>link</a:t>
            </a:r>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 para a seguinte página:</a:t>
            </a:r>
          </a:p>
          <a:p>
            <a:pPr algn="just">
              <a:spcBef>
                <a:spcPts val="0"/>
              </a:spcBef>
            </a:pPr>
            <a:r>
              <a:rPr lang="pt-BR" altLang="pt-BR" sz="800" noProof="0" dirty="0">
                <a:solidFill>
                  <a:schemeClr val="accent2"/>
                </a:solidFill>
                <a:ea typeface="ＭＳ Ｐゴシック" panose="020B0600070205080204" pitchFamily="34" charset="-128"/>
                <a:hlinkClick r:id="rId4">
                  <a:extLst>
                    <a:ext uri="{A12FA001-AC4F-418D-AE19-62706E023703}">
                      <ahyp:hlinkClr xmlns="" xmlns:ahyp="http://schemas.microsoft.com/office/drawing/2018/hyperlinkcolor" val="tx"/>
                    </a:ext>
                  </a:extLst>
                </a:hlinkClick>
              </a:rPr>
              <a:t>https://creativecommons.org/licenses/by-nc-sa/4.0/deed.pt_BR</a:t>
            </a:r>
            <a:endParaRPr lang="pt-BR" altLang="pt-BR" sz="800" noProof="0" dirty="0">
              <a:solidFill>
                <a:schemeClr val="accent2"/>
              </a:solidFill>
              <a:ea typeface="ＭＳ Ｐゴシック" panose="020B0600070205080204" pitchFamily="34" charset="-128"/>
            </a:endParaRPr>
          </a:p>
          <a:p>
            <a:pPr algn="just"/>
            <a:r>
              <a:rPr lang="pt-BR" altLang="pt-BR" sz="800" noProof="0" dirty="0">
                <a:latin typeface="Arial" panose="020B0604020202020204" pitchFamily="34" charset="0"/>
                <a:ea typeface="ＭＳ Ｐゴシック" panose="020B0600070205080204" pitchFamily="34" charset="-128"/>
                <a:cs typeface="Arial" panose="020B0604020202020204" pitchFamily="34" charset="0"/>
              </a:rPr>
              <a:t>A descrição completa dos termos e condições desta licença está disponível em: </a:t>
            </a:r>
          </a:p>
          <a:p>
            <a:pPr algn="just">
              <a:spcBef>
                <a:spcPts val="0"/>
              </a:spcBef>
            </a:pPr>
            <a:r>
              <a:rPr lang="pt-BR" altLang="pt-BR" sz="800" noProof="0" dirty="0">
                <a:solidFill>
                  <a:schemeClr val="accent2"/>
                </a:solidFill>
                <a:ea typeface="ＭＳ Ｐゴシック" panose="020B0600070205080204" pitchFamily="34" charset="-128"/>
                <a:hlinkClick r:id="rId5">
                  <a:extLst>
                    <a:ext uri="{A12FA001-AC4F-418D-AE19-62706E023703}">
                      <ahyp:hlinkClr xmlns="" xmlns:ahyp="http://schemas.microsoft.com/office/drawing/2018/hyperlinkcolor" val="tx"/>
                    </a:ext>
                  </a:extLst>
                </a:hlinkClick>
              </a:rPr>
              <a:t>https://creativecommons.org/licenses/by-nc-sa/4.0/legalcode.pt</a:t>
            </a:r>
            <a:endParaRPr lang="pt-BR" altLang="pt-BR" sz="800" noProof="0" dirty="0">
              <a:solidFill>
                <a:schemeClr val="accent2"/>
              </a:solidFill>
              <a:ea typeface="ＭＳ Ｐゴシック" panose="020B0600070205080204" pitchFamily="34" charset="-128"/>
            </a:endParaRPr>
          </a:p>
        </p:txBody>
      </p:sp>
      <p:sp>
        <p:nvSpPr>
          <p:cNvPr id="38917" name="Slide Image Placeholder 9">
            <a:extLst>
              <a:ext uri="{FF2B5EF4-FFF2-40B4-BE49-F238E27FC236}">
                <a16:creationId xmlns="" xmlns:a16="http://schemas.microsoft.com/office/drawing/2014/main" id="{4F240FDA-181E-6645-AC86-D0ABEF87747C}"/>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Espaço Reservado para Rodapé 1">
            <a:extLst>
              <a:ext uri="{FF2B5EF4-FFF2-40B4-BE49-F238E27FC236}">
                <a16:creationId xmlns="" xmlns:a16="http://schemas.microsoft.com/office/drawing/2014/main" id="{345C713F-9BE8-0A40-AAA4-DB5DA2375DC2}"/>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E9D772B8-889B-4D47-90A7-1C1344A1FB42}"/>
              </a:ext>
            </a:extLst>
          </p:cNvPr>
          <p:cNvSpPr>
            <a:spLocks noGrp="1"/>
          </p:cNvSpPr>
          <p:nvPr>
            <p:ph type="sldNum" sz="quarter" idx="5"/>
          </p:nvPr>
        </p:nvSpPr>
        <p:spPr/>
        <p:txBody>
          <a:bodyPr/>
          <a:lstStyle/>
          <a:p>
            <a:fld id="{88079F1B-9EBC-9647-8DCE-DE265F78B11E}" type="slidenum">
              <a:rPr lang="pt-BR" smtClean="0"/>
              <a:t>1</a:t>
            </a:fld>
            <a:endParaRPr lang="pt-BR" dirty="0"/>
          </a:p>
        </p:txBody>
      </p:sp>
      <p:sp>
        <p:nvSpPr>
          <p:cNvPr id="4" name="Espaço Reservado para Cabeçalho 3">
            <a:extLst>
              <a:ext uri="{FF2B5EF4-FFF2-40B4-BE49-F238E27FC236}">
                <a16:creationId xmlns="" xmlns:a16="http://schemas.microsoft.com/office/drawing/2014/main" id="{FE62AC73-E3B3-844C-8084-0D820E7AB394}"/>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96858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 xmlns:a16="http://schemas.microsoft.com/office/drawing/2014/main" id="{0967D8FB-CDE2-6346-BFA5-44DF916A5290}"/>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 xmlns:a16="http://schemas.microsoft.com/office/drawing/2014/main" id="{9B8C3578-C25D-1B43-AA06-B17BFB07BE03}"/>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694BEDE-6E7E-CC4F-B722-77861043ADE1}"/>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519429FF-5CE9-3B47-85B5-AFDCC21A225F}"/>
              </a:ext>
            </a:extLst>
          </p:cNvPr>
          <p:cNvSpPr>
            <a:spLocks noGrp="1"/>
          </p:cNvSpPr>
          <p:nvPr>
            <p:ph type="sldNum" sz="quarter" idx="5"/>
          </p:nvPr>
        </p:nvSpPr>
        <p:spPr/>
        <p:txBody>
          <a:bodyPr/>
          <a:lstStyle/>
          <a:p>
            <a:fld id="{88079F1B-9EBC-9647-8DCE-DE265F78B11E}" type="slidenum">
              <a:rPr lang="pt-BR" smtClean="0"/>
              <a:t>10</a:t>
            </a:fld>
            <a:endParaRPr lang="pt-BR" dirty="0"/>
          </a:p>
        </p:txBody>
      </p:sp>
      <p:sp>
        <p:nvSpPr>
          <p:cNvPr id="4" name="Espaço Reservado para Cabeçalho 3">
            <a:extLst>
              <a:ext uri="{FF2B5EF4-FFF2-40B4-BE49-F238E27FC236}">
                <a16:creationId xmlns="" xmlns:a16="http://schemas.microsoft.com/office/drawing/2014/main" id="{DF92B81C-1639-EC47-80FE-AD0568B18251}"/>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55946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 xmlns:a16="http://schemas.microsoft.com/office/drawing/2014/main" id="{22AB4184-F3CA-AB4B-8560-666849A170C5}"/>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 xmlns:a16="http://schemas.microsoft.com/office/drawing/2014/main" id="{96F35660-D3E3-DE4F-A220-03601B5A2EFB}"/>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CFAB7007-BC57-954D-9A85-3FADB0BAA6B4}"/>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E3FEC319-A5BE-424A-9E8A-76888671DC0B}"/>
              </a:ext>
            </a:extLst>
          </p:cNvPr>
          <p:cNvSpPr>
            <a:spLocks noGrp="1"/>
          </p:cNvSpPr>
          <p:nvPr>
            <p:ph type="sldNum" sz="quarter" idx="5"/>
          </p:nvPr>
        </p:nvSpPr>
        <p:spPr/>
        <p:txBody>
          <a:bodyPr/>
          <a:lstStyle/>
          <a:p>
            <a:fld id="{88079F1B-9EBC-9647-8DCE-DE265F78B11E}" type="slidenum">
              <a:rPr lang="pt-BR" smtClean="0"/>
              <a:t>11</a:t>
            </a:fld>
            <a:endParaRPr lang="pt-BR" dirty="0"/>
          </a:p>
        </p:txBody>
      </p:sp>
      <p:sp>
        <p:nvSpPr>
          <p:cNvPr id="4" name="Espaço Reservado para Cabeçalho 3">
            <a:extLst>
              <a:ext uri="{FF2B5EF4-FFF2-40B4-BE49-F238E27FC236}">
                <a16:creationId xmlns="" xmlns:a16="http://schemas.microsoft.com/office/drawing/2014/main" id="{612C293A-A27B-9646-95A7-5D143B111BEA}"/>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27789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 xmlns:a16="http://schemas.microsoft.com/office/drawing/2014/main" id="{3F08F027-F749-614F-A217-A71C9CC1C027}"/>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CEE5AA4E-56E6-174A-9B26-4CBF46E6B5CC}"/>
              </a:ext>
            </a:extLst>
          </p:cNvPr>
          <p:cNvSpPr>
            <a:spLocks noGrp="1"/>
          </p:cNvSpPr>
          <p:nvPr>
            <p:ph type="body" idx="1"/>
          </p:nvPr>
        </p:nvSpPr>
        <p:spPr>
          <a:xfrm>
            <a:off x="685800" y="4343400"/>
            <a:ext cx="5486400" cy="4114800"/>
          </a:xfrm>
          <a:prstGeom prst="rect">
            <a:avLst/>
          </a:prstGeom>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Ao utilizar serviços de </a:t>
            </a:r>
            <a:r>
              <a:rPr lang="pt-BR" altLang="pt-BR" i="1" dirty="0">
                <a:ea typeface="ＭＳ Ｐゴシック" panose="020B0600070205080204" pitchFamily="34" charset="-128"/>
              </a:rPr>
              <a:t>backup online </a:t>
            </a:r>
            <a:r>
              <a:rPr lang="pt-BR" altLang="pt-BR" dirty="0">
                <a:ea typeface="ＭＳ Ｐゴシック" panose="020B0600070205080204" pitchFamily="34" charset="-128"/>
              </a:rPr>
              <a:t>há alguns cuidados adicionais que você deve tomar, como:</a:t>
            </a:r>
          </a:p>
          <a:p>
            <a:pPr marL="171450" indent="-171450" algn="just">
              <a:buFont typeface="Arial" panose="020B0604020202020204" pitchFamily="34" charset="0"/>
              <a:buChar char="•"/>
            </a:pPr>
            <a:r>
              <a:rPr lang="pt-BR" altLang="pt-BR" dirty="0">
                <a:ea typeface="ＭＳ Ｐゴシック" panose="020B0600070205080204" pitchFamily="34" charset="-128"/>
              </a:rPr>
              <a:t>observe a disponibilidade do serviço e procure escolher um com poucas interrupções (alta disponibilidade);</a:t>
            </a:r>
          </a:p>
          <a:p>
            <a:pPr marL="171450" indent="-171450" algn="just">
              <a:buFont typeface="Arial" panose="020B0604020202020204" pitchFamily="34" charset="0"/>
              <a:buChar char="•"/>
            </a:pPr>
            <a:r>
              <a:rPr lang="pt-BR" altLang="pt-BR" dirty="0">
                <a:ea typeface="ＭＳ Ｐゴシック" panose="020B0600070205080204" pitchFamily="34" charset="-128"/>
              </a:rPr>
              <a:t>observe o tempo estimado de transmissão de dados (tanto para realização do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quanto para recuperação dos dados). Dependendo da banda disponível e da quantidade de dados a ser copiada (ou recuperada), o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a:t>
            </a:r>
            <a:r>
              <a:rPr lang="pt-BR" altLang="pt-BR" i="1" dirty="0">
                <a:ea typeface="ＭＳ Ｐゴシック" panose="020B0600070205080204" pitchFamily="34" charset="-128"/>
              </a:rPr>
              <a:t>online</a:t>
            </a:r>
            <a:r>
              <a:rPr lang="pt-BR" altLang="pt-BR" dirty="0">
                <a:ea typeface="ＭＳ Ｐゴシック" panose="020B0600070205080204" pitchFamily="34" charset="-128"/>
              </a:rPr>
              <a:t> pode se tornar impraticável;</a:t>
            </a:r>
          </a:p>
          <a:p>
            <a:pPr marL="171450" indent="-171450" algn="just">
              <a:buFont typeface="Arial" panose="020B0604020202020204" pitchFamily="34" charset="0"/>
              <a:buChar char="•"/>
            </a:pPr>
            <a:r>
              <a:rPr lang="pt-BR" altLang="pt-BR" dirty="0">
                <a:ea typeface="ＭＳ Ｐゴシック" panose="020B0600070205080204" pitchFamily="34" charset="-128"/>
              </a:rPr>
              <a:t>seja seletivo ao escolher o serviço. Observe critérios como suporte, tempo no mercado (há quanto tempo o serviço é oferecido), a opinião dos demais usuários e outras referências que você possa ter;</a:t>
            </a:r>
          </a:p>
          <a:p>
            <a:pPr marL="171450" indent="-171450" algn="just">
              <a:buFont typeface="Arial" panose="020B0604020202020204" pitchFamily="34" charset="0"/>
              <a:buChar char="•"/>
            </a:pPr>
            <a:r>
              <a:rPr lang="pt-BR" altLang="pt-BR" dirty="0">
                <a:ea typeface="ＭＳ Ｐゴシック" panose="020B0600070205080204" pitchFamily="34" charset="-128"/>
              </a:rPr>
              <a:t>leve em consideração o tempo que seus arquivos são mantidos, o espaço de armazenagem e a política de privacidade e de segurança;</a:t>
            </a:r>
          </a:p>
          <a:p>
            <a:pPr marL="171450" indent="-171450" algn="just">
              <a:buFont typeface="Arial" panose="020B0604020202020204" pitchFamily="34" charset="0"/>
              <a:buChar char="•"/>
            </a:pPr>
            <a:r>
              <a:rPr lang="pt-BR" altLang="pt-BR" dirty="0">
                <a:ea typeface="ＭＳ Ｐゴシック" panose="020B0600070205080204" pitchFamily="34" charset="-128"/>
              </a:rPr>
              <a:t>procure aqueles nos quais seus dados trafeguem pela rede de forma criptografada (caso não haja esta possibilidade, procure você mesmo criptografar os dados antes de enviá-los).</a:t>
            </a:r>
          </a:p>
        </p:txBody>
      </p:sp>
      <p:sp>
        <p:nvSpPr>
          <p:cNvPr id="2" name="Espaço Reservado para Rodapé 1">
            <a:extLst>
              <a:ext uri="{FF2B5EF4-FFF2-40B4-BE49-F238E27FC236}">
                <a16:creationId xmlns="" xmlns:a16="http://schemas.microsoft.com/office/drawing/2014/main" id="{BBB91BB2-01E0-4C46-951C-97D615C8478A}"/>
              </a:ext>
            </a:extLst>
          </p:cNvPr>
          <p:cNvSpPr>
            <a:spLocks noGrp="1"/>
          </p:cNvSpPr>
          <p:nvPr>
            <p:ph type="ftr" sz="quarter" idx="4"/>
          </p:nvPr>
        </p:nvSpPr>
        <p:spPr/>
        <p:txBody>
          <a:bodyPr/>
          <a:lstStyle/>
          <a:p>
            <a:r>
              <a:rPr lang="pt-BR" dirty="0"/>
              <a:t>https://cartilha.cert.br/</a:t>
            </a:r>
          </a:p>
        </p:txBody>
      </p:sp>
      <p:sp>
        <p:nvSpPr>
          <p:cNvPr id="4" name="Espaço Reservado para Número de Slide 3">
            <a:extLst>
              <a:ext uri="{FF2B5EF4-FFF2-40B4-BE49-F238E27FC236}">
                <a16:creationId xmlns="" xmlns:a16="http://schemas.microsoft.com/office/drawing/2014/main" id="{42EF9EEB-4EC6-D34B-8157-E55CCC5C1FF6}"/>
              </a:ext>
            </a:extLst>
          </p:cNvPr>
          <p:cNvSpPr>
            <a:spLocks noGrp="1"/>
          </p:cNvSpPr>
          <p:nvPr>
            <p:ph type="sldNum" sz="quarter" idx="5"/>
          </p:nvPr>
        </p:nvSpPr>
        <p:spPr/>
        <p:txBody>
          <a:bodyPr/>
          <a:lstStyle/>
          <a:p>
            <a:fld id="{88079F1B-9EBC-9647-8DCE-DE265F78B11E}" type="slidenum">
              <a:rPr lang="pt-BR" smtClean="0"/>
              <a:t>12</a:t>
            </a:fld>
            <a:endParaRPr lang="pt-BR" dirty="0"/>
          </a:p>
        </p:txBody>
      </p:sp>
      <p:sp>
        <p:nvSpPr>
          <p:cNvPr id="5" name="Espaço Reservado para Cabeçalho 4">
            <a:extLst>
              <a:ext uri="{FF2B5EF4-FFF2-40B4-BE49-F238E27FC236}">
                <a16:creationId xmlns="" xmlns:a16="http://schemas.microsoft.com/office/drawing/2014/main" id="{705BEF7D-9E99-4946-976A-856699995603}"/>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15749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 xmlns:a16="http://schemas.microsoft.com/office/drawing/2014/main" id="{3F08F027-F749-614F-A217-A71C9CC1C027}"/>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CEE5AA4E-56E6-174A-9B26-4CBF46E6B5CC}"/>
              </a:ext>
            </a:extLst>
          </p:cNvPr>
          <p:cNvSpPr>
            <a:spLocks noGrp="1"/>
          </p:cNvSpPr>
          <p:nvPr>
            <p:ph type="body" idx="1"/>
          </p:nvPr>
        </p:nvSpPr>
        <p:spPr>
          <a:xfrm>
            <a:off x="685800" y="4343400"/>
            <a:ext cx="5486400" cy="4114800"/>
          </a:xfrm>
          <a:prstGeom prst="rect">
            <a:avLst/>
          </a:prstGeom>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591E31C6-E363-6949-A269-7CB6C2357612}"/>
              </a:ext>
            </a:extLst>
          </p:cNvPr>
          <p:cNvSpPr>
            <a:spLocks noGrp="1"/>
          </p:cNvSpPr>
          <p:nvPr>
            <p:ph type="ftr" sz="quarter" idx="4"/>
          </p:nvPr>
        </p:nvSpPr>
        <p:spPr/>
        <p:txBody>
          <a:bodyPr/>
          <a:lstStyle/>
          <a:p>
            <a:r>
              <a:rPr lang="pt-BR" dirty="0"/>
              <a:t>https://cartilha.cert.br/</a:t>
            </a:r>
          </a:p>
        </p:txBody>
      </p:sp>
      <p:sp>
        <p:nvSpPr>
          <p:cNvPr id="4" name="Espaço Reservado para Número de Slide 3">
            <a:extLst>
              <a:ext uri="{FF2B5EF4-FFF2-40B4-BE49-F238E27FC236}">
                <a16:creationId xmlns="" xmlns:a16="http://schemas.microsoft.com/office/drawing/2014/main" id="{872EA556-D98F-174D-ADB6-7C04C86D3D8A}"/>
              </a:ext>
            </a:extLst>
          </p:cNvPr>
          <p:cNvSpPr>
            <a:spLocks noGrp="1"/>
          </p:cNvSpPr>
          <p:nvPr>
            <p:ph type="sldNum" sz="quarter" idx="5"/>
          </p:nvPr>
        </p:nvSpPr>
        <p:spPr/>
        <p:txBody>
          <a:bodyPr/>
          <a:lstStyle/>
          <a:p>
            <a:fld id="{88079F1B-9EBC-9647-8DCE-DE265F78B11E}" type="slidenum">
              <a:rPr lang="pt-BR" smtClean="0"/>
              <a:t>13</a:t>
            </a:fld>
            <a:endParaRPr lang="pt-BR" dirty="0"/>
          </a:p>
        </p:txBody>
      </p:sp>
      <p:sp>
        <p:nvSpPr>
          <p:cNvPr id="5" name="Espaço Reservado para Cabeçalho 4">
            <a:extLst>
              <a:ext uri="{FF2B5EF4-FFF2-40B4-BE49-F238E27FC236}">
                <a16:creationId xmlns="" xmlns:a16="http://schemas.microsoft.com/office/drawing/2014/main" id="{FADC7C71-0CA7-2E41-8CFF-DED62EF856EC}"/>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30199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 xmlns:a16="http://schemas.microsoft.com/office/drawing/2014/main" id="{555654F8-48E6-7E4B-A63E-DA221EC11F6A}"/>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 xmlns:a16="http://schemas.microsoft.com/office/drawing/2014/main" id="{7DD49CAE-9054-3A4D-8046-0DCCD6B18004}"/>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1F8C8079-0EE4-144A-84D6-F41A90BD4386}"/>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34B414EB-3E81-AF49-BAE3-1C86E008B5A9}"/>
              </a:ext>
            </a:extLst>
          </p:cNvPr>
          <p:cNvSpPr>
            <a:spLocks noGrp="1"/>
          </p:cNvSpPr>
          <p:nvPr>
            <p:ph type="sldNum" sz="quarter" idx="5"/>
          </p:nvPr>
        </p:nvSpPr>
        <p:spPr/>
        <p:txBody>
          <a:bodyPr/>
          <a:lstStyle/>
          <a:p>
            <a:fld id="{88079F1B-9EBC-9647-8DCE-DE265F78B11E}" type="slidenum">
              <a:rPr lang="pt-BR" smtClean="0"/>
              <a:t>14</a:t>
            </a:fld>
            <a:endParaRPr lang="pt-BR" dirty="0"/>
          </a:p>
        </p:txBody>
      </p:sp>
      <p:sp>
        <p:nvSpPr>
          <p:cNvPr id="4" name="Espaço Reservado para Cabeçalho 3">
            <a:extLst>
              <a:ext uri="{FF2B5EF4-FFF2-40B4-BE49-F238E27FC236}">
                <a16:creationId xmlns="" xmlns:a16="http://schemas.microsoft.com/office/drawing/2014/main" id="{B002D0CD-337A-6F43-8D2D-3D6966739AD4}"/>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41917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 xmlns:a16="http://schemas.microsoft.com/office/drawing/2014/main" id="{A0996954-D50C-4F4B-9299-32BA2519B242}"/>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7A181585-69DA-4F4C-8780-F7CA8AFE3DE3}"/>
              </a:ext>
            </a:extLst>
          </p:cNvPr>
          <p:cNvSpPr>
            <a:spLocks noGrp="1"/>
          </p:cNvSpPr>
          <p:nvPr>
            <p:ph type="body" idx="1"/>
          </p:nvPr>
        </p:nvSpPr>
        <p:spPr>
          <a:xfrm>
            <a:off x="685800" y="4343400"/>
            <a:ext cx="5486400" cy="4114800"/>
          </a:xfrm>
          <a:prstGeom prst="rect">
            <a:avLst/>
          </a:prstGeom>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Uma função de resumo é um método criptográfico que, quando aplicado sobre uma informação, independente do tamanho que ela tenha, gera um resultado único e de tamanho fixo, chamado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O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é gerado de tal forma que não é possível realizar o processamento inverso para se obter a informação original e que qualquer alteração na informação original produzirá um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distinto. Apesar de ser teoricamente possível que informações diferentes gerem </a:t>
            </a:r>
            <a:r>
              <a:rPr lang="pt-BR" altLang="pt-BR" i="1" dirty="0">
                <a:ea typeface="ＭＳ Ｐゴシック" panose="020B0600070205080204" pitchFamily="34" charset="-128"/>
              </a:rPr>
              <a:t>hashes</a:t>
            </a:r>
            <a:r>
              <a:rPr lang="pt-BR" altLang="pt-BR" dirty="0">
                <a:ea typeface="ＭＳ Ｐゴシック" panose="020B0600070205080204" pitchFamily="34" charset="-128"/>
              </a:rPr>
              <a:t> iguais, a probabilidade disto ocorrer é bastante baixa. Você pode utilizar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para:</a:t>
            </a:r>
          </a:p>
          <a:p>
            <a:pPr marL="171450" indent="-171450" algn="just">
              <a:buFont typeface="Arial" panose="020B0604020202020204" pitchFamily="34" charset="0"/>
              <a:buChar char="•"/>
            </a:pPr>
            <a:r>
              <a:rPr lang="pt-BR" altLang="pt-BR" dirty="0">
                <a:ea typeface="ＭＳ Ｐゴシック" panose="020B0600070205080204" pitchFamily="34" charset="-128"/>
              </a:rPr>
              <a:t>verificar a integridade de um arquivo armazenado em seu equipamento ou em seus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verificar a integridade de um arquivo obtido da Internet (alguns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além do arquivo em si, também disponibilizam o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correspondente, para que você possa verificar se o arquivo foi corretamente transmitido e gravado);</a:t>
            </a:r>
          </a:p>
          <a:p>
            <a:pPr marL="171450" indent="-171450" algn="just">
              <a:buFont typeface="Arial" panose="020B0604020202020204" pitchFamily="34" charset="0"/>
              <a:buChar char="•"/>
            </a:pPr>
            <a:r>
              <a:rPr lang="pt-BR" altLang="pt-BR" dirty="0">
                <a:ea typeface="ＭＳ Ｐゴシック" panose="020B0600070205080204" pitchFamily="34" charset="-128"/>
              </a:rPr>
              <a:t>gerar assinaturas digitais.</a:t>
            </a:r>
          </a:p>
          <a:p>
            <a:pPr algn="just"/>
            <a:r>
              <a:rPr lang="pt-BR" altLang="pt-BR" dirty="0">
                <a:ea typeface="ＭＳ Ｐゴシック" panose="020B0600070205080204" pitchFamily="34" charset="-128"/>
              </a:rPr>
              <a:t>Para verificar a integridade de um arquivo, por exemplo, você pode calcular o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dele e, quando julgar necessário, gerar novamente este valor. Se os dois </a:t>
            </a:r>
            <a:r>
              <a:rPr lang="pt-BR" altLang="pt-BR" i="1" dirty="0">
                <a:ea typeface="ＭＳ Ｐゴシック" panose="020B0600070205080204" pitchFamily="34" charset="-128"/>
              </a:rPr>
              <a:t>hashes</a:t>
            </a:r>
            <a:r>
              <a:rPr lang="pt-BR" altLang="pt-BR" dirty="0">
                <a:ea typeface="ＭＳ Ｐゴシック" panose="020B0600070205080204" pitchFamily="34" charset="-128"/>
              </a:rPr>
              <a:t> forem iguais então você pode concluir que o arquivo não foi alterado. Caso contrário, este pode ser um forte indício de que o arquivo esteja corrompido ou que foi modificado. Exemplos de métodos de </a:t>
            </a:r>
            <a:r>
              <a:rPr lang="pt-BR" altLang="pt-BR" i="1" dirty="0">
                <a:ea typeface="ＭＳ Ｐゴシック" panose="020B0600070205080204" pitchFamily="34" charset="-128"/>
              </a:rPr>
              <a:t>hash</a:t>
            </a:r>
            <a:r>
              <a:rPr lang="pt-BR" altLang="pt-BR" dirty="0">
                <a:ea typeface="ＭＳ Ｐゴシック" panose="020B0600070205080204" pitchFamily="34" charset="-128"/>
              </a:rPr>
              <a:t> são: SHA-1 e SHA-256.</a:t>
            </a:r>
          </a:p>
        </p:txBody>
      </p:sp>
      <p:sp>
        <p:nvSpPr>
          <p:cNvPr id="2" name="Espaço Reservado para Rodapé 1">
            <a:extLst>
              <a:ext uri="{FF2B5EF4-FFF2-40B4-BE49-F238E27FC236}">
                <a16:creationId xmlns="" xmlns:a16="http://schemas.microsoft.com/office/drawing/2014/main" id="{EBAAD9AE-1421-3F48-BA49-1197923666DB}"/>
              </a:ext>
            </a:extLst>
          </p:cNvPr>
          <p:cNvSpPr>
            <a:spLocks noGrp="1"/>
          </p:cNvSpPr>
          <p:nvPr>
            <p:ph type="ftr" sz="quarter" idx="4"/>
          </p:nvPr>
        </p:nvSpPr>
        <p:spPr/>
        <p:txBody>
          <a:bodyPr/>
          <a:lstStyle/>
          <a:p>
            <a:r>
              <a:rPr lang="pt-BR" dirty="0"/>
              <a:t>https://cartilha.cert.br/</a:t>
            </a:r>
          </a:p>
        </p:txBody>
      </p:sp>
      <p:sp>
        <p:nvSpPr>
          <p:cNvPr id="4" name="Espaço Reservado para Número de Slide 3">
            <a:extLst>
              <a:ext uri="{FF2B5EF4-FFF2-40B4-BE49-F238E27FC236}">
                <a16:creationId xmlns="" xmlns:a16="http://schemas.microsoft.com/office/drawing/2014/main" id="{895A7094-A1A8-1944-9588-1D6640135409}"/>
              </a:ext>
            </a:extLst>
          </p:cNvPr>
          <p:cNvSpPr>
            <a:spLocks noGrp="1"/>
          </p:cNvSpPr>
          <p:nvPr>
            <p:ph type="sldNum" sz="quarter" idx="5"/>
          </p:nvPr>
        </p:nvSpPr>
        <p:spPr/>
        <p:txBody>
          <a:bodyPr/>
          <a:lstStyle/>
          <a:p>
            <a:fld id="{88079F1B-9EBC-9647-8DCE-DE265F78B11E}" type="slidenum">
              <a:rPr lang="pt-BR" smtClean="0"/>
              <a:t>15</a:t>
            </a:fld>
            <a:endParaRPr lang="pt-BR" dirty="0"/>
          </a:p>
        </p:txBody>
      </p:sp>
      <p:sp>
        <p:nvSpPr>
          <p:cNvPr id="5" name="Espaço Reservado para Cabeçalho 4">
            <a:extLst>
              <a:ext uri="{FF2B5EF4-FFF2-40B4-BE49-F238E27FC236}">
                <a16:creationId xmlns="" xmlns:a16="http://schemas.microsoft.com/office/drawing/2014/main" id="{8F37E23C-F4BE-FB41-8E89-E65A00C2009D}"/>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27859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 xmlns:a16="http://schemas.microsoft.com/office/drawing/2014/main" id="{4C3FB1B8-2468-4843-AE0B-0B203E859C4C}"/>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 xmlns:a16="http://schemas.microsoft.com/office/drawing/2014/main" id="{35C06709-38B6-D546-9DBC-118533F373D9}"/>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Apenas arquivos confiáveis e que tenham importância para você devem ser copiados. Arquivos de programas que podem ser reinstalados, geralmente, não precisam ser copiados. Fazer cópia de arquivos desnecessários pode ocupar espaço inutilmente e dificultar a localização dos demais dados. Muitos programas de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já possuem listas de arquivos e diretórios recomendados, você pode optar por aceitá-las ou criar suas próprias listas.</a:t>
            </a:r>
          </a:p>
          <a:p>
            <a:pPr algn="just"/>
            <a:r>
              <a:rPr lang="pt-BR" altLang="pt-BR" dirty="0">
                <a:ea typeface="ＭＳ Ｐゴシック" panose="020B0600070205080204" pitchFamily="34" charset="-128"/>
              </a:rPr>
              <a:t>Arquivos que possam conter códigos maliciosos ou ter sido modificados/substituídos por invasores não devem ser copiados.</a:t>
            </a:r>
          </a:p>
        </p:txBody>
      </p:sp>
      <p:sp>
        <p:nvSpPr>
          <p:cNvPr id="2" name="Espaço Reservado para Rodapé 1">
            <a:extLst>
              <a:ext uri="{FF2B5EF4-FFF2-40B4-BE49-F238E27FC236}">
                <a16:creationId xmlns="" xmlns:a16="http://schemas.microsoft.com/office/drawing/2014/main" id="{11D917FC-930E-E54C-B20A-EC2DD3E86AA3}"/>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8A66DD80-C38D-DE4A-8FA1-1CEFADEED855}"/>
              </a:ext>
            </a:extLst>
          </p:cNvPr>
          <p:cNvSpPr>
            <a:spLocks noGrp="1"/>
          </p:cNvSpPr>
          <p:nvPr>
            <p:ph type="sldNum" sz="quarter" idx="5"/>
          </p:nvPr>
        </p:nvSpPr>
        <p:spPr/>
        <p:txBody>
          <a:bodyPr/>
          <a:lstStyle/>
          <a:p>
            <a:fld id="{88079F1B-9EBC-9647-8DCE-DE265F78B11E}" type="slidenum">
              <a:rPr lang="pt-BR" smtClean="0"/>
              <a:t>16</a:t>
            </a:fld>
            <a:endParaRPr lang="pt-BR" dirty="0"/>
          </a:p>
        </p:txBody>
      </p:sp>
      <p:sp>
        <p:nvSpPr>
          <p:cNvPr id="4" name="Espaço Reservado para Cabeçalho 3">
            <a:extLst>
              <a:ext uri="{FF2B5EF4-FFF2-40B4-BE49-F238E27FC236}">
                <a16:creationId xmlns="" xmlns:a16="http://schemas.microsoft.com/office/drawing/2014/main" id="{1344F766-E0CD-5048-8597-B8A8B7E9A539}"/>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513199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 xmlns:a16="http://schemas.microsoft.com/office/drawing/2014/main" id="{9276B8A5-EA33-114B-93E7-E396969C6C2C}"/>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 xmlns:a16="http://schemas.microsoft.com/office/drawing/2014/main" id="{027BF9C0-A7A8-884E-8D80-B512448C19CE}"/>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A6EDCC6B-CB97-D34D-ABFC-802B95E5AF20}"/>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4BCAEEC5-8F29-8247-B3E8-549BAE147B98}"/>
              </a:ext>
            </a:extLst>
          </p:cNvPr>
          <p:cNvSpPr>
            <a:spLocks noGrp="1"/>
          </p:cNvSpPr>
          <p:nvPr>
            <p:ph type="sldNum" sz="quarter" idx="5"/>
          </p:nvPr>
        </p:nvSpPr>
        <p:spPr/>
        <p:txBody>
          <a:bodyPr/>
          <a:lstStyle/>
          <a:p>
            <a:fld id="{88079F1B-9EBC-9647-8DCE-DE265F78B11E}" type="slidenum">
              <a:rPr lang="pt-BR" smtClean="0"/>
              <a:t>17</a:t>
            </a:fld>
            <a:endParaRPr lang="pt-BR" dirty="0"/>
          </a:p>
        </p:txBody>
      </p:sp>
      <p:sp>
        <p:nvSpPr>
          <p:cNvPr id="4" name="Espaço Reservado para Cabeçalho 3">
            <a:extLst>
              <a:ext uri="{FF2B5EF4-FFF2-40B4-BE49-F238E27FC236}">
                <a16:creationId xmlns="" xmlns:a16="http://schemas.microsoft.com/office/drawing/2014/main" id="{09F75C18-7B72-4C46-BF47-6185C42207DD}"/>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553084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 xmlns:a16="http://schemas.microsoft.com/office/drawing/2014/main" id="{4BB2FA9B-C640-E645-902B-FBFA379CBE10}"/>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 xmlns:a16="http://schemas.microsoft.com/office/drawing/2014/main" id="{4F036DD7-19B4-A747-B12F-7F81798E84FA}"/>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D1C93D68-F0F3-B442-A68B-262C9BA46453}"/>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A4C929F8-5D73-8542-8481-BBD165D080DE}"/>
              </a:ext>
            </a:extLst>
          </p:cNvPr>
          <p:cNvSpPr>
            <a:spLocks noGrp="1"/>
          </p:cNvSpPr>
          <p:nvPr>
            <p:ph type="sldNum" sz="quarter" idx="5"/>
          </p:nvPr>
        </p:nvSpPr>
        <p:spPr/>
        <p:txBody>
          <a:bodyPr/>
          <a:lstStyle/>
          <a:p>
            <a:fld id="{88079F1B-9EBC-9647-8DCE-DE265F78B11E}" type="slidenum">
              <a:rPr lang="pt-BR" smtClean="0"/>
              <a:t>18</a:t>
            </a:fld>
            <a:endParaRPr lang="pt-BR" dirty="0"/>
          </a:p>
        </p:txBody>
      </p:sp>
      <p:sp>
        <p:nvSpPr>
          <p:cNvPr id="4" name="Espaço Reservado para Cabeçalho 3">
            <a:extLst>
              <a:ext uri="{FF2B5EF4-FFF2-40B4-BE49-F238E27FC236}">
                <a16:creationId xmlns="" xmlns:a16="http://schemas.microsoft.com/office/drawing/2014/main" id="{B610CB45-3390-1F46-B1AA-B2174455092B}"/>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1517224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 xmlns:a16="http://schemas.microsoft.com/office/drawing/2014/main" id="{28DDF930-763D-894D-9055-45DA012BD7FC}"/>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 xmlns:a16="http://schemas.microsoft.com/office/drawing/2014/main" id="{04025375-77F6-CC42-AD39-DED07E2002C6}"/>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3F88CBF4-9C38-8348-BA27-FFAD5E5D7608}"/>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6EC0A5CB-F646-7245-AA20-A008C0D12B9B}"/>
              </a:ext>
            </a:extLst>
          </p:cNvPr>
          <p:cNvSpPr>
            <a:spLocks noGrp="1"/>
          </p:cNvSpPr>
          <p:nvPr>
            <p:ph type="sldNum" sz="quarter" idx="5"/>
          </p:nvPr>
        </p:nvSpPr>
        <p:spPr/>
        <p:txBody>
          <a:bodyPr/>
          <a:lstStyle/>
          <a:p>
            <a:fld id="{88079F1B-9EBC-9647-8DCE-DE265F78B11E}" type="slidenum">
              <a:rPr lang="pt-BR" smtClean="0"/>
              <a:t>19</a:t>
            </a:fld>
            <a:endParaRPr lang="pt-BR" dirty="0"/>
          </a:p>
        </p:txBody>
      </p:sp>
      <p:sp>
        <p:nvSpPr>
          <p:cNvPr id="4" name="Espaço Reservado para Cabeçalho 3">
            <a:extLst>
              <a:ext uri="{FF2B5EF4-FFF2-40B4-BE49-F238E27FC236}">
                <a16:creationId xmlns="" xmlns:a16="http://schemas.microsoft.com/office/drawing/2014/main" id="{5A9CB93C-8AB9-E748-8EF4-1EB78A83D11C}"/>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3753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 xmlns:a16="http://schemas.microsoft.com/office/drawing/2014/main" id="{90A8D8B9-CCEA-AC4E-BBAA-00F2481BCA62}"/>
              </a:ext>
            </a:extLst>
          </p:cNvPr>
          <p:cNvSpPr>
            <a:spLocks noGrp="1" noRot="1" noChangeAspect="1"/>
          </p:cNvSpPr>
          <p:nvPr>
            <p:ph type="sldImg"/>
          </p:nvPr>
        </p:nvSpPr>
        <p:spPr bwMode="auto">
          <a:xfrm>
            <a:off x="1144588" y="687388"/>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 xmlns:a16="http://schemas.microsoft.com/office/drawing/2014/main" id="{C2A55C78-2CB3-FC4B-9320-4E1152D54629}"/>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Você já imaginou o que aconteceria se, de uma hora para outra, perdesse alguns ou até mesmo todos os dados armazenados em seu computador? E se fossem todas as suas fotos ou os dados armazenados em seus dispositivos móveis? E se, ao enviar seu computador para manutenção, você o recebesse de volta com o disco rígido formatado? Para evitar que estas situações aconteçam, é necessário que você aja de forma preventiva e realize cópias de segurança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Muitas pessoas, infelizmente, só percebem a importância de ter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quando já é tarde demais, ou seja, quando os dados já foram perdidos e não se pode fazer mais nada para recuperá-los. </a:t>
            </a:r>
          </a:p>
        </p:txBody>
      </p:sp>
      <p:sp>
        <p:nvSpPr>
          <p:cNvPr id="2" name="Espaço Reservado para Rodapé 1">
            <a:extLst>
              <a:ext uri="{FF2B5EF4-FFF2-40B4-BE49-F238E27FC236}">
                <a16:creationId xmlns="" xmlns:a16="http://schemas.microsoft.com/office/drawing/2014/main" id="{2ED1E362-27E9-6D45-90AB-92714AF27805}"/>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F874F53B-3C2C-A14A-ACF0-DD4A9E68D47B}"/>
              </a:ext>
            </a:extLst>
          </p:cNvPr>
          <p:cNvSpPr>
            <a:spLocks noGrp="1"/>
          </p:cNvSpPr>
          <p:nvPr>
            <p:ph type="sldNum" sz="quarter" idx="5"/>
          </p:nvPr>
        </p:nvSpPr>
        <p:spPr/>
        <p:txBody>
          <a:bodyPr/>
          <a:lstStyle/>
          <a:p>
            <a:fld id="{88079F1B-9EBC-9647-8DCE-DE265F78B11E}" type="slidenum">
              <a:rPr lang="pt-BR" smtClean="0"/>
              <a:t>2</a:t>
            </a:fld>
            <a:endParaRPr lang="pt-BR" dirty="0"/>
          </a:p>
        </p:txBody>
      </p:sp>
      <p:sp>
        <p:nvSpPr>
          <p:cNvPr id="4" name="Espaço Reservado para Cabeçalho 3">
            <a:extLst>
              <a:ext uri="{FF2B5EF4-FFF2-40B4-BE49-F238E27FC236}">
                <a16:creationId xmlns="" xmlns:a16="http://schemas.microsoft.com/office/drawing/2014/main" id="{FA2FBFDB-3FFA-2E45-95AE-F05782214787}"/>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17655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 xmlns:a16="http://schemas.microsoft.com/office/drawing/2014/main" id="{B9F0E051-6A4B-8544-83B4-404E5C364DE3}"/>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 xmlns:a16="http://schemas.microsoft.com/office/drawing/2014/main" id="{3ECC6202-5FDB-5344-B6D8-40BD6CA72746}"/>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Cuidado com mídias obsoletas (disquetes já foram muito usados para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porém, atualmente, acessá-los têm-se se tornado cada vez mais complicado pela dificuldade em encontrar computadores com leitores deste tipo de mídia e pela degradação natural do material).</a:t>
            </a:r>
          </a:p>
        </p:txBody>
      </p:sp>
      <p:sp>
        <p:nvSpPr>
          <p:cNvPr id="2" name="Espaço Reservado para Rodapé 1">
            <a:extLst>
              <a:ext uri="{FF2B5EF4-FFF2-40B4-BE49-F238E27FC236}">
                <a16:creationId xmlns="" xmlns:a16="http://schemas.microsoft.com/office/drawing/2014/main" id="{198AA233-AE13-4941-9B6A-238DD5C1F2A6}"/>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0CB7D9B6-5A17-5142-A0F2-9C2CDD60802F}"/>
              </a:ext>
            </a:extLst>
          </p:cNvPr>
          <p:cNvSpPr>
            <a:spLocks noGrp="1"/>
          </p:cNvSpPr>
          <p:nvPr>
            <p:ph type="sldNum" sz="quarter" idx="5"/>
          </p:nvPr>
        </p:nvSpPr>
        <p:spPr/>
        <p:txBody>
          <a:bodyPr/>
          <a:lstStyle/>
          <a:p>
            <a:fld id="{88079F1B-9EBC-9647-8DCE-DE265F78B11E}" type="slidenum">
              <a:rPr lang="pt-BR" smtClean="0"/>
              <a:t>20</a:t>
            </a:fld>
            <a:endParaRPr lang="pt-BR" dirty="0"/>
          </a:p>
        </p:txBody>
      </p:sp>
      <p:sp>
        <p:nvSpPr>
          <p:cNvPr id="4" name="Espaço Reservado para Cabeçalho 3">
            <a:extLst>
              <a:ext uri="{FF2B5EF4-FFF2-40B4-BE49-F238E27FC236}">
                <a16:creationId xmlns="" xmlns:a16="http://schemas.microsoft.com/office/drawing/2014/main" id="{2EECA06A-FA81-7C41-A8CE-A74528B1FBC3}"/>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417030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 xmlns:a16="http://schemas.microsoft.com/office/drawing/2014/main" id="{487DD642-D79B-D440-A0FC-F7248B06DEA2}"/>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 xmlns:a16="http://schemas.microsoft.com/office/drawing/2014/main" id="{8F8A972B-D2EF-944B-8D29-5B8A14BD1265}"/>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4B567E0C-7533-2B4D-B159-21B83ADCDDB8}"/>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46E0FFA7-0496-2144-966D-2EB9365BA4B2}"/>
              </a:ext>
            </a:extLst>
          </p:cNvPr>
          <p:cNvSpPr>
            <a:spLocks noGrp="1"/>
          </p:cNvSpPr>
          <p:nvPr>
            <p:ph type="sldNum" sz="quarter" idx="5"/>
          </p:nvPr>
        </p:nvSpPr>
        <p:spPr/>
        <p:txBody>
          <a:bodyPr/>
          <a:lstStyle/>
          <a:p>
            <a:fld id="{88079F1B-9EBC-9647-8DCE-DE265F78B11E}" type="slidenum">
              <a:rPr lang="pt-BR" smtClean="0"/>
              <a:t>21</a:t>
            </a:fld>
            <a:endParaRPr lang="pt-BR" dirty="0"/>
          </a:p>
        </p:txBody>
      </p:sp>
      <p:sp>
        <p:nvSpPr>
          <p:cNvPr id="4" name="Espaço Reservado para Cabeçalho 3">
            <a:extLst>
              <a:ext uri="{FF2B5EF4-FFF2-40B4-BE49-F238E27FC236}">
                <a16:creationId xmlns="" xmlns:a16="http://schemas.microsoft.com/office/drawing/2014/main" id="{3E55655D-AD16-9745-A31B-597AA33E1475}"/>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170538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 xmlns:a16="http://schemas.microsoft.com/office/drawing/2014/main" id="{D7994B8D-0301-E242-B159-9714A4162889}"/>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 xmlns:a16="http://schemas.microsoft.com/office/drawing/2014/main" id="{2B627A24-82D4-E54C-8592-4F7542108B21}"/>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5C4447CA-FCB5-944A-8E6D-04AECCE79154}"/>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49243D29-03BD-034B-9D72-7257B6BBF308}"/>
              </a:ext>
            </a:extLst>
          </p:cNvPr>
          <p:cNvSpPr>
            <a:spLocks noGrp="1"/>
          </p:cNvSpPr>
          <p:nvPr>
            <p:ph type="sldNum" sz="quarter" idx="5"/>
          </p:nvPr>
        </p:nvSpPr>
        <p:spPr/>
        <p:txBody>
          <a:bodyPr/>
          <a:lstStyle/>
          <a:p>
            <a:fld id="{88079F1B-9EBC-9647-8DCE-DE265F78B11E}" type="slidenum">
              <a:rPr lang="pt-BR" smtClean="0"/>
              <a:t>22</a:t>
            </a:fld>
            <a:endParaRPr lang="pt-BR" dirty="0"/>
          </a:p>
        </p:txBody>
      </p:sp>
      <p:sp>
        <p:nvSpPr>
          <p:cNvPr id="4" name="Espaço Reservado para Cabeçalho 3">
            <a:extLst>
              <a:ext uri="{FF2B5EF4-FFF2-40B4-BE49-F238E27FC236}">
                <a16:creationId xmlns="" xmlns:a16="http://schemas.microsoft.com/office/drawing/2014/main" id="{5655623D-A4D4-DA43-925F-FDF27FD81925}"/>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25347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 xmlns:a16="http://schemas.microsoft.com/office/drawing/2014/main" id="{D0B52197-6EB1-3F48-8656-AFEB012756F2}"/>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 xmlns:a16="http://schemas.microsoft.com/office/drawing/2014/main" id="{8CE3D3A5-1DC6-7F4F-947D-4B423766E1F7}"/>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CD1AE8E6-28CC-BA47-B493-AC46388E65EB}"/>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A4F73007-FA2B-E44F-9CA6-BF5E3CCC5ECD}"/>
              </a:ext>
            </a:extLst>
          </p:cNvPr>
          <p:cNvSpPr>
            <a:spLocks noGrp="1"/>
          </p:cNvSpPr>
          <p:nvPr>
            <p:ph type="sldNum" sz="quarter" idx="5"/>
          </p:nvPr>
        </p:nvSpPr>
        <p:spPr/>
        <p:txBody>
          <a:bodyPr/>
          <a:lstStyle/>
          <a:p>
            <a:fld id="{88079F1B-9EBC-9647-8DCE-DE265F78B11E}" type="slidenum">
              <a:rPr lang="pt-BR" smtClean="0"/>
              <a:t>23</a:t>
            </a:fld>
            <a:endParaRPr lang="pt-BR" dirty="0"/>
          </a:p>
        </p:txBody>
      </p:sp>
      <p:sp>
        <p:nvSpPr>
          <p:cNvPr id="4" name="Espaço Reservado para Cabeçalho 3">
            <a:extLst>
              <a:ext uri="{FF2B5EF4-FFF2-40B4-BE49-F238E27FC236}">
                <a16:creationId xmlns="" xmlns:a16="http://schemas.microsoft.com/office/drawing/2014/main" id="{7592E34E-5760-3B4A-B1F2-8A190BC03A10}"/>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4057425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 xmlns:a16="http://schemas.microsoft.com/office/drawing/2014/main" id="{1C0256F4-BFDA-1F45-A968-7DD3B9A3D33F}"/>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 xmlns:a16="http://schemas.microsoft.com/office/drawing/2014/main" id="{EDFFAEFB-A48D-8540-9639-C9A47269F5C2}"/>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FBD05091-872C-6041-B315-8179CF9E555B}"/>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F6035BE8-D80F-D64F-BFFE-FDF6ADACA23E}"/>
              </a:ext>
            </a:extLst>
          </p:cNvPr>
          <p:cNvSpPr>
            <a:spLocks noGrp="1"/>
          </p:cNvSpPr>
          <p:nvPr>
            <p:ph type="sldNum" sz="quarter" idx="5"/>
          </p:nvPr>
        </p:nvSpPr>
        <p:spPr/>
        <p:txBody>
          <a:bodyPr/>
          <a:lstStyle/>
          <a:p>
            <a:fld id="{88079F1B-9EBC-9647-8DCE-DE265F78B11E}" type="slidenum">
              <a:rPr lang="pt-BR" smtClean="0"/>
              <a:t>24</a:t>
            </a:fld>
            <a:endParaRPr lang="pt-BR" dirty="0"/>
          </a:p>
        </p:txBody>
      </p:sp>
      <p:sp>
        <p:nvSpPr>
          <p:cNvPr id="4" name="Espaço Reservado para Cabeçalho 3">
            <a:extLst>
              <a:ext uri="{FF2B5EF4-FFF2-40B4-BE49-F238E27FC236}">
                <a16:creationId xmlns="" xmlns:a16="http://schemas.microsoft.com/office/drawing/2014/main" id="{F2B9D169-8882-BB41-AFC0-512B154048F1}"/>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107891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 xmlns:a16="http://schemas.microsoft.com/office/drawing/2014/main" id="{B6E968F6-0F07-E04A-9DEA-CEDDEAA03E8F}"/>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98761B0C-9388-A64A-B6A8-5D83EAFE7ADB}"/>
              </a:ext>
            </a:extLst>
          </p:cNvPr>
          <p:cNvSpPr>
            <a:spLocks noGrp="1"/>
          </p:cNvSpPr>
          <p:nvPr>
            <p:ph type="body" idx="1"/>
          </p:nvPr>
        </p:nvSpPr>
        <p:spPr>
          <a:xfrm>
            <a:off x="685800" y="4343400"/>
            <a:ext cx="5486400" cy="4114800"/>
          </a:xfrm>
          <a:prstGeom prst="rect">
            <a:avLst/>
          </a:prstGeom>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Senhas são simples e bastante usadas para autenticação em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na Internet. Infelizmente elas podem não ser suficientes para garantir a sua identidade.  Senhas podem ser facilmente descobertas por meio de técnicas de engenharia social, por observação, se não forem bem elaboradas, se usadas em páginas falsas (</a:t>
            </a:r>
            <a:r>
              <a:rPr lang="pt-BR" altLang="pt-BR" i="1" dirty="0">
                <a:ea typeface="ＭＳ Ｐゴシック" panose="020B0600070205080204" pitchFamily="34" charset="-128"/>
              </a:rPr>
              <a:t>phishing</a:t>
            </a:r>
            <a:r>
              <a:rPr lang="pt-BR" altLang="pt-BR" dirty="0">
                <a:ea typeface="ＭＳ Ｐゴシック" panose="020B0600070205080204" pitchFamily="34" charset="-128"/>
              </a:rPr>
              <a:t>) ou em computadores infectados/invadidos ou, ainda, se trafegarem na rede sem criptografia. Por isso, é importante que a verificação da identidade do usuário baseie-se em informações adicionais, além do uso único da senha. </a:t>
            </a:r>
          </a:p>
          <a:p>
            <a:pPr algn="just"/>
            <a:r>
              <a:rPr lang="pt-BR" altLang="pt-BR" dirty="0">
                <a:ea typeface="ＭＳ Ｐゴシック" panose="020B0600070205080204" pitchFamily="34" charset="-128"/>
              </a:rPr>
              <a:t>Com a verificação em duas etapas fica mais difícil da sua conta de acesso ser invadida pois, para que isso ocorra, é necessário que o atacante saiba a sua senha (primeira etapa) e também realize com sucesso uma segunda etapa, a qual pode envolver algo que: </a:t>
            </a:r>
          </a:p>
          <a:p>
            <a:pPr marL="171450" indent="-171450" algn="just">
              <a:buFont typeface="Arial" panose="020B0604020202020204" pitchFamily="34" charset="0"/>
              <a:buChar char="•"/>
            </a:pPr>
            <a:r>
              <a:rPr lang="pt-BR" altLang="pt-BR" b="1" dirty="0">
                <a:ea typeface="ＭＳ Ｐゴシック" panose="020B0600070205080204" pitchFamily="34" charset="-128"/>
              </a:rPr>
              <a:t>Apenas você sabe: </a:t>
            </a:r>
            <a:r>
              <a:rPr lang="pt-BR" altLang="pt-BR" dirty="0">
                <a:ea typeface="ＭＳ Ｐゴシック" panose="020B0600070205080204" pitchFamily="34" charset="-128"/>
              </a:rPr>
              <a:t>outra senha, pergunta de segurança, número PIN, alguma informação pessoal.</a:t>
            </a:r>
          </a:p>
          <a:p>
            <a:pPr marL="171450" indent="-171450" algn="just">
              <a:buFont typeface="Arial" panose="020B0604020202020204" pitchFamily="34" charset="0"/>
              <a:buChar char="•"/>
            </a:pPr>
            <a:r>
              <a:rPr lang="pt-BR" altLang="pt-BR" b="1" dirty="0">
                <a:ea typeface="ＭＳ Ｐゴシック" panose="020B0600070205080204" pitchFamily="34" charset="-128"/>
              </a:rPr>
              <a:t>Apenas você possui: </a:t>
            </a:r>
            <a:r>
              <a:rPr lang="pt-BR" altLang="pt-BR" dirty="0">
                <a:ea typeface="ＭＳ Ｐゴシック" panose="020B0600070205080204" pitchFamily="34" charset="-128"/>
              </a:rPr>
              <a:t>código de verificação, cartão de senhas bancárias, </a:t>
            </a:r>
            <a:r>
              <a:rPr lang="pt-BR" altLang="pt-BR" i="1" dirty="0">
                <a:ea typeface="ＭＳ Ｐゴシック" panose="020B0600070205080204" pitchFamily="34" charset="-128"/>
              </a:rPr>
              <a:t>token</a:t>
            </a:r>
            <a:r>
              <a:rPr lang="pt-BR" altLang="pt-BR" dirty="0">
                <a:ea typeface="ＭＳ Ｐゴシック" panose="020B0600070205080204" pitchFamily="34" charset="-128"/>
              </a:rPr>
              <a:t> gerador de senhas, acesso a um determinado computador ou dispositivo móvel.</a:t>
            </a:r>
          </a:p>
          <a:p>
            <a:pPr marL="171450" indent="-171450" algn="just">
              <a:buFont typeface="Arial" panose="020B0604020202020204" pitchFamily="34" charset="0"/>
              <a:buChar char="•"/>
            </a:pPr>
            <a:r>
              <a:rPr lang="pt-BR" altLang="pt-BR" b="1" dirty="0">
                <a:ea typeface="ＭＳ Ｐゴシック" panose="020B0600070205080204" pitchFamily="34" charset="-128"/>
              </a:rPr>
              <a:t>Você é: </a:t>
            </a:r>
            <a:r>
              <a:rPr lang="pt-BR" altLang="pt-BR" dirty="0">
                <a:ea typeface="ＭＳ Ｐゴシック" panose="020B0600070205080204" pitchFamily="34" charset="-128"/>
              </a:rPr>
              <a:t>informações biométricas, como impressão digital, palma da mão, rosto, voz e olho. </a:t>
            </a:r>
          </a:p>
        </p:txBody>
      </p:sp>
      <p:sp>
        <p:nvSpPr>
          <p:cNvPr id="2" name="Espaço Reservado para Rodapé 1">
            <a:extLst>
              <a:ext uri="{FF2B5EF4-FFF2-40B4-BE49-F238E27FC236}">
                <a16:creationId xmlns="" xmlns:a16="http://schemas.microsoft.com/office/drawing/2014/main" id="{74E1274C-F705-8B49-B8E1-39A9B8442302}"/>
              </a:ext>
            </a:extLst>
          </p:cNvPr>
          <p:cNvSpPr>
            <a:spLocks noGrp="1"/>
          </p:cNvSpPr>
          <p:nvPr>
            <p:ph type="ftr" sz="quarter" idx="4"/>
          </p:nvPr>
        </p:nvSpPr>
        <p:spPr/>
        <p:txBody>
          <a:bodyPr/>
          <a:lstStyle/>
          <a:p>
            <a:r>
              <a:rPr lang="pt-BR" dirty="0"/>
              <a:t>https://cartilha.cert.br/</a:t>
            </a:r>
          </a:p>
        </p:txBody>
      </p:sp>
      <p:sp>
        <p:nvSpPr>
          <p:cNvPr id="4" name="Espaço Reservado para Número de Slide 3">
            <a:extLst>
              <a:ext uri="{FF2B5EF4-FFF2-40B4-BE49-F238E27FC236}">
                <a16:creationId xmlns="" xmlns:a16="http://schemas.microsoft.com/office/drawing/2014/main" id="{4F772F85-6221-1247-B5FA-60A45449FC84}"/>
              </a:ext>
            </a:extLst>
          </p:cNvPr>
          <p:cNvSpPr>
            <a:spLocks noGrp="1"/>
          </p:cNvSpPr>
          <p:nvPr>
            <p:ph type="sldNum" sz="quarter" idx="5"/>
          </p:nvPr>
        </p:nvSpPr>
        <p:spPr/>
        <p:txBody>
          <a:bodyPr/>
          <a:lstStyle/>
          <a:p>
            <a:fld id="{88079F1B-9EBC-9647-8DCE-DE265F78B11E}" type="slidenum">
              <a:rPr lang="pt-BR" smtClean="0"/>
              <a:t>25</a:t>
            </a:fld>
            <a:endParaRPr lang="pt-BR" dirty="0"/>
          </a:p>
        </p:txBody>
      </p:sp>
      <p:sp>
        <p:nvSpPr>
          <p:cNvPr id="5" name="Espaço Reservado para Cabeçalho 4">
            <a:extLst>
              <a:ext uri="{FF2B5EF4-FFF2-40B4-BE49-F238E27FC236}">
                <a16:creationId xmlns="" xmlns:a16="http://schemas.microsoft.com/office/drawing/2014/main" id="{DAB016CA-970C-5146-8E9E-E1BB27F3C987}"/>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007256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 xmlns:a16="http://schemas.microsoft.com/office/drawing/2014/main" id="{EA268D7C-CD7B-FE41-9FCD-DCEA14876E55}"/>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 xmlns:a16="http://schemas.microsoft.com/office/drawing/2014/main" id="{3E526513-DE67-2748-B9A6-A1D88CB5E209}"/>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noProof="0"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A8CDAEB3-5823-7649-BEA7-217B760E510E}"/>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1DA6C273-C095-E041-BDC1-AC6BAFA0FD93}"/>
              </a:ext>
            </a:extLst>
          </p:cNvPr>
          <p:cNvSpPr>
            <a:spLocks noGrp="1"/>
          </p:cNvSpPr>
          <p:nvPr>
            <p:ph type="sldNum" sz="quarter" idx="5"/>
          </p:nvPr>
        </p:nvSpPr>
        <p:spPr/>
        <p:txBody>
          <a:bodyPr/>
          <a:lstStyle/>
          <a:p>
            <a:fld id="{88079F1B-9EBC-9647-8DCE-DE265F78B11E}" type="slidenum">
              <a:rPr lang="pt-BR" smtClean="0"/>
              <a:t>26</a:t>
            </a:fld>
            <a:endParaRPr lang="pt-BR" dirty="0"/>
          </a:p>
        </p:txBody>
      </p:sp>
      <p:sp>
        <p:nvSpPr>
          <p:cNvPr id="4" name="Espaço Reservado para Cabeçalho 3">
            <a:extLst>
              <a:ext uri="{FF2B5EF4-FFF2-40B4-BE49-F238E27FC236}">
                <a16:creationId xmlns="" xmlns:a16="http://schemas.microsoft.com/office/drawing/2014/main" id="{0EA448D1-C71C-0642-B151-EF0D631C08A2}"/>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732198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 xmlns:a16="http://schemas.microsoft.com/office/drawing/2014/main" id="{EB1A8C0D-DBE2-C24F-BA35-4F742CE1F125}"/>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DC735CE9-1F1A-AC4D-BE7D-81BF86341036}"/>
              </a:ext>
            </a:extLst>
          </p:cNvPr>
          <p:cNvSpPr>
            <a:spLocks noGrp="1"/>
          </p:cNvSpPr>
          <p:nvPr>
            <p:ph type="body" idx="1"/>
          </p:nvPr>
        </p:nvSpPr>
        <p:spPr>
          <a:xfrm>
            <a:off x="685800" y="4343400"/>
            <a:ext cx="5486400" cy="4114800"/>
          </a:xfrm>
          <a:prstGeom prst="rect">
            <a:avLst/>
          </a:prstGeom>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Fabricantes de programas (</a:t>
            </a:r>
            <a:r>
              <a:rPr lang="pt-BR" altLang="pt-BR" i="1" dirty="0">
                <a:ea typeface="ＭＳ Ｐゴシック" panose="020B0600070205080204" pitchFamily="34" charset="-128"/>
              </a:rPr>
              <a:t>software</a:t>
            </a:r>
            <a:r>
              <a:rPr lang="pt-BR" altLang="pt-BR" dirty="0">
                <a:ea typeface="ＭＳ Ｐゴシック" panose="020B0600070205080204" pitchFamily="34" charset="-128"/>
              </a:rPr>
              <a:t>) costumam lançar novas versões quando há recursos a serem adicionados e vulnerabilidades a serem corrigidas. Sempre que uma nova versão for lançada, ela deve ser prontamente instalada, pois isto pode ajudar a proteger seu equipamento da ação de atacantes e códigos maliciosos. Além disto, alguns fabricantes deixam de dar suporte e de desenvolver atualizações para versões antigas, o que significa que vulnerabilidades que possam vir a ser descobertas não serão corrigidas.</a:t>
            </a:r>
          </a:p>
          <a:p>
            <a:pPr marL="171450" indent="-171450" algn="just">
              <a:buFont typeface="Arial" panose="020B0604020202020204" pitchFamily="34" charset="0"/>
              <a:buChar char="•"/>
            </a:pPr>
            <a:r>
              <a:rPr lang="pt-BR" altLang="pt-BR" dirty="0">
                <a:ea typeface="ＭＳ Ｐゴシック" panose="020B0600070205080204" pitchFamily="34" charset="-128"/>
              </a:rPr>
              <a:t>Remova programas que você não utiliza mais. Programas não usados tendem a ser esquecidos e a ficar com versões antigas (e potencialmente vulneráveis);</a:t>
            </a:r>
          </a:p>
          <a:p>
            <a:pPr marL="171450" indent="-171450" algn="just">
              <a:buFont typeface="Arial" panose="020B0604020202020204" pitchFamily="34" charset="0"/>
              <a:buChar char="•"/>
            </a:pPr>
            <a:r>
              <a:rPr lang="pt-BR" altLang="pt-BR" dirty="0">
                <a:ea typeface="ＭＳ Ｐゴシック" panose="020B0600070205080204" pitchFamily="34" charset="-128"/>
              </a:rPr>
              <a:t>remova as versões antigas. Existem programas que permitem que duas ou mais versões estejam instaladas ao mesmo tempo. Nestes casos, você deve manter apenas a versão mais recente e remover as mais antigas;</a:t>
            </a:r>
          </a:p>
          <a:p>
            <a:pPr marL="171450" indent="-171450" algn="just">
              <a:buFont typeface="Arial" panose="020B0604020202020204" pitchFamily="34" charset="0"/>
              <a:buChar char="•"/>
            </a:pPr>
            <a:r>
              <a:rPr lang="pt-BR" altLang="pt-BR" dirty="0">
                <a:ea typeface="ＭＳ Ｐゴシック" panose="020B0600070205080204" pitchFamily="34" charset="-128"/>
              </a:rPr>
              <a:t>tenha o hábito de verificar a existência de novas versões, por meio de opções disponibilizadas pelos próprios programas ou acessando diretamente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a:t>
            </a:r>
          </a:p>
        </p:txBody>
      </p:sp>
      <p:sp>
        <p:nvSpPr>
          <p:cNvPr id="2" name="Espaço Reservado para Rodapé 1">
            <a:extLst>
              <a:ext uri="{FF2B5EF4-FFF2-40B4-BE49-F238E27FC236}">
                <a16:creationId xmlns="" xmlns:a16="http://schemas.microsoft.com/office/drawing/2014/main" id="{88F3AD27-E303-9446-954F-4FFADE18378B}"/>
              </a:ext>
            </a:extLst>
          </p:cNvPr>
          <p:cNvSpPr>
            <a:spLocks noGrp="1"/>
          </p:cNvSpPr>
          <p:nvPr>
            <p:ph type="ftr" sz="quarter" idx="4"/>
          </p:nvPr>
        </p:nvSpPr>
        <p:spPr/>
        <p:txBody>
          <a:bodyPr/>
          <a:lstStyle/>
          <a:p>
            <a:r>
              <a:rPr lang="pt-BR" dirty="0"/>
              <a:t>https://cartilha.cert.br/</a:t>
            </a:r>
          </a:p>
        </p:txBody>
      </p:sp>
      <p:sp>
        <p:nvSpPr>
          <p:cNvPr id="4" name="Espaço Reservado para Número de Slide 3">
            <a:extLst>
              <a:ext uri="{FF2B5EF4-FFF2-40B4-BE49-F238E27FC236}">
                <a16:creationId xmlns="" xmlns:a16="http://schemas.microsoft.com/office/drawing/2014/main" id="{46C577D8-02FF-234B-9586-5378DA91741D}"/>
              </a:ext>
            </a:extLst>
          </p:cNvPr>
          <p:cNvSpPr>
            <a:spLocks noGrp="1"/>
          </p:cNvSpPr>
          <p:nvPr>
            <p:ph type="sldNum" sz="quarter" idx="5"/>
          </p:nvPr>
        </p:nvSpPr>
        <p:spPr/>
        <p:txBody>
          <a:bodyPr/>
          <a:lstStyle/>
          <a:p>
            <a:fld id="{88079F1B-9EBC-9647-8DCE-DE265F78B11E}" type="slidenum">
              <a:rPr lang="pt-BR" smtClean="0"/>
              <a:t>27</a:t>
            </a:fld>
            <a:endParaRPr lang="pt-BR" dirty="0"/>
          </a:p>
        </p:txBody>
      </p:sp>
      <p:sp>
        <p:nvSpPr>
          <p:cNvPr id="5" name="Espaço Reservado para Cabeçalho 4">
            <a:extLst>
              <a:ext uri="{FF2B5EF4-FFF2-40B4-BE49-F238E27FC236}">
                <a16:creationId xmlns="" xmlns:a16="http://schemas.microsoft.com/office/drawing/2014/main" id="{6F0035A9-D1D0-6C42-A181-B1096052FFD5}"/>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1379893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 xmlns:a16="http://schemas.microsoft.com/office/drawing/2014/main" id="{0CED74ED-E306-4748-9423-42B5E8FA5B0B}"/>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 xmlns:a16="http://schemas.microsoft.com/office/drawing/2014/main" id="{0E59C1E1-28C5-7042-B1C9-200B44FD79AE}"/>
              </a:ext>
            </a:extLst>
          </p:cNvPr>
          <p:cNvSpPr>
            <a:spLocks noGrp="1"/>
          </p:cNvSpPr>
          <p:nvPr>
            <p:ph type="body" idx="1"/>
          </p:nvPr>
        </p:nvSpPr>
        <p:spPr bwMode="auto">
          <a:xfrm>
            <a:off x="685800" y="4343400"/>
            <a:ext cx="5486400" cy="41148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Seja cuidadoso ao elaborar as suas senhas:</a:t>
            </a:r>
          </a:p>
          <a:p>
            <a:pPr marL="171450" indent="-171450" algn="just">
              <a:buFont typeface="Arial" panose="020B0604020202020204" pitchFamily="34" charset="0"/>
              <a:buChar char="•"/>
            </a:pPr>
            <a:r>
              <a:rPr lang="pt-BR" altLang="pt-BR" dirty="0">
                <a:ea typeface="ＭＳ Ｐゴシック" panose="020B0600070205080204" pitchFamily="34" charset="-128"/>
              </a:rPr>
              <a:t>procure usar senhas com a maior quantidade de caracteres possível;</a:t>
            </a:r>
          </a:p>
          <a:p>
            <a:pPr marL="171450" indent="-171450" algn="just">
              <a:buFont typeface="Arial" panose="020B0604020202020204" pitchFamily="34" charset="0"/>
              <a:buChar char="•"/>
            </a:pPr>
            <a:r>
              <a:rPr lang="pt-BR" altLang="pt-BR" dirty="0">
                <a:ea typeface="ＭＳ Ｐゴシック" panose="020B0600070205080204" pitchFamily="34" charset="-128"/>
              </a:rPr>
              <a:t>procure usar diferentes tipos de caracteres para compor suas senhas; </a:t>
            </a:r>
          </a:p>
          <a:p>
            <a:pPr marL="171450" indent="-171450" algn="just">
              <a:buFont typeface="Arial" panose="020B0604020202020204" pitchFamily="34" charset="0"/>
              <a:buChar char="•"/>
            </a:pPr>
            <a:r>
              <a:rPr lang="pt-BR" altLang="pt-BR" dirty="0">
                <a:ea typeface="ＭＳ Ｐゴシック" panose="020B0600070205080204" pitchFamily="34" charset="-128"/>
              </a:rPr>
              <a:t>não utilize dados pessoais, como nome, sobrenome e datas;</a:t>
            </a:r>
          </a:p>
          <a:p>
            <a:pPr marL="171450" indent="-171450" algn="just">
              <a:buFont typeface="Arial" panose="020B0604020202020204" pitchFamily="34" charset="0"/>
              <a:buChar char="•"/>
            </a:pPr>
            <a:r>
              <a:rPr lang="pt-BR" altLang="pt-BR" dirty="0">
                <a:ea typeface="ＭＳ Ｐゴシック" panose="020B0600070205080204" pitchFamily="34" charset="-128"/>
              </a:rPr>
              <a:t>não utilize dados que possam ser facilmente obtidos sobre você;</a:t>
            </a:r>
          </a:p>
          <a:p>
            <a:pPr marL="171450" indent="-171450" algn="just">
              <a:buFont typeface="Arial" panose="020B0604020202020204" pitchFamily="34" charset="0"/>
              <a:buChar char="•"/>
            </a:pPr>
            <a:r>
              <a:rPr lang="pt-BR" altLang="pt-BR" dirty="0">
                <a:ea typeface="ＭＳ Ｐゴシック" panose="020B0600070205080204" pitchFamily="34" charset="-128"/>
              </a:rPr>
              <a:t>jamais reutilize senhas que envolvam o acesso a dados sensíveis, como as usadas em </a:t>
            </a:r>
            <a:r>
              <a:rPr lang="pt-BR" altLang="pt-BR" i="1" dirty="0">
                <a:ea typeface="ＭＳ Ｐゴシック" panose="020B0600070205080204" pitchFamily="34" charset="-128"/>
              </a:rPr>
              <a:t>Internet Banking</a:t>
            </a:r>
            <a:r>
              <a:rPr lang="pt-BR" altLang="pt-BR" dirty="0">
                <a:ea typeface="ＭＳ Ｐゴシック" panose="020B0600070205080204" pitchFamily="34" charset="-128"/>
              </a:rPr>
              <a:t> ou </a:t>
            </a:r>
            <a:r>
              <a:rPr lang="pt-BR" altLang="pt-BR" i="1" dirty="0">
                <a:ea typeface="ＭＳ Ｐゴシック" panose="020B0600070205080204" pitchFamily="34" charset="-128"/>
              </a:rPr>
              <a:t>e-mail. </a:t>
            </a:r>
            <a:r>
              <a:rPr lang="pt-BR" altLang="pt-BR" dirty="0">
                <a:ea typeface="ＭＳ Ｐゴシック" panose="020B0600070205080204" pitchFamily="34" charset="-128"/>
              </a:rPr>
              <a:t>Usar a mesma senha para acessar diferentes contas pode ser bastante arriscado. Basta ao atacante conseguir a senha de uma conta para conseguir acessar as demais contas onde esta mesma senha foi usada;</a:t>
            </a:r>
          </a:p>
          <a:p>
            <a:pPr marL="171450" indent="-171450" algn="just">
              <a:buFont typeface="Arial" panose="020B0604020202020204" pitchFamily="34" charset="0"/>
              <a:buChar char="•"/>
            </a:pPr>
            <a:r>
              <a:rPr lang="pt-BR" altLang="pt-BR" dirty="0">
                <a:ea typeface="ＭＳ Ｐゴシック" panose="020B0600070205080204" pitchFamily="34" charset="-128"/>
              </a:rPr>
              <a:t>procure não usar a mesma senha para assuntos pessoais e profissionais;</a:t>
            </a:r>
            <a:endParaRPr lang="pt-BR" altLang="pt-BR" i="1" dirty="0">
              <a:ea typeface="ＭＳ Ｐゴシック" panose="020B0600070205080204" pitchFamily="34" charset="-128"/>
            </a:endParaRPr>
          </a:p>
          <a:p>
            <a:pPr marL="171450" indent="-171450" algn="just">
              <a:buFont typeface="Arial" panose="020B0604020202020204" pitchFamily="34" charset="0"/>
              <a:buChar char="•"/>
            </a:pPr>
            <a:r>
              <a:rPr lang="pt-BR" altLang="pt-BR" dirty="0">
                <a:ea typeface="ＭＳ Ｐゴシック" panose="020B0600070205080204" pitchFamily="34" charset="-128"/>
              </a:rPr>
              <a:t>altere as suas senhas sempre que julgar necessário;</a:t>
            </a:r>
          </a:p>
          <a:p>
            <a:pPr marL="171450" indent="-171450" algn="just">
              <a:buFont typeface="Arial" panose="020B0604020202020204" pitchFamily="34" charset="0"/>
              <a:buChar char="•"/>
            </a:pPr>
            <a:r>
              <a:rPr lang="pt-BR" altLang="pt-BR" dirty="0">
                <a:ea typeface="ＭＳ Ｐゴシック" panose="020B0600070205080204" pitchFamily="34" charset="-128"/>
              </a:rPr>
              <a:t>não forneça suas senhas para outra pessoa, em hipótese alguma.</a:t>
            </a:r>
          </a:p>
        </p:txBody>
      </p:sp>
      <p:sp>
        <p:nvSpPr>
          <p:cNvPr id="2" name="Espaço Reservado para Rodapé 1">
            <a:extLst>
              <a:ext uri="{FF2B5EF4-FFF2-40B4-BE49-F238E27FC236}">
                <a16:creationId xmlns="" xmlns:a16="http://schemas.microsoft.com/office/drawing/2014/main" id="{2C5D0D5A-531B-B240-8F6D-0B1CBAFB3682}"/>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5012D9B8-C66E-6C47-A9CF-E05DD360DE64}"/>
              </a:ext>
            </a:extLst>
          </p:cNvPr>
          <p:cNvSpPr>
            <a:spLocks noGrp="1"/>
          </p:cNvSpPr>
          <p:nvPr>
            <p:ph type="sldNum" sz="quarter" idx="5"/>
          </p:nvPr>
        </p:nvSpPr>
        <p:spPr/>
        <p:txBody>
          <a:bodyPr/>
          <a:lstStyle/>
          <a:p>
            <a:fld id="{88079F1B-9EBC-9647-8DCE-DE265F78B11E}" type="slidenum">
              <a:rPr lang="pt-BR" smtClean="0"/>
              <a:t>28</a:t>
            </a:fld>
            <a:endParaRPr lang="pt-BR" dirty="0"/>
          </a:p>
        </p:txBody>
      </p:sp>
      <p:sp>
        <p:nvSpPr>
          <p:cNvPr id="4" name="Espaço Reservado para Cabeçalho 3">
            <a:extLst>
              <a:ext uri="{FF2B5EF4-FFF2-40B4-BE49-F238E27FC236}">
                <a16:creationId xmlns="" xmlns:a16="http://schemas.microsoft.com/office/drawing/2014/main" id="{46780EA0-EA39-8049-B1DC-5851E925559A}"/>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166509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 xmlns:a16="http://schemas.microsoft.com/office/drawing/2014/main" id="{97295AF8-A6F5-474D-89C9-A82B9E23EEF9}"/>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 xmlns:a16="http://schemas.microsoft.com/office/drawing/2014/main" id="{A32CD04D-7908-9A49-8953-D2AA6202A175}"/>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B1ED7D21-7F4F-024E-ABA2-F497293B9B77}"/>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5941F38B-951A-734D-8BB5-ADF3459E5C14}"/>
              </a:ext>
            </a:extLst>
          </p:cNvPr>
          <p:cNvSpPr>
            <a:spLocks noGrp="1"/>
          </p:cNvSpPr>
          <p:nvPr>
            <p:ph type="sldNum" sz="quarter" idx="5"/>
          </p:nvPr>
        </p:nvSpPr>
        <p:spPr/>
        <p:txBody>
          <a:bodyPr/>
          <a:lstStyle/>
          <a:p>
            <a:fld id="{88079F1B-9EBC-9647-8DCE-DE265F78B11E}" type="slidenum">
              <a:rPr lang="pt-BR" smtClean="0"/>
              <a:t>29</a:t>
            </a:fld>
            <a:endParaRPr lang="pt-BR" dirty="0"/>
          </a:p>
        </p:txBody>
      </p:sp>
      <p:sp>
        <p:nvSpPr>
          <p:cNvPr id="4" name="Espaço Reservado para Cabeçalho 3">
            <a:extLst>
              <a:ext uri="{FF2B5EF4-FFF2-40B4-BE49-F238E27FC236}">
                <a16:creationId xmlns="" xmlns:a16="http://schemas.microsoft.com/office/drawing/2014/main" id="{148AE220-C49F-6D49-917B-2EDACA2162C2}"/>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2400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 xmlns:a16="http://schemas.microsoft.com/office/drawing/2014/main" id="{E66936C8-35B8-1D43-989B-55CEA174484D}"/>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 xmlns:a16="http://schemas.microsoft.com/office/drawing/2014/main" id="{5FC9A99D-7258-114A-86DC-F6C603C4D711}"/>
              </a:ext>
            </a:extLst>
          </p:cNvPr>
          <p:cNvSpPr>
            <a:spLocks noGrp="1"/>
          </p:cNvSpPr>
          <p:nvPr>
            <p:ph type="body" idx="1"/>
          </p:nvPr>
        </p:nvSpPr>
        <p:spPr bwMode="auto">
          <a:xfrm>
            <a:off x="685800" y="4343400"/>
            <a:ext cx="5486400" cy="41148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Backups</a:t>
            </a:r>
            <a:r>
              <a:rPr lang="pt-BR" altLang="pt-BR" dirty="0">
                <a:ea typeface="ＭＳ Ｐゴシック" panose="020B0600070205080204" pitchFamily="34" charset="-128"/>
              </a:rPr>
              <a:t> são extremamente importantes, pois permitem:</a:t>
            </a:r>
          </a:p>
          <a:p>
            <a:pPr marL="171450" indent="-171450" algn="just">
              <a:buFont typeface="Arial" panose="020B0604020202020204" pitchFamily="34" charset="0"/>
              <a:buChar char="•"/>
            </a:pPr>
            <a:r>
              <a:rPr lang="pt-BR" altLang="pt-BR" b="1" dirty="0">
                <a:ea typeface="ＭＳ Ｐゴシック" panose="020B0600070205080204" pitchFamily="34" charset="-128"/>
              </a:rPr>
              <a:t>Recuperação de versões</a:t>
            </a:r>
            <a:r>
              <a:rPr lang="pt-BR" altLang="pt-BR" dirty="0">
                <a:ea typeface="ＭＳ Ｐゴシック" panose="020B0600070205080204" pitchFamily="34" charset="-128"/>
              </a:rPr>
              <a:t>: você pode recuperar uma versão antiga de um arquivo alterado, como uma parte excluída de um texto editado ou a imagem original de uma foto manipulada.</a:t>
            </a:r>
          </a:p>
          <a:p>
            <a:pPr marL="171450" indent="-171450" algn="just">
              <a:buFont typeface="Arial" panose="020B0604020202020204" pitchFamily="34" charset="0"/>
              <a:buChar char="•"/>
            </a:pPr>
            <a:r>
              <a:rPr lang="pt-BR" altLang="pt-BR" b="1" dirty="0">
                <a:ea typeface="ＭＳ Ｐゴシック" panose="020B0600070205080204" pitchFamily="34" charset="-128"/>
              </a:rPr>
              <a:t>Arquivamento</a:t>
            </a:r>
            <a:r>
              <a:rPr lang="pt-BR" altLang="pt-BR" dirty="0">
                <a:ea typeface="ＭＳ Ｐゴシック" panose="020B0600070205080204" pitchFamily="34" charset="-128"/>
              </a:rPr>
              <a:t>: você pode copiar ou mover dados que deseja ou que precisa guardar, mas que não são necessários no seu dia a dia e que raramente são alterados.</a:t>
            </a:r>
          </a:p>
          <a:p>
            <a:pPr marL="171450" indent="-171450">
              <a:buFont typeface="Arial" panose="020B0604020202020204" pitchFamily="34" charset="0"/>
              <a:buChar char="•"/>
            </a:pPr>
            <a:r>
              <a:rPr lang="pt-BR" altLang="pt-BR" b="1" dirty="0">
                <a:ea typeface="ＭＳ Ｐゴシック" panose="020B0600070205080204" pitchFamily="34" charset="-128"/>
              </a:rPr>
              <a:t>Proteção de dados</a:t>
            </a:r>
            <a:r>
              <a:rPr lang="pt-BR" altLang="pt-BR" dirty="0">
                <a:ea typeface="ＭＳ Ｐゴシック" panose="020B0600070205080204" pitchFamily="34" charset="-128"/>
              </a:rPr>
              <a:t>: você pode preservar seus dados para que sejam recuperados em situações como falha de disco rígido, atualização malsucedida do sistema operacional, exclusão ou substituição acidental de arquivos, ação de códigos maliciosos/atacantes e furto/perda de dispositivos.</a:t>
            </a:r>
          </a:p>
        </p:txBody>
      </p:sp>
      <p:sp>
        <p:nvSpPr>
          <p:cNvPr id="2" name="Espaço Reservado para Rodapé 1">
            <a:extLst>
              <a:ext uri="{FF2B5EF4-FFF2-40B4-BE49-F238E27FC236}">
                <a16:creationId xmlns="" xmlns:a16="http://schemas.microsoft.com/office/drawing/2014/main" id="{ABA9038F-0E5F-7546-A501-50A46A2BAF92}"/>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E11818D5-07E5-1F4C-98D8-76E05DA22242}"/>
              </a:ext>
            </a:extLst>
          </p:cNvPr>
          <p:cNvSpPr>
            <a:spLocks noGrp="1"/>
          </p:cNvSpPr>
          <p:nvPr>
            <p:ph type="sldNum" sz="quarter" idx="5"/>
          </p:nvPr>
        </p:nvSpPr>
        <p:spPr/>
        <p:txBody>
          <a:bodyPr/>
          <a:lstStyle/>
          <a:p>
            <a:fld id="{88079F1B-9EBC-9647-8DCE-DE265F78B11E}" type="slidenum">
              <a:rPr lang="pt-BR" smtClean="0"/>
              <a:t>3</a:t>
            </a:fld>
            <a:endParaRPr lang="pt-BR" dirty="0"/>
          </a:p>
        </p:txBody>
      </p:sp>
      <p:sp>
        <p:nvSpPr>
          <p:cNvPr id="4" name="Espaço Reservado para Cabeçalho 3">
            <a:extLst>
              <a:ext uri="{FF2B5EF4-FFF2-40B4-BE49-F238E27FC236}">
                <a16:creationId xmlns="" xmlns:a16="http://schemas.microsoft.com/office/drawing/2014/main" id="{67EB37C2-8066-4848-846F-6894132FFE74}"/>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47342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 xmlns:a16="http://schemas.microsoft.com/office/drawing/2014/main" id="{841AC5EA-D602-4F4D-BB26-E93585DB5FFD}"/>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 xmlns:a16="http://schemas.microsoft.com/office/drawing/2014/main" id="{7CDD760B-25A9-824F-8341-6B8B448AE25F}"/>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2E1A090B-9691-4B4A-AF6D-D1961A2F8987}"/>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7EE65925-53B8-324C-8918-70CD426A0361}"/>
              </a:ext>
            </a:extLst>
          </p:cNvPr>
          <p:cNvSpPr>
            <a:spLocks noGrp="1"/>
          </p:cNvSpPr>
          <p:nvPr>
            <p:ph type="sldNum" sz="quarter" idx="5"/>
          </p:nvPr>
        </p:nvSpPr>
        <p:spPr/>
        <p:txBody>
          <a:bodyPr/>
          <a:lstStyle/>
          <a:p>
            <a:fld id="{88079F1B-9EBC-9647-8DCE-DE265F78B11E}" type="slidenum">
              <a:rPr lang="pt-BR" smtClean="0"/>
              <a:t>4</a:t>
            </a:fld>
            <a:endParaRPr lang="pt-BR" dirty="0"/>
          </a:p>
        </p:txBody>
      </p:sp>
      <p:sp>
        <p:nvSpPr>
          <p:cNvPr id="4" name="Espaço Reservado para Cabeçalho 3">
            <a:extLst>
              <a:ext uri="{FF2B5EF4-FFF2-40B4-BE49-F238E27FC236}">
                <a16:creationId xmlns="" xmlns:a16="http://schemas.microsoft.com/office/drawing/2014/main" id="{EB434FFE-49D6-204A-BE4B-20B4CAB84F6A}"/>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401589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 xmlns:a16="http://schemas.microsoft.com/office/drawing/2014/main" id="{E220A18D-60F8-C54E-AF50-8D048E465556}"/>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 xmlns:a16="http://schemas.microsoft.com/office/drawing/2014/main" id="{EC09F6C5-86AD-1F4B-978C-6CE1C5BCECDC}"/>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DD46131-E57A-E543-A925-9E11B757AD7F}"/>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E415782D-AD55-C04E-83DA-EB7F888E1674}"/>
              </a:ext>
            </a:extLst>
          </p:cNvPr>
          <p:cNvSpPr>
            <a:spLocks noGrp="1"/>
          </p:cNvSpPr>
          <p:nvPr>
            <p:ph type="sldNum" sz="quarter" idx="5"/>
          </p:nvPr>
        </p:nvSpPr>
        <p:spPr/>
        <p:txBody>
          <a:bodyPr/>
          <a:lstStyle/>
          <a:p>
            <a:fld id="{88079F1B-9EBC-9647-8DCE-DE265F78B11E}" type="slidenum">
              <a:rPr lang="pt-BR" smtClean="0"/>
              <a:t>5</a:t>
            </a:fld>
            <a:endParaRPr lang="pt-BR" dirty="0"/>
          </a:p>
        </p:txBody>
      </p:sp>
      <p:sp>
        <p:nvSpPr>
          <p:cNvPr id="4" name="Espaço Reservado para Cabeçalho 3">
            <a:extLst>
              <a:ext uri="{FF2B5EF4-FFF2-40B4-BE49-F238E27FC236}">
                <a16:creationId xmlns="" xmlns:a16="http://schemas.microsoft.com/office/drawing/2014/main" id="{F615BBA5-158E-2243-A33C-B2C0CC4CED16}"/>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228148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 xmlns:a16="http://schemas.microsoft.com/office/drawing/2014/main" id="{D7994B8D-0301-E242-B159-9714A4162889}"/>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 xmlns:a16="http://schemas.microsoft.com/office/drawing/2014/main" id="{2B627A24-82D4-E54C-8592-4F7542108B21}"/>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Para fazer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que garantam a segurança dos seus arquivos e que sejam adequados às suas necessidades, é importante que você conheça as opções existentes e tente responder algumas questões, como:</a:t>
            </a:r>
          </a:p>
          <a:p>
            <a:pPr marL="171450" indent="-171450" algn="just">
              <a:buFont typeface="Arial" panose="020B0604020202020204" pitchFamily="34" charset="0"/>
              <a:buChar char="•"/>
            </a:pPr>
            <a:r>
              <a:rPr lang="pt-BR" altLang="pt-BR" dirty="0">
                <a:ea typeface="ＭＳ Ｐゴシック" panose="020B0600070205080204" pitchFamily="34" charset="-128"/>
              </a:rPr>
              <a:t>como fazer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onde guardar os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o que copiar?</a:t>
            </a:r>
          </a:p>
          <a:p>
            <a:pPr marL="171450" indent="-171450" algn="just">
              <a:buFont typeface="Arial" panose="020B0604020202020204" pitchFamily="34" charset="0"/>
              <a:buChar char="•"/>
            </a:pPr>
            <a:r>
              <a:rPr lang="pt-BR" altLang="pt-BR" dirty="0">
                <a:ea typeface="ＭＳ Ｐゴシック" panose="020B0600070205080204" pitchFamily="34" charset="-128"/>
              </a:rPr>
              <a:t>quando copiar? </a:t>
            </a:r>
          </a:p>
          <a:p>
            <a:pPr marL="171450" indent="-171450" algn="just">
              <a:buFont typeface="Arial" panose="020B0604020202020204" pitchFamily="34" charset="0"/>
              <a:buChar char="•"/>
            </a:pPr>
            <a:r>
              <a:rPr lang="pt-BR" altLang="pt-BR" dirty="0">
                <a:ea typeface="ＭＳ Ｐゴシック" panose="020B0600070205080204" pitchFamily="34" charset="-128"/>
              </a:rPr>
              <a:t>por quanto tempo manter os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Não existem respostas certas, já que elas dependem dos recursos disponíveis, da quantidade de arquivos e da importância dos dados para cada um. </a:t>
            </a:r>
          </a:p>
          <a:p>
            <a:pPr algn="just"/>
            <a:r>
              <a:rPr lang="pt-BR" altLang="pt-BR" dirty="0">
                <a:ea typeface="ＭＳ Ｐゴシック" panose="020B0600070205080204" pitchFamily="34" charset="-128"/>
              </a:rPr>
              <a:t>Lembre-se: Não precisa ser nada complicado, o importante é fazer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a:t>
            </a:r>
          </a:p>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5C4447CA-FCB5-944A-8E6D-04AECCE79154}"/>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49243D29-03BD-034B-9D72-7257B6BBF308}"/>
              </a:ext>
            </a:extLst>
          </p:cNvPr>
          <p:cNvSpPr>
            <a:spLocks noGrp="1"/>
          </p:cNvSpPr>
          <p:nvPr>
            <p:ph type="sldNum" sz="quarter" idx="5"/>
          </p:nvPr>
        </p:nvSpPr>
        <p:spPr/>
        <p:txBody>
          <a:bodyPr/>
          <a:lstStyle/>
          <a:p>
            <a:fld id="{88079F1B-9EBC-9647-8DCE-DE265F78B11E}" type="slidenum">
              <a:rPr lang="pt-BR" smtClean="0"/>
              <a:t>6</a:t>
            </a:fld>
            <a:endParaRPr lang="pt-BR" dirty="0"/>
          </a:p>
        </p:txBody>
      </p:sp>
      <p:sp>
        <p:nvSpPr>
          <p:cNvPr id="4" name="Espaço Reservado para Cabeçalho 3">
            <a:extLst>
              <a:ext uri="{FF2B5EF4-FFF2-40B4-BE49-F238E27FC236}">
                <a16:creationId xmlns="" xmlns:a16="http://schemas.microsoft.com/office/drawing/2014/main" id="{5655623D-A4D4-DA43-925F-FDF27FD81925}"/>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173242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 xmlns:a16="http://schemas.microsoft.com/office/drawing/2014/main" id="{4A554AA7-484B-9145-A6E7-EBCB6061ADC5}"/>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 xmlns:a16="http://schemas.microsoft.com/office/drawing/2014/main" id="{5C8F1981-280F-7B42-B740-A71908505DD8}"/>
              </a:ext>
            </a:extLst>
          </p:cNvPr>
          <p:cNvSpPr>
            <a:spLocks noGrp="1"/>
          </p:cNvSpPr>
          <p:nvPr>
            <p:ph type="body" idx="1"/>
          </p:nvPr>
        </p:nvSpPr>
        <p:spPr bwMode="auto">
          <a:xfrm>
            <a:off x="685800" y="4343400"/>
            <a:ext cx="5486400" cy="41148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 escolha de como fazer depende do tipo do seu equipamento (se é um </a:t>
            </a:r>
            <a:r>
              <a:rPr lang="pt-BR" altLang="pt-BR" i="1" dirty="0">
                <a:ea typeface="ＭＳ Ｐゴシック" panose="020B0600070205080204" pitchFamily="34" charset="-128"/>
              </a:rPr>
              <a:t>notebook</a:t>
            </a:r>
            <a:r>
              <a:rPr lang="pt-BR" altLang="pt-BR" dirty="0">
                <a:ea typeface="ＭＳ Ｐゴシック" panose="020B0600070205080204" pitchFamily="34" charset="-128"/>
              </a:rPr>
              <a:t>, </a:t>
            </a:r>
            <a:r>
              <a:rPr lang="pt-BR" altLang="pt-BR" i="1" dirty="0">
                <a:ea typeface="ＭＳ Ｐゴシック" panose="020B0600070205080204" pitchFamily="34" charset="-128"/>
              </a:rPr>
              <a:t>desktop</a:t>
            </a:r>
            <a:r>
              <a:rPr lang="pt-BR" altLang="pt-BR" dirty="0">
                <a:ea typeface="ＭＳ Ｐゴシック" panose="020B0600070205080204" pitchFamily="34" charset="-128"/>
              </a:rPr>
              <a:t>, celular, </a:t>
            </a:r>
            <a:r>
              <a:rPr lang="pt-BR" altLang="pt-BR" i="1" dirty="0">
                <a:ea typeface="ＭＳ Ｐゴシック" panose="020B0600070205080204" pitchFamily="34" charset="-128"/>
              </a:rPr>
              <a:t>tablet</a:t>
            </a:r>
            <a:r>
              <a:rPr lang="pt-BR" altLang="pt-BR" dirty="0">
                <a:ea typeface="ＭＳ Ｐゴシック" panose="020B0600070205080204" pitchFamily="34" charset="-128"/>
              </a:rPr>
              <a:t>, etc.), do aplicativo que será usado e de questões como conectividade, capacidade de armazenamento, custo e confiabilidade. Por exemplo: </a:t>
            </a:r>
          </a:p>
          <a:p>
            <a:pPr marL="171450" indent="-171450" algn="just">
              <a:buFont typeface="Arial" panose="020B0604020202020204" pitchFamily="34" charset="0"/>
              <a:buChar char="•"/>
            </a:pPr>
            <a:r>
              <a:rPr lang="pt-BR" altLang="pt-BR" i="1" dirty="0">
                <a:ea typeface="ＭＳ Ｐゴシック" panose="020B0600070205080204" pitchFamily="34" charset="-128"/>
              </a:rPr>
              <a:t>backups</a:t>
            </a:r>
            <a:r>
              <a:rPr lang="pt-BR" altLang="pt-BR" dirty="0">
                <a:ea typeface="ＭＳ Ｐゴシック" panose="020B0600070205080204" pitchFamily="34" charset="-128"/>
              </a:rPr>
              <a:t> na nuvem podem ser muito práticos, mas dependem de conectividade e podem consumir muita banda de rede;</a:t>
            </a:r>
          </a:p>
          <a:p>
            <a:pPr marL="171450" indent="-171450" algn="just">
              <a:buFont typeface="Arial" panose="020B0604020202020204" pitchFamily="34" charset="0"/>
              <a:buChar char="•"/>
            </a:pPr>
            <a:r>
              <a:rPr lang="pt-BR" altLang="pt-BR" i="1" dirty="0">
                <a:ea typeface="ＭＳ Ｐゴシック" panose="020B0600070205080204" pitchFamily="34" charset="-128"/>
              </a:rPr>
              <a:t>backups</a:t>
            </a:r>
            <a:r>
              <a:rPr lang="pt-BR" altLang="pt-BR" dirty="0">
                <a:ea typeface="ＭＳ Ｐゴシック" panose="020B0600070205080204" pitchFamily="34" charset="-128"/>
              </a:rPr>
              <a:t> em rede podem ser simples, mas, geralmente, dependem do equipamento estar fisicamente conectado a uma rede específica, o que pode ser difícil em caso de ausências prolongadas; </a:t>
            </a:r>
          </a:p>
          <a:p>
            <a:pPr marL="171450" indent="-171450" algn="just">
              <a:buFont typeface="Arial" panose="020B0604020202020204" pitchFamily="34" charset="0"/>
              <a:buChar char="•"/>
            </a:pPr>
            <a:r>
              <a:rPr lang="pt-BR" altLang="pt-BR" dirty="0">
                <a:ea typeface="ＭＳ Ｐゴシック" panose="020B0600070205080204" pitchFamily="34" charset="-128"/>
              </a:rPr>
              <a:t>CDs podem bastar para pequenas quantidades de dados, mas, atualmente, é cada vez mais difícil encontrar gravadores e leitores deste tipo de mídia; </a:t>
            </a:r>
          </a:p>
          <a:p>
            <a:pPr marL="171450" indent="-171450" algn="just">
              <a:buFont typeface="Arial" panose="020B0604020202020204" pitchFamily="34" charset="0"/>
              <a:buChar char="•"/>
            </a:pPr>
            <a:r>
              <a:rPr lang="pt-BR" altLang="pt-BR" i="1" dirty="0">
                <a:ea typeface="ＭＳ Ｐゴシック" panose="020B0600070205080204" pitchFamily="34" charset="-128"/>
              </a:rPr>
              <a:t>pen drives</a:t>
            </a:r>
            <a:r>
              <a:rPr lang="pt-BR" altLang="pt-BR" dirty="0">
                <a:ea typeface="ＭＳ Ｐゴシック" panose="020B0600070205080204" pitchFamily="34" charset="-128"/>
              </a:rPr>
              <a:t> oferecem portabilidade, podem ser indicados para arquivos constantemente modificados e ajudam a liberar espaço nos dispositivos (há modelos especiais para celulares e </a:t>
            </a:r>
            <a:r>
              <a:rPr lang="pt-BR" altLang="pt-BR" i="1" dirty="0">
                <a:ea typeface="ＭＳ Ｐゴシック" panose="020B0600070205080204" pitchFamily="34" charset="-128"/>
              </a:rPr>
              <a:t>tablets</a:t>
            </a:r>
            <a:r>
              <a:rPr lang="pt-BR" altLang="pt-BR" dirty="0">
                <a:ea typeface="ＭＳ Ｐゴシック" panose="020B0600070205080204" pitchFamily="34" charset="-128"/>
              </a:rPr>
              <a:t> que possuem aplicativos de gerenciamento de arquivos que permitem fazer </a:t>
            </a:r>
            <a:r>
              <a:rPr lang="pt-BR" altLang="pt-BR" i="1" dirty="0">
                <a:ea typeface="ＭＳ Ｐゴシック" panose="020B0600070205080204" pitchFamily="34" charset="-128"/>
              </a:rPr>
              <a:t>backup</a:t>
            </a:r>
            <a:r>
              <a:rPr lang="pt-BR" altLang="pt-BR" dirty="0">
                <a:ea typeface="ＭＳ Ｐゴシック" panose="020B0600070205080204" pitchFamily="34" charset="-128"/>
              </a:rPr>
              <a:t>) mas podem ser facilmente perdidos;</a:t>
            </a:r>
          </a:p>
          <a:p>
            <a:pPr marL="171450" indent="-171450" algn="just">
              <a:buFont typeface="Arial" panose="020B0604020202020204" pitchFamily="34" charset="0"/>
              <a:buChar char="•"/>
            </a:pPr>
            <a:r>
              <a:rPr lang="pt-BR" altLang="pt-BR" dirty="0">
                <a:ea typeface="ＭＳ Ｐゴシック" panose="020B0600070205080204" pitchFamily="34" charset="-128"/>
              </a:rPr>
              <a:t>discos rígidos podem ser usados para grandes volumes de dados, mas podem apresentar falhas. </a:t>
            </a:r>
          </a:p>
        </p:txBody>
      </p:sp>
      <p:sp>
        <p:nvSpPr>
          <p:cNvPr id="2" name="Espaço Reservado para Rodapé 1">
            <a:extLst>
              <a:ext uri="{FF2B5EF4-FFF2-40B4-BE49-F238E27FC236}">
                <a16:creationId xmlns="" xmlns:a16="http://schemas.microsoft.com/office/drawing/2014/main" id="{210B15E2-3B0C-B04B-958D-114EE482F745}"/>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6817939F-A355-764D-9637-3152FCCEC362}"/>
              </a:ext>
            </a:extLst>
          </p:cNvPr>
          <p:cNvSpPr>
            <a:spLocks noGrp="1"/>
          </p:cNvSpPr>
          <p:nvPr>
            <p:ph type="sldNum" sz="quarter" idx="5"/>
          </p:nvPr>
        </p:nvSpPr>
        <p:spPr/>
        <p:txBody>
          <a:bodyPr/>
          <a:lstStyle/>
          <a:p>
            <a:fld id="{88079F1B-9EBC-9647-8DCE-DE265F78B11E}" type="slidenum">
              <a:rPr lang="pt-BR" smtClean="0"/>
              <a:t>7</a:t>
            </a:fld>
            <a:endParaRPr lang="pt-BR" dirty="0"/>
          </a:p>
        </p:txBody>
      </p:sp>
      <p:sp>
        <p:nvSpPr>
          <p:cNvPr id="4" name="Espaço Reservado para Cabeçalho 3">
            <a:extLst>
              <a:ext uri="{FF2B5EF4-FFF2-40B4-BE49-F238E27FC236}">
                <a16:creationId xmlns="" xmlns:a16="http://schemas.microsoft.com/office/drawing/2014/main" id="{FED45C8D-A00B-EC43-BBE1-CC44C4D569C5}"/>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77336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 xmlns:a16="http://schemas.microsoft.com/office/drawing/2014/main" id="{0276DFED-7471-884A-9E57-787E2BEC09C3}"/>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 xmlns:a16="http://schemas.microsoft.com/office/drawing/2014/main" id="{FCB2DC50-30EB-EF4A-B86D-5A50CC6D417A}"/>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46CD77F2-28C5-5041-84EA-9CFB17F47B10}"/>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B59B59B8-31E9-C54F-B5F3-27C8D4E64DEC}"/>
              </a:ext>
            </a:extLst>
          </p:cNvPr>
          <p:cNvSpPr>
            <a:spLocks noGrp="1"/>
          </p:cNvSpPr>
          <p:nvPr>
            <p:ph type="sldNum" sz="quarter" idx="5"/>
          </p:nvPr>
        </p:nvSpPr>
        <p:spPr/>
        <p:txBody>
          <a:bodyPr/>
          <a:lstStyle/>
          <a:p>
            <a:fld id="{88079F1B-9EBC-9647-8DCE-DE265F78B11E}" type="slidenum">
              <a:rPr lang="pt-BR" smtClean="0"/>
              <a:t>8</a:t>
            </a:fld>
            <a:endParaRPr lang="pt-BR" dirty="0"/>
          </a:p>
        </p:txBody>
      </p:sp>
      <p:sp>
        <p:nvSpPr>
          <p:cNvPr id="4" name="Espaço Reservado para Cabeçalho 3">
            <a:extLst>
              <a:ext uri="{FF2B5EF4-FFF2-40B4-BE49-F238E27FC236}">
                <a16:creationId xmlns="" xmlns:a16="http://schemas.microsoft.com/office/drawing/2014/main" id="{C27C8836-DED8-114E-AE79-4654F1C363BB}"/>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73035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 xmlns:a16="http://schemas.microsoft.com/office/drawing/2014/main" id="{0967D8FB-CDE2-6346-BFA5-44DF916A5290}"/>
              </a:ext>
            </a:extLst>
          </p:cNvPr>
          <p:cNvSpPr>
            <a:spLocks noGrp="1" noRot="1" noChangeAspec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 xmlns:a16="http://schemas.microsoft.com/office/drawing/2014/main" id="{9B8C3578-C25D-1B43-AA06-B17BFB07BE03}"/>
              </a:ext>
            </a:extLst>
          </p:cNvPr>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93F93519-04AE-CB41-918C-B1D8E25DE54B}"/>
              </a:ext>
            </a:extLst>
          </p:cNvPr>
          <p:cNvSpPr>
            <a:spLocks noGrp="1"/>
          </p:cNvSpPr>
          <p:nvPr>
            <p:ph type="ftr" sz="quarter" idx="4"/>
          </p:nvPr>
        </p:nvSpPr>
        <p:spPr/>
        <p:txBody>
          <a:bodyPr/>
          <a:lstStyle/>
          <a:p>
            <a:r>
              <a:rPr lang="pt-BR" dirty="0"/>
              <a:t>https://cartilha.cert.br/</a:t>
            </a:r>
          </a:p>
        </p:txBody>
      </p:sp>
      <p:sp>
        <p:nvSpPr>
          <p:cNvPr id="3" name="Espaço Reservado para Número de Slide 2">
            <a:extLst>
              <a:ext uri="{FF2B5EF4-FFF2-40B4-BE49-F238E27FC236}">
                <a16:creationId xmlns="" xmlns:a16="http://schemas.microsoft.com/office/drawing/2014/main" id="{46369753-78CC-3D41-A1B2-0FCA26FE3B6A}"/>
              </a:ext>
            </a:extLst>
          </p:cNvPr>
          <p:cNvSpPr>
            <a:spLocks noGrp="1"/>
          </p:cNvSpPr>
          <p:nvPr>
            <p:ph type="sldNum" sz="quarter" idx="5"/>
          </p:nvPr>
        </p:nvSpPr>
        <p:spPr/>
        <p:txBody>
          <a:bodyPr/>
          <a:lstStyle/>
          <a:p>
            <a:fld id="{88079F1B-9EBC-9647-8DCE-DE265F78B11E}" type="slidenum">
              <a:rPr lang="pt-BR" smtClean="0"/>
              <a:t>9</a:t>
            </a:fld>
            <a:endParaRPr lang="pt-BR" dirty="0"/>
          </a:p>
        </p:txBody>
      </p:sp>
      <p:sp>
        <p:nvSpPr>
          <p:cNvPr id="4" name="Espaço Reservado para Cabeçalho 3">
            <a:extLst>
              <a:ext uri="{FF2B5EF4-FFF2-40B4-BE49-F238E27FC236}">
                <a16:creationId xmlns="" xmlns:a16="http://schemas.microsoft.com/office/drawing/2014/main" id="{69FEE147-819A-7A45-BAE4-922620DF232C}"/>
              </a:ext>
            </a:extLst>
          </p:cNvPr>
          <p:cNvSpPr>
            <a:spLocks noGrp="1"/>
          </p:cNvSpPr>
          <p:nvPr>
            <p:ph type="hdr" sz="quarter"/>
          </p:nvPr>
        </p:nvSpPr>
        <p:spPr/>
        <p:txBody>
          <a:bodyPr/>
          <a:lstStyle/>
          <a:p>
            <a:r>
              <a:rPr lang="pt-BR" dirty="0"/>
              <a:t>Backup</a:t>
            </a:r>
          </a:p>
        </p:txBody>
      </p:sp>
    </p:spTree>
    <p:extLst>
      <p:ext uri="{BB962C8B-B14F-4D97-AF65-F5344CB8AC3E}">
        <p14:creationId xmlns:p14="http://schemas.microsoft.com/office/powerpoint/2010/main" val="3497149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98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lstStyle>
            <a:lvl1pPr algn="l">
              <a:defRPr sz="2000" b="1">
                <a:solidFill>
                  <a:schemeClr val="accent1"/>
                </a:solidFill>
              </a:defRPr>
            </a:lvl1pPr>
          </a:lstStyle>
          <a:p>
            <a:r>
              <a:rPr lang="x-none"/>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385726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 xmlns:a16="http://schemas.microsoft.com/office/drawing/2014/main" id="{4CC3C725-9C0F-E34C-B47B-F5C0C4E7C5D8}"/>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457200" y="1440000"/>
            <a:ext cx="8229600" cy="4525963"/>
          </a:xfrm>
        </p:spPr>
        <p:txBody>
          <a:bodyPr vert="eaVert" lIns="90000"/>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 xmlns:a16="http://schemas.microsoft.com/office/drawing/2014/main" id="{29881402-1369-BB47-A478-E60FB74801E3}"/>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338832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solidFill>
                  <a:schemeClr val="accent1"/>
                </a:solidFill>
              </a:defRPr>
            </a:lvl1pPr>
          </a:lstStyle>
          <a:p>
            <a:r>
              <a:rPr lang="x-none"/>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78631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0000"/>
            <a:ext cx="8229600" cy="4525963"/>
          </a:xfrm>
        </p:spPr>
        <p:txBody>
          <a:bodyPr/>
          <a:lstStyle>
            <a:lvl1pPr>
              <a:lnSpc>
                <a:spcPct val="100000"/>
              </a:lnSpc>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itle Placeholder 1">
            <a:extLst>
              <a:ext uri="{FF2B5EF4-FFF2-40B4-BE49-F238E27FC236}">
                <a16:creationId xmlns="" xmlns:a16="http://schemas.microsoft.com/office/drawing/2014/main" id="{62029150-482B-7F48-9B0B-5A64E181AC4A}"/>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baseline="0">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420183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a:prstGeom prst="rect">
            <a:avLst/>
          </a:prstGeo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22265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 xmlns:a16="http://schemas.microsoft.com/office/drawing/2014/main" id="{322522F2-99F8-7E46-8D7A-CFCC711F19B4}"/>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440000"/>
            <a:ext cx="8229600" cy="4525963"/>
          </a:xfrm>
        </p:spPr>
        <p:txBody>
          <a:bodyPr lIns="90000"/>
          <a:lstStyle>
            <a:lvl1pPr>
              <a:lnSpc>
                <a:spcPct val="100000"/>
              </a:lnSpc>
              <a:defRPr/>
            </a:lvl1pPr>
            <a:lvl3pPr>
              <a:defRPr sz="1800"/>
            </a:lvl3pPr>
            <a:lvl4pPr>
              <a:defRPr sz="1600"/>
            </a:lvl4pPr>
            <a:lvl5pPr>
              <a:defRPr sz="160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 xmlns:a16="http://schemas.microsoft.com/office/drawing/2014/main" id="{3FD4375C-0B3F-A843-9397-61B3261E68A1}"/>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34129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354327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 xmlns:a16="http://schemas.microsoft.com/office/drawing/2014/main" id="{96F6B77F-6C35-654D-BA87-B7C0DC17E6E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lIns="90000"/>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lIns="90000"/>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 xmlns:a16="http://schemas.microsoft.com/office/drawing/2014/main" id="{84C3011B-62F5-7F44-AD10-6FB306239C7A}"/>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20832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 xmlns:a16="http://schemas.microsoft.com/office/drawing/2014/main" id="{0AEA94C4-283D-214D-8842-7E6687C2514D}"/>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440000"/>
            <a:ext cx="4040188" cy="639763"/>
          </a:xfrm>
        </p:spPr>
        <p:txBody>
          <a:bodyPr lIns="9000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lIns="9000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9" name="Title Placeholder 1">
            <a:extLst>
              <a:ext uri="{FF2B5EF4-FFF2-40B4-BE49-F238E27FC236}">
                <a16:creationId xmlns="" xmlns:a16="http://schemas.microsoft.com/office/drawing/2014/main" id="{F6B7FE5E-0C50-F448-871F-0B91DAF835FC}"/>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133271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 xmlns:a16="http://schemas.microsoft.com/office/drawing/2014/main" id="{1859730F-A816-924E-A3DF-988E2CDC8108}"/>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 xmlns:a16="http://schemas.microsoft.com/office/drawing/2014/main" id="{B90CCEEF-CF85-5642-B130-5A0029300413}"/>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31912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9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a:prstGeom prst="rect">
            <a:avLst/>
          </a:prstGeom>
        </p:spPr>
        <p:txBody>
          <a:bodyPr/>
          <a:lstStyle>
            <a:lvl1pPr algn="l">
              <a:defRPr sz="2000" b="1">
                <a:solidFill>
                  <a:schemeClr val="accent1"/>
                </a:solidFill>
              </a:defRPr>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23940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 xmlns:a16="http://schemas.microsoft.com/office/drawing/2014/main" id="{06F67FF0-C752-A74D-8EC8-F37536D02B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
        <p:nvSpPr>
          <p:cNvPr id="5" name="Title Placeholder 1">
            <a:extLst>
              <a:ext uri="{FF2B5EF4-FFF2-40B4-BE49-F238E27FC236}">
                <a16:creationId xmlns="" xmlns:a16="http://schemas.microsoft.com/office/drawing/2014/main" id="{EB2222E3-391E-E043-A4CA-EB63A660C72B}"/>
              </a:ext>
            </a:extLst>
          </p:cNvPr>
          <p:cNvSpPr>
            <a:spLocks noGrp="1"/>
          </p:cNvSpPr>
          <p:nvPr>
            <p:ph type="title"/>
          </p:nvPr>
        </p:nvSpPr>
        <p:spPr bwMode="auto">
          <a:xfrm>
            <a:off x="457200"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5" r:id="rId3"/>
    <p:sldLayoutId id="2147484540" r:id="rId4"/>
    <p:sldLayoutId id="2147484546" r:id="rId5"/>
    <p:sldLayoutId id="2147484547" r:id="rId6"/>
    <p:sldLayoutId id="2147484548" r:id="rId7"/>
    <p:sldLayoutId id="2147484541" r:id="rId8"/>
    <p:sldLayoutId id="2147484542" r:id="rId9"/>
    <p:sldLayoutId id="2147484543" r:id="rId10"/>
    <p:sldLayoutId id="2147484549" r:id="rId11"/>
    <p:sldLayoutId id="2147484544" r:id="rId12"/>
    <p:sldLayoutId id="2147484550"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1pPr>
      <a:lvl2pPr marL="742950" indent="-285750" algn="l" defTabSz="457200" rtl="0" eaLnBrk="0" fontAlgn="base" hangingPunct="0">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2pPr>
      <a:lvl3pPr marL="1143000" indent="-228600" algn="l" defTabSz="457200" rtl="0" eaLnBrk="0" fontAlgn="base" hangingPunct="0">
        <a:spcBef>
          <a:spcPts val="600"/>
        </a:spcBef>
        <a:spcAft>
          <a:spcPct val="0"/>
        </a:spcAft>
        <a:buFont typeface="Arial" panose="020B0604020202020204" pitchFamily="34" charset="0"/>
        <a:buChar char="•"/>
        <a:defRPr sz="1600" kern="1200">
          <a:solidFill>
            <a:schemeClr val="tx1"/>
          </a:solidFill>
          <a:latin typeface="Arial"/>
          <a:ea typeface="ＭＳ Ｐゴシック" charset="0"/>
          <a:cs typeface="Arial"/>
        </a:defRPr>
      </a:lvl3pPr>
      <a:lvl4pPr marL="1600200" indent="-228600" algn="l" defTabSz="457200" rtl="0" eaLnBrk="0" fontAlgn="base" hangingPunct="0">
        <a:spcBef>
          <a:spcPts val="600"/>
        </a:spcBef>
        <a:spcAft>
          <a:spcPct val="0"/>
        </a:spcAft>
        <a:buFont typeface="Arial" panose="020B0604020202020204" pitchFamily="34" charset="0"/>
        <a:buChar char="–"/>
        <a:defRPr sz="1400" kern="1200">
          <a:solidFill>
            <a:schemeClr val="tx1"/>
          </a:solidFill>
          <a:latin typeface="Arial"/>
          <a:ea typeface="ＭＳ Ｐゴシック" charset="0"/>
          <a:cs typeface="Arial"/>
        </a:defRPr>
      </a:lvl4pPr>
      <a:lvl5pPr marL="2057400" indent="-228600" algn="l" defTabSz="457200" rtl="0" eaLnBrk="0" fontAlgn="base" hangingPunct="0">
        <a:spcBef>
          <a:spcPts val="600"/>
        </a:spcBef>
        <a:spcAft>
          <a:spcPct val="0"/>
        </a:spcAft>
        <a:buFont typeface="Arial" panose="020B0604020202020204" pitchFamily="34" charset="0"/>
        <a:buChar char="»"/>
        <a:defRPr sz="12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 xmlns:a16="http://schemas.microsoft.com/office/drawing/2014/main" id="{E880ACD4-BAE9-3243-81F1-BC2D680D302F}"/>
              </a:ext>
            </a:extLst>
          </p:cNvPr>
          <p:cNvSpPr>
            <a:spLocks noGrp="1"/>
          </p:cNvSpPr>
          <p:nvPr>
            <p:ph idx="1"/>
          </p:nvPr>
        </p:nvSpPr>
        <p:spPr/>
        <p:txBody>
          <a:bodyPr/>
          <a:lstStyle/>
          <a:p>
            <a:r>
              <a:rPr lang="pt-BR" altLang="pt-BR" noProof="0" dirty="0"/>
              <a:t>Cuidado ao descartar as mídias</a:t>
            </a:r>
          </a:p>
          <a:p>
            <a:pPr lvl="1"/>
            <a:r>
              <a:rPr lang="pt-BR" altLang="pt-BR" noProof="0" dirty="0"/>
              <a:t>se os arquivos não estiverem criptografados, alguém pode tentar acessá-los, expondo:</a:t>
            </a:r>
          </a:p>
          <a:p>
            <a:pPr lvl="2"/>
            <a:r>
              <a:rPr lang="pt-BR" altLang="pt-BR" noProof="0" dirty="0"/>
              <a:t>a sua privacidade</a:t>
            </a:r>
          </a:p>
          <a:p>
            <a:pPr lvl="2"/>
            <a:r>
              <a:rPr lang="pt-BR" altLang="pt-BR" noProof="0" dirty="0"/>
              <a:t>a confidencialidade das informações</a:t>
            </a:r>
          </a:p>
          <a:p>
            <a:r>
              <a:rPr lang="pt-BR" altLang="pt-BR" noProof="0" dirty="0"/>
              <a:t>Mantenha as mídias:</a:t>
            </a:r>
          </a:p>
          <a:p>
            <a:pPr lvl="1"/>
            <a:r>
              <a:rPr lang="pt-BR" altLang="pt-BR" noProof="0" dirty="0"/>
              <a:t>bem acondicionadas, em locais seguros, à prova de fogo e com acesso restrito</a:t>
            </a:r>
          </a:p>
          <a:p>
            <a:pPr lvl="1"/>
            <a:r>
              <a:rPr lang="pt-BR" altLang="pt-BR" noProof="0" dirty="0"/>
              <a:t>etiquetadas e nomeadas, com informações que facilitem a localização e especificando o tipo do arquivo armazenado e a data de gravação</a:t>
            </a:r>
          </a:p>
          <a:p>
            <a:r>
              <a:rPr lang="pt-BR" altLang="pt-BR" noProof="0" dirty="0"/>
              <a:t>Cuidado com mídias obsoletas</a:t>
            </a:r>
          </a:p>
        </p:txBody>
      </p:sp>
      <p:sp>
        <p:nvSpPr>
          <p:cNvPr id="15361" name="Title 1">
            <a:extLst>
              <a:ext uri="{FF2B5EF4-FFF2-40B4-BE49-F238E27FC236}">
                <a16:creationId xmlns="" xmlns:a16="http://schemas.microsoft.com/office/drawing/2014/main" id="{5904B233-3AFE-A24B-9518-3FFCC0CCF63B}"/>
              </a:ext>
            </a:extLst>
          </p:cNvPr>
          <p:cNvSpPr>
            <a:spLocks noGrp="1"/>
          </p:cNvSpPr>
          <p:nvPr>
            <p:ph type="title"/>
          </p:nvPr>
        </p:nvSpPr>
        <p:spPr/>
        <p:txBody>
          <a:bodyPr/>
          <a:lstStyle/>
          <a:p>
            <a:r>
              <a:rPr lang="pt-BR" altLang="pt-BR" noProof="0" dirty="0"/>
              <a:t>Cuidados ao fazer </a:t>
            </a:r>
            <a:r>
              <a:rPr lang="pt-BR" altLang="pt-BR" i="1" noProof="0" dirty="0"/>
              <a:t>backups</a:t>
            </a:r>
            <a:r>
              <a:rPr lang="pt-BR" altLang="pt-BR" noProof="0" dirty="0"/>
              <a:t> em mídias (2/2)</a:t>
            </a:r>
          </a:p>
        </p:txBody>
      </p:sp>
    </p:spTree>
    <p:extLst>
      <p:ext uri="{BB962C8B-B14F-4D97-AF65-F5344CB8AC3E}">
        <p14:creationId xmlns:p14="http://schemas.microsoft.com/office/powerpoint/2010/main" val="3870688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 xmlns:a16="http://schemas.microsoft.com/office/drawing/2014/main" id="{7E89EE58-5A3D-5F41-B2C9-AD210062BADC}"/>
              </a:ext>
            </a:extLst>
          </p:cNvPr>
          <p:cNvSpPr>
            <a:spLocks noGrp="1"/>
          </p:cNvSpPr>
          <p:nvPr>
            <p:ph idx="1"/>
          </p:nvPr>
        </p:nvSpPr>
        <p:spPr/>
        <p:txBody>
          <a:bodyPr/>
          <a:lstStyle/>
          <a:p>
            <a:r>
              <a:rPr lang="pt-BR" altLang="pt-BR" noProof="0" dirty="0"/>
              <a:t>Ao usar recursos compartilhados, como discos em rede:</a:t>
            </a:r>
          </a:p>
          <a:p>
            <a:pPr lvl="1"/>
            <a:r>
              <a:rPr lang="pt-BR" altLang="pt-BR" noProof="0" dirty="0"/>
              <a:t>lembre-se de fazer uso consciente, copiando apenas o que for necessário, pois outras pessoas também usarão o mesmo espaço</a:t>
            </a:r>
          </a:p>
          <a:p>
            <a:pPr lvl="1"/>
            <a:r>
              <a:rPr lang="pt-BR" altLang="pt-BR" noProof="0" dirty="0"/>
              <a:t>sistemas de cotas ajudam a controlar o uso mas é necessário que o tamanho da área seja de acordo com a necessidade</a:t>
            </a:r>
          </a:p>
          <a:p>
            <a:r>
              <a:rPr lang="pt-BR" altLang="pt-BR" noProof="0" dirty="0"/>
              <a:t>Se tiver dispositivos móveis:</a:t>
            </a:r>
          </a:p>
          <a:p>
            <a:pPr lvl="1"/>
            <a:r>
              <a:rPr lang="pt-BR" altLang="pt-BR" noProof="0" dirty="0"/>
              <a:t>lembre-se de fazer </a:t>
            </a:r>
            <a:r>
              <a:rPr lang="pt-BR" altLang="pt-BR" i="1" noProof="0" dirty="0"/>
              <a:t>backups</a:t>
            </a:r>
            <a:r>
              <a:rPr lang="pt-BR" altLang="pt-BR" noProof="0" dirty="0"/>
              <a:t> sempre que eles ficarem longos períodos desconectados da rede (viagens a trabalho, férias, etc.)</a:t>
            </a:r>
          </a:p>
          <a:p>
            <a:r>
              <a:rPr lang="pt-BR" altLang="pt-BR" noProof="0" dirty="0"/>
              <a:t>Não confunda:</a:t>
            </a:r>
          </a:p>
          <a:p>
            <a:pPr lvl="1"/>
            <a:r>
              <a:rPr lang="pt-BR" altLang="pt-BR" u="sng" noProof="0" dirty="0"/>
              <a:t>serviços de </a:t>
            </a:r>
            <a:r>
              <a:rPr lang="pt-BR" altLang="pt-BR" i="1" u="sng" noProof="0" dirty="0"/>
              <a:t>backup</a:t>
            </a:r>
            <a:r>
              <a:rPr lang="pt-BR" altLang="pt-BR" u="sng" noProof="0" dirty="0"/>
              <a:t> na nuvem</a:t>
            </a:r>
            <a:r>
              <a:rPr lang="pt-BR" altLang="pt-BR" noProof="0" dirty="0"/>
              <a:t> fazem cópia dos arquivos na nuvem</a:t>
            </a:r>
          </a:p>
          <a:p>
            <a:pPr lvl="1"/>
            <a:r>
              <a:rPr lang="pt-BR" altLang="pt-BR" u="sng" noProof="0" dirty="0"/>
              <a:t>sistemas de armazenamento na nuvem</a:t>
            </a:r>
            <a:r>
              <a:rPr lang="pt-BR" altLang="pt-BR" noProof="0" dirty="0"/>
              <a:t> gravam os arquivos na nuvem, mas não necessariamente fazem </a:t>
            </a:r>
            <a:r>
              <a:rPr lang="pt-BR" altLang="pt-BR" i="1" noProof="0" dirty="0"/>
              <a:t>backup</a:t>
            </a:r>
            <a:r>
              <a:rPr lang="pt-BR" altLang="pt-BR" noProof="0" dirty="0"/>
              <a:t> </a:t>
            </a:r>
          </a:p>
          <a:p>
            <a:pPr lvl="2"/>
            <a:r>
              <a:rPr lang="pt-BR" altLang="pt-BR" noProof="0" dirty="0"/>
              <a:t>apesar de poderem ser usados para tal</a:t>
            </a:r>
          </a:p>
        </p:txBody>
      </p:sp>
      <p:sp>
        <p:nvSpPr>
          <p:cNvPr id="16385" name="Title 1">
            <a:extLst>
              <a:ext uri="{FF2B5EF4-FFF2-40B4-BE49-F238E27FC236}">
                <a16:creationId xmlns="" xmlns:a16="http://schemas.microsoft.com/office/drawing/2014/main" id="{F776AAA4-EB24-D54C-A72A-E2F938058BFA}"/>
              </a:ext>
            </a:extLst>
          </p:cNvPr>
          <p:cNvSpPr>
            <a:spLocks noGrp="1"/>
          </p:cNvSpPr>
          <p:nvPr>
            <p:ph type="title"/>
          </p:nvPr>
        </p:nvSpPr>
        <p:spPr>
          <a:xfrm>
            <a:off x="457200" y="331200"/>
            <a:ext cx="8229600" cy="777600"/>
          </a:xfrm>
        </p:spPr>
        <p:txBody>
          <a:bodyPr/>
          <a:lstStyle/>
          <a:p>
            <a:r>
              <a:rPr lang="pt-BR" altLang="pt-BR" noProof="0" dirty="0"/>
              <a:t>Cuidados ao fazer </a:t>
            </a:r>
            <a:r>
              <a:rPr lang="pt-BR" altLang="pt-BR" i="1" noProof="0" dirty="0"/>
              <a:t>backups</a:t>
            </a:r>
            <a:r>
              <a:rPr lang="pt-BR" altLang="pt-BR" noProof="0" dirty="0"/>
              <a:t> </a:t>
            </a:r>
            <a:r>
              <a:rPr lang="pt-BR" altLang="pt-BR" i="1" noProof="0" dirty="0"/>
              <a:t>online</a:t>
            </a:r>
            <a:r>
              <a:rPr lang="pt-BR" altLang="pt-BR" noProof="0" dirty="0"/>
              <a:t> (1/3)</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2590920" y="2451240"/>
              <a:ext cx="673200" cy="355680"/>
            </p14:xfrm>
          </p:contentPart>
        </mc:Choice>
        <mc:Fallback>
          <p:pic>
            <p:nvPicPr>
              <p:cNvPr id="2" name="Tinta 1"/>
              <p:cNvPicPr/>
              <p:nvPr/>
            </p:nvPicPr>
            <p:blipFill>
              <a:blip r:embed="rId4"/>
              <a:stretch>
                <a:fillRect/>
              </a:stretch>
            </p:blipFill>
            <p:spPr>
              <a:xfrm>
                <a:off x="2581560" y="2441880"/>
                <a:ext cx="691920" cy="37440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 xmlns:a16="http://schemas.microsoft.com/office/drawing/2014/main" id="{EBB69C5F-CC3F-534E-B3E7-8C3DC4D5D5C4}"/>
              </a:ext>
            </a:extLst>
          </p:cNvPr>
          <p:cNvSpPr>
            <a:spLocks noGrp="1"/>
          </p:cNvSpPr>
          <p:nvPr>
            <p:ph idx="1"/>
          </p:nvPr>
        </p:nvSpPr>
        <p:spPr/>
        <p:txBody>
          <a:bodyPr/>
          <a:lstStyle/>
          <a:p>
            <a:r>
              <a:rPr lang="pt-BR" altLang="pt-BR" sz="1800" noProof="0" dirty="0"/>
              <a:t>Pontos a serem observados ao escolher serviços de </a:t>
            </a:r>
            <a:r>
              <a:rPr lang="pt-BR" altLang="pt-BR" sz="1800" i="1" noProof="0" dirty="0"/>
              <a:t>backup</a:t>
            </a:r>
            <a:r>
              <a:rPr lang="pt-BR" altLang="pt-BR" sz="1800" noProof="0" dirty="0"/>
              <a:t> na nuvem</a:t>
            </a:r>
          </a:p>
          <a:p>
            <a:pPr lvl="1"/>
            <a:r>
              <a:rPr lang="pt-BR" altLang="pt-BR" sz="1600" noProof="0" dirty="0"/>
              <a:t>Autenticação </a:t>
            </a:r>
          </a:p>
          <a:p>
            <a:pPr lvl="2"/>
            <a:r>
              <a:rPr lang="pt-BR" altLang="pt-BR" sz="1400" noProof="0" dirty="0"/>
              <a:t>acesso ao sistema (se oferece opção de conexão segura, como https)</a:t>
            </a:r>
          </a:p>
          <a:p>
            <a:pPr lvl="2"/>
            <a:r>
              <a:rPr lang="pt-BR" altLang="pt-BR" sz="1400" noProof="0" dirty="0"/>
              <a:t>métodos oferecidos (sempre use a verificação em duas etapas) </a:t>
            </a:r>
          </a:p>
          <a:p>
            <a:pPr lvl="1"/>
            <a:r>
              <a:rPr lang="pt-BR" altLang="pt-BR" sz="1600" noProof="0" dirty="0"/>
              <a:t>Realização </a:t>
            </a:r>
          </a:p>
          <a:p>
            <a:pPr lvl="2"/>
            <a:r>
              <a:rPr lang="pt-BR" altLang="pt-BR" sz="1400" noProof="0" dirty="0"/>
              <a:t>sistemas operacionais suportados </a:t>
            </a:r>
          </a:p>
          <a:p>
            <a:pPr lvl="2"/>
            <a:r>
              <a:rPr lang="pt-BR" altLang="pt-BR" sz="1400" noProof="0" dirty="0"/>
              <a:t>possibilidade de automatização </a:t>
            </a:r>
          </a:p>
          <a:p>
            <a:pPr lvl="2"/>
            <a:r>
              <a:rPr lang="pt-BR" altLang="pt-BR" sz="1400" noProof="0" dirty="0"/>
              <a:t>restrições quanto ao tamanho e tipo de arquivos </a:t>
            </a:r>
          </a:p>
          <a:p>
            <a:pPr lvl="2"/>
            <a:r>
              <a:rPr lang="pt-BR" altLang="pt-BR" sz="1400" noProof="0" dirty="0"/>
              <a:t>tempo estimado de transmissão de dados (</a:t>
            </a:r>
            <a:r>
              <a:rPr lang="pt-BR" altLang="pt-BR" sz="1400" i="1" noProof="0" dirty="0"/>
              <a:t>upload</a:t>
            </a:r>
            <a:r>
              <a:rPr lang="pt-BR" altLang="pt-BR" sz="1400" noProof="0" dirty="0"/>
              <a:t>) </a:t>
            </a:r>
          </a:p>
          <a:p>
            <a:pPr lvl="2"/>
            <a:r>
              <a:rPr lang="pt-BR" altLang="pt-BR" sz="1400" noProof="0" dirty="0"/>
              <a:t>forma como os dados trafegam pela rede (protegidos por criptografia) </a:t>
            </a:r>
          </a:p>
          <a:p>
            <a:pPr lvl="1"/>
            <a:r>
              <a:rPr lang="pt-BR" altLang="pt-BR" sz="1600" noProof="0" dirty="0"/>
              <a:t>Armazenagem </a:t>
            </a:r>
          </a:p>
          <a:p>
            <a:pPr lvl="2"/>
            <a:r>
              <a:rPr lang="pt-BR" altLang="pt-BR" sz="1400" noProof="0" dirty="0"/>
              <a:t>custo, espaço de armazenagem oferecido (limitado ou ilimitado) </a:t>
            </a:r>
          </a:p>
          <a:p>
            <a:pPr lvl="2"/>
            <a:r>
              <a:rPr lang="pt-BR" altLang="pt-BR" sz="1400" noProof="0" dirty="0"/>
              <a:t>forma como os dados são armazenados (protegidos por criptografia) </a:t>
            </a:r>
          </a:p>
          <a:p>
            <a:pPr lvl="2"/>
            <a:r>
              <a:rPr lang="pt-BR" altLang="pt-BR" sz="1400" noProof="0" dirty="0"/>
              <a:t>políticas de privacidade e de segurança</a:t>
            </a:r>
          </a:p>
        </p:txBody>
      </p:sp>
      <p:sp>
        <p:nvSpPr>
          <p:cNvPr id="17409" name="Title 1">
            <a:extLst>
              <a:ext uri="{FF2B5EF4-FFF2-40B4-BE49-F238E27FC236}">
                <a16:creationId xmlns="" xmlns:a16="http://schemas.microsoft.com/office/drawing/2014/main" id="{9A6BE02C-6B40-9449-A41A-FC24530F80F3}"/>
              </a:ext>
            </a:extLst>
          </p:cNvPr>
          <p:cNvSpPr>
            <a:spLocks noGrp="1"/>
          </p:cNvSpPr>
          <p:nvPr>
            <p:ph type="title"/>
          </p:nvPr>
        </p:nvSpPr>
        <p:spPr/>
        <p:txBody>
          <a:bodyPr/>
          <a:lstStyle/>
          <a:p>
            <a:r>
              <a:rPr lang="pt-BR" altLang="pt-BR" noProof="0" dirty="0"/>
              <a:t>Cuidados ao fazer </a:t>
            </a:r>
            <a:r>
              <a:rPr lang="pt-BR" altLang="pt-BR" i="1" noProof="0" dirty="0"/>
              <a:t>backups online </a:t>
            </a:r>
            <a:r>
              <a:rPr lang="pt-BR" altLang="pt-BR" noProof="0" dirty="0"/>
              <a:t>(2/3)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 xmlns:a16="http://schemas.microsoft.com/office/drawing/2014/main" id="{EBB69C5F-CC3F-534E-B3E7-8C3DC4D5D5C4}"/>
              </a:ext>
            </a:extLst>
          </p:cNvPr>
          <p:cNvSpPr>
            <a:spLocks noGrp="1"/>
          </p:cNvSpPr>
          <p:nvPr>
            <p:ph idx="1"/>
          </p:nvPr>
        </p:nvSpPr>
        <p:spPr/>
        <p:txBody>
          <a:bodyPr/>
          <a:lstStyle/>
          <a:p>
            <a:r>
              <a:rPr lang="pt-BR" altLang="pt-BR" sz="1800" noProof="0" dirty="0">
                <a:solidFill>
                  <a:schemeClr val="accent3"/>
                </a:solidFill>
              </a:rPr>
              <a:t>Pontos a serem observados ao escolher serviços de </a:t>
            </a:r>
            <a:r>
              <a:rPr lang="pt-BR" altLang="pt-BR" sz="1800" i="1" noProof="0" dirty="0">
                <a:solidFill>
                  <a:schemeClr val="accent3"/>
                </a:solidFill>
              </a:rPr>
              <a:t>backup</a:t>
            </a:r>
            <a:r>
              <a:rPr lang="pt-BR" altLang="pt-BR" sz="1800" noProof="0" dirty="0">
                <a:solidFill>
                  <a:schemeClr val="accent3"/>
                </a:solidFill>
              </a:rPr>
              <a:t> na nuvem (cont.)</a:t>
            </a:r>
          </a:p>
          <a:p>
            <a:pPr lvl="1"/>
            <a:r>
              <a:rPr lang="pt-BR" altLang="pt-BR" sz="1600" noProof="0" dirty="0"/>
              <a:t>Restauração </a:t>
            </a:r>
          </a:p>
          <a:p>
            <a:pPr lvl="2"/>
            <a:r>
              <a:rPr lang="pt-BR" altLang="pt-BR" sz="1400" noProof="0" dirty="0"/>
              <a:t>procedimento (por meio de aplicativos ou interface </a:t>
            </a:r>
            <a:r>
              <a:rPr lang="pt-BR" altLang="pt-BR" sz="1400" i="1" noProof="0" dirty="0"/>
              <a:t>web</a:t>
            </a:r>
            <a:r>
              <a:rPr lang="pt-BR" altLang="pt-BR" sz="1400" noProof="0" dirty="0"/>
              <a:t>) </a:t>
            </a:r>
          </a:p>
          <a:p>
            <a:pPr lvl="2"/>
            <a:r>
              <a:rPr lang="pt-BR" altLang="pt-BR" sz="1400" noProof="0" dirty="0"/>
              <a:t>capacidade de transmissão de dados (</a:t>
            </a:r>
            <a:r>
              <a:rPr lang="pt-BR" altLang="pt-BR" sz="1400" i="1" noProof="0" dirty="0"/>
              <a:t>download</a:t>
            </a:r>
            <a:r>
              <a:rPr lang="pt-BR" altLang="pt-BR" sz="1400" noProof="0" dirty="0"/>
              <a:t>) </a:t>
            </a:r>
          </a:p>
          <a:p>
            <a:pPr lvl="2"/>
            <a:r>
              <a:rPr lang="pt-BR" altLang="pt-BR" sz="1400" noProof="0" dirty="0"/>
              <a:t>tempo para restauração (imediatamente, um dia, uma semana) </a:t>
            </a:r>
          </a:p>
          <a:p>
            <a:pPr lvl="1"/>
            <a:r>
              <a:rPr lang="pt-BR" altLang="pt-BR" sz="1600" noProof="0" dirty="0"/>
              <a:t>Retenção </a:t>
            </a:r>
          </a:p>
          <a:p>
            <a:pPr lvl="2"/>
            <a:r>
              <a:rPr lang="pt-BR" altLang="pt-BR" sz="1400" noProof="0" dirty="0"/>
              <a:t>tempo que os dados são mantidos </a:t>
            </a:r>
          </a:p>
          <a:p>
            <a:pPr lvl="2"/>
            <a:r>
              <a:rPr lang="pt-BR" altLang="pt-BR" sz="1400" noProof="0" dirty="0"/>
              <a:t>procedimento quando não ocorre o pagamento </a:t>
            </a:r>
          </a:p>
          <a:p>
            <a:pPr lvl="1"/>
            <a:r>
              <a:rPr lang="pt-BR" altLang="pt-BR" sz="1600" noProof="0" dirty="0"/>
              <a:t>Reputação </a:t>
            </a:r>
          </a:p>
          <a:p>
            <a:pPr lvl="2"/>
            <a:r>
              <a:rPr lang="pt-BR" altLang="pt-BR" sz="1400" noProof="0" dirty="0"/>
              <a:t>disponibilidade do serviço (quantidade de interrupções) </a:t>
            </a:r>
          </a:p>
          <a:p>
            <a:pPr lvl="2"/>
            <a:r>
              <a:rPr lang="pt-BR" altLang="pt-BR" sz="1400" noProof="0" dirty="0"/>
              <a:t>suporte oferecido, tempo no mercado, opinião dos demais usuários</a:t>
            </a:r>
          </a:p>
          <a:p>
            <a:pPr lvl="2"/>
            <a:r>
              <a:rPr lang="pt-BR" altLang="pt-BR" sz="1400" noProof="0" dirty="0"/>
              <a:t>outras referências </a:t>
            </a:r>
          </a:p>
        </p:txBody>
      </p:sp>
      <p:sp>
        <p:nvSpPr>
          <p:cNvPr id="17409" name="Title 1">
            <a:extLst>
              <a:ext uri="{FF2B5EF4-FFF2-40B4-BE49-F238E27FC236}">
                <a16:creationId xmlns="" xmlns:a16="http://schemas.microsoft.com/office/drawing/2014/main" id="{9A6BE02C-6B40-9449-A41A-FC24530F80F3}"/>
              </a:ext>
            </a:extLst>
          </p:cNvPr>
          <p:cNvSpPr>
            <a:spLocks noGrp="1"/>
          </p:cNvSpPr>
          <p:nvPr>
            <p:ph type="title"/>
          </p:nvPr>
        </p:nvSpPr>
        <p:spPr/>
        <p:txBody>
          <a:bodyPr/>
          <a:lstStyle/>
          <a:p>
            <a:r>
              <a:rPr lang="pt-BR" altLang="pt-BR" noProof="0" dirty="0"/>
              <a:t>Cuidados ao fazer </a:t>
            </a:r>
            <a:r>
              <a:rPr lang="pt-BR" altLang="pt-BR" i="1" noProof="0" dirty="0"/>
              <a:t>backups online </a:t>
            </a:r>
            <a:r>
              <a:rPr lang="pt-BR" altLang="pt-BR" noProof="0" dirty="0"/>
              <a:t>(3/3)</a:t>
            </a:r>
          </a:p>
        </p:txBody>
      </p:sp>
    </p:spTree>
    <p:extLst>
      <p:ext uri="{BB962C8B-B14F-4D97-AF65-F5344CB8AC3E}">
        <p14:creationId xmlns:p14="http://schemas.microsoft.com/office/powerpoint/2010/main" val="3906276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 xmlns:a16="http://schemas.microsoft.com/office/drawing/2014/main" id="{FFCBDCE3-7A7F-7747-B798-AA1372967719}"/>
              </a:ext>
            </a:extLst>
          </p:cNvPr>
          <p:cNvSpPr>
            <a:spLocks noGrp="1"/>
          </p:cNvSpPr>
          <p:nvPr>
            <p:ph idx="1"/>
          </p:nvPr>
        </p:nvSpPr>
        <p:spPr/>
        <p:txBody>
          <a:bodyPr/>
          <a:lstStyle/>
          <a:p>
            <a:r>
              <a:rPr lang="pt-BR" altLang="pt-BR" noProof="0" dirty="0"/>
              <a:t>Você pode guardar seus </a:t>
            </a:r>
            <a:r>
              <a:rPr lang="pt-BR" altLang="pt-BR" i="1" noProof="0" dirty="0"/>
              <a:t>backups</a:t>
            </a:r>
            <a:r>
              <a:rPr lang="pt-BR" altLang="pt-BR" noProof="0" dirty="0"/>
              <a:t>:</a:t>
            </a:r>
          </a:p>
          <a:p>
            <a:pPr lvl="1"/>
            <a:r>
              <a:rPr lang="pt-BR" altLang="pt-BR" noProof="0" dirty="0"/>
              <a:t>localmente</a:t>
            </a:r>
          </a:p>
          <a:p>
            <a:pPr lvl="2"/>
            <a:r>
              <a:rPr lang="pt-BR" altLang="pt-BR" noProof="0" dirty="0"/>
              <a:t>recuperação mais rápida, já que os arquivos estão próximos</a:t>
            </a:r>
          </a:p>
          <a:p>
            <a:pPr lvl="2"/>
            <a:r>
              <a:rPr lang="pt-BR" altLang="pt-BR" noProof="0" dirty="0"/>
              <a:t>não protege em caso de acidentes naturais</a:t>
            </a:r>
          </a:p>
          <a:p>
            <a:pPr lvl="1"/>
            <a:r>
              <a:rPr lang="pt-BR" altLang="pt-BR" noProof="0" dirty="0"/>
              <a:t>remotamente (</a:t>
            </a:r>
            <a:r>
              <a:rPr lang="pt-BR" altLang="pt-BR" i="1" noProof="0" dirty="0"/>
              <a:t>off-site</a:t>
            </a:r>
            <a:r>
              <a:rPr lang="pt-BR" altLang="pt-BR" i="1" dirty="0"/>
              <a:t>)</a:t>
            </a:r>
            <a:endParaRPr lang="pt-BR" altLang="pt-BR" noProof="0" dirty="0"/>
          </a:p>
          <a:p>
            <a:pPr lvl="2"/>
            <a:r>
              <a:rPr lang="pt-BR" altLang="pt-BR" noProof="0" dirty="0"/>
              <a:t>garante a disponibilidade em caso de problemas no local onde estão os arquivos originais</a:t>
            </a:r>
          </a:p>
          <a:p>
            <a:pPr lvl="2"/>
            <a:r>
              <a:rPr lang="pt-BR" altLang="pt-BR" noProof="0" dirty="0"/>
              <a:t>a recuperação pode ser mais demorada</a:t>
            </a:r>
          </a:p>
          <a:p>
            <a:pPr lvl="3"/>
            <a:r>
              <a:rPr lang="pt-BR" altLang="pt-BR" noProof="0" dirty="0"/>
              <a:t>depende da velocidade da rede ou da distância do local onde as mídias estão armazenadas</a:t>
            </a:r>
          </a:p>
          <a:p>
            <a:pPr lvl="2"/>
            <a:r>
              <a:rPr lang="pt-BR" altLang="pt-BR" noProof="0" dirty="0"/>
              <a:t>pode comprometer a confidencialidade e integridade dos dados, caso não estejam criptografados</a:t>
            </a:r>
          </a:p>
          <a:p>
            <a:pPr lvl="3"/>
            <a:r>
              <a:rPr lang="pt-BR" altLang="pt-BR" noProof="0" dirty="0"/>
              <a:t>o acesso às mídias é mais difícil de ser controlado </a:t>
            </a:r>
          </a:p>
        </p:txBody>
      </p:sp>
      <p:sp>
        <p:nvSpPr>
          <p:cNvPr id="18433" name="Title 1">
            <a:extLst>
              <a:ext uri="{FF2B5EF4-FFF2-40B4-BE49-F238E27FC236}">
                <a16:creationId xmlns="" xmlns:a16="http://schemas.microsoft.com/office/drawing/2014/main" id="{C8923D6D-03F7-AC4B-AA8A-2E0446F32C80}"/>
              </a:ext>
            </a:extLst>
          </p:cNvPr>
          <p:cNvSpPr>
            <a:spLocks noGrp="1"/>
          </p:cNvSpPr>
          <p:nvPr>
            <p:ph type="title"/>
          </p:nvPr>
        </p:nvSpPr>
        <p:spPr>
          <a:xfrm>
            <a:off x="457200" y="331200"/>
            <a:ext cx="8229600" cy="777600"/>
          </a:xfrm>
        </p:spPr>
        <p:txBody>
          <a:bodyPr/>
          <a:lstStyle/>
          <a:p>
            <a:r>
              <a:rPr lang="pt-BR" altLang="pt-BR" noProof="0" dirty="0"/>
              <a:t>Onde guardar os </a:t>
            </a:r>
            <a:r>
              <a:rPr lang="pt-BR" altLang="pt-BR" i="1" noProof="0" dirty="0"/>
              <a:t>backups</a:t>
            </a:r>
            <a:r>
              <a:rPr lang="pt-BR" altLang="pt-BR" noProof="0" dirty="0"/>
              <a:t> (1/2)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 xmlns:a16="http://schemas.microsoft.com/office/drawing/2014/main" id="{201C9FFC-9B76-E446-B255-174941DEE61B}"/>
              </a:ext>
            </a:extLst>
          </p:cNvPr>
          <p:cNvSpPr>
            <a:spLocks noGrp="1"/>
          </p:cNvSpPr>
          <p:nvPr>
            <p:ph idx="1"/>
          </p:nvPr>
        </p:nvSpPr>
        <p:spPr/>
        <p:txBody>
          <a:bodyPr/>
          <a:lstStyle/>
          <a:p>
            <a:r>
              <a:rPr lang="pt-BR" altLang="pt-BR" noProof="0" dirty="0"/>
              <a:t>Siga a regra </a:t>
            </a:r>
            <a:r>
              <a:rPr lang="pt-BR" altLang="pt-BR" noProof="0" dirty="0">
                <a:solidFill>
                  <a:schemeClr val="accent2"/>
                </a:solidFill>
              </a:rPr>
              <a:t>“3 – 2 – 1”, </a:t>
            </a:r>
            <a:r>
              <a:rPr lang="pt-BR" altLang="pt-BR" noProof="0" dirty="0"/>
              <a:t>que consiste em: </a:t>
            </a:r>
          </a:p>
          <a:p>
            <a:pPr lvl="1"/>
            <a:r>
              <a:rPr lang="pt-BR" altLang="pt-BR" noProof="0" dirty="0"/>
              <a:t>ter pelo menos </a:t>
            </a:r>
            <a:r>
              <a:rPr lang="pt-BR" altLang="pt-BR" noProof="0" dirty="0">
                <a:solidFill>
                  <a:schemeClr val="accent2"/>
                </a:solidFill>
              </a:rPr>
              <a:t>3</a:t>
            </a:r>
            <a:r>
              <a:rPr lang="pt-BR" altLang="pt-BR" noProof="0" dirty="0"/>
              <a:t> cópias dos dados (a original e 2 </a:t>
            </a:r>
            <a:r>
              <a:rPr lang="pt-BR" altLang="pt-BR" i="1" noProof="0" dirty="0"/>
              <a:t>backups</a:t>
            </a:r>
            <a:r>
              <a:rPr lang="pt-BR" altLang="pt-BR" noProof="0" dirty="0"/>
              <a:t>)</a:t>
            </a:r>
          </a:p>
          <a:p>
            <a:pPr lvl="1"/>
            <a:r>
              <a:rPr lang="pt-BR" altLang="pt-BR" noProof="0" dirty="0"/>
              <a:t>armazenar as cópias em </a:t>
            </a:r>
            <a:r>
              <a:rPr lang="pt-BR" altLang="pt-BR" noProof="0" dirty="0">
                <a:solidFill>
                  <a:schemeClr val="accent2"/>
                </a:solidFill>
              </a:rPr>
              <a:t>2</a:t>
            </a:r>
            <a:r>
              <a:rPr lang="pt-BR" altLang="pt-BR" noProof="0" dirty="0"/>
              <a:t> tipos diferentes de mídias </a:t>
            </a:r>
          </a:p>
          <a:p>
            <a:pPr lvl="1"/>
            <a:r>
              <a:rPr lang="pt-BR" altLang="pt-BR" noProof="0" dirty="0"/>
              <a:t>manter ao menos </a:t>
            </a:r>
            <a:r>
              <a:rPr lang="pt-BR" altLang="pt-BR" noProof="0" dirty="0">
                <a:solidFill>
                  <a:schemeClr val="accent2"/>
                </a:solidFill>
              </a:rPr>
              <a:t>1</a:t>
            </a:r>
            <a:r>
              <a:rPr lang="pt-BR" altLang="pt-BR" noProof="0" dirty="0"/>
              <a:t> das cópias remota (ou ao menos </a:t>
            </a:r>
            <a:r>
              <a:rPr lang="pt-BR" altLang="pt-BR" i="1" noProof="0" dirty="0"/>
              <a:t>off-line</a:t>
            </a:r>
            <a:r>
              <a:rPr lang="pt-BR" altLang="pt-BR" noProof="0" dirty="0"/>
              <a:t>)</a:t>
            </a:r>
          </a:p>
          <a:p>
            <a:r>
              <a:rPr lang="pt-BR" altLang="pt-BR" noProof="0" dirty="0"/>
              <a:t>Cópias </a:t>
            </a:r>
            <a:r>
              <a:rPr lang="pt-BR" altLang="pt-BR" i="1" noProof="0" dirty="0"/>
              <a:t>off-line</a:t>
            </a:r>
            <a:r>
              <a:rPr lang="pt-BR" altLang="pt-BR" noProof="0" dirty="0"/>
              <a:t> são aquelas que estão desconectadas do sistema principal quando não estão sendo usadas</a:t>
            </a:r>
          </a:p>
          <a:p>
            <a:r>
              <a:rPr lang="pt-BR" altLang="pt-BR" noProof="0" dirty="0"/>
              <a:t>Para tentar detectar alterações indevidas em uma mídia:</a:t>
            </a:r>
          </a:p>
          <a:p>
            <a:pPr lvl="1"/>
            <a:r>
              <a:rPr lang="pt-BR" altLang="pt-BR" noProof="0" dirty="0"/>
              <a:t>gere os </a:t>
            </a:r>
            <a:r>
              <a:rPr lang="pt-BR" altLang="pt-BR" i="1" noProof="0" dirty="0"/>
              <a:t>hashes</a:t>
            </a:r>
            <a:r>
              <a:rPr lang="pt-BR" altLang="pt-BR" noProof="0" dirty="0"/>
              <a:t> dos arquivos antes de enviá-la para locais remotos</a:t>
            </a:r>
          </a:p>
          <a:p>
            <a:pPr lvl="1"/>
            <a:r>
              <a:rPr lang="pt-BR" altLang="pt-BR" noProof="0" dirty="0"/>
              <a:t>gere-os novamente antes de restaurá-los</a:t>
            </a:r>
          </a:p>
          <a:p>
            <a:pPr lvl="2"/>
            <a:r>
              <a:rPr lang="pt-BR" altLang="pt-BR" noProof="0" dirty="0"/>
              <a:t>se os dois </a:t>
            </a:r>
            <a:r>
              <a:rPr lang="pt-BR" altLang="pt-BR" i="1" noProof="0" dirty="0"/>
              <a:t>hashes</a:t>
            </a:r>
            <a:r>
              <a:rPr lang="pt-BR" altLang="pt-BR" noProof="0" dirty="0"/>
              <a:t> forem iguais, conclui-se que o arquivo não foi alterado</a:t>
            </a:r>
          </a:p>
          <a:p>
            <a:pPr lvl="2"/>
            <a:r>
              <a:rPr lang="pt-BR" altLang="pt-BR" noProof="0" dirty="0"/>
              <a:t>caso contrário, pode ser um forte indício de que o arquivo esteja corrompido ou foi modificado</a:t>
            </a:r>
          </a:p>
        </p:txBody>
      </p:sp>
      <p:sp>
        <p:nvSpPr>
          <p:cNvPr id="19457" name="Title 1">
            <a:extLst>
              <a:ext uri="{FF2B5EF4-FFF2-40B4-BE49-F238E27FC236}">
                <a16:creationId xmlns="" xmlns:a16="http://schemas.microsoft.com/office/drawing/2014/main" id="{2455170A-7A9B-1945-B2D1-8B55ACA6B1C6}"/>
              </a:ext>
            </a:extLst>
          </p:cNvPr>
          <p:cNvSpPr>
            <a:spLocks noGrp="1"/>
          </p:cNvSpPr>
          <p:nvPr>
            <p:ph type="title"/>
          </p:nvPr>
        </p:nvSpPr>
        <p:spPr>
          <a:xfrm>
            <a:off x="457200" y="331200"/>
            <a:ext cx="8229600" cy="777600"/>
          </a:xfrm>
        </p:spPr>
        <p:txBody>
          <a:bodyPr/>
          <a:lstStyle/>
          <a:p>
            <a:r>
              <a:rPr lang="pt-BR" altLang="pt-BR" noProof="0" dirty="0"/>
              <a:t>Onde guardar os </a:t>
            </a:r>
            <a:r>
              <a:rPr lang="pt-BR" altLang="pt-BR" i="1" noProof="0" dirty="0"/>
              <a:t>backups</a:t>
            </a:r>
            <a:r>
              <a:rPr lang="pt-BR" altLang="pt-BR" noProof="0" dirty="0"/>
              <a:t> (2/2)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06B3FA29-8DDB-174A-AB81-81A3A746E80A}"/>
              </a:ext>
            </a:extLst>
          </p:cNvPr>
          <p:cNvSpPr>
            <a:spLocks noGrp="1"/>
          </p:cNvSpPr>
          <p:nvPr>
            <p:ph idx="1"/>
          </p:nvPr>
        </p:nvSpPr>
        <p:spPr/>
        <p:txBody>
          <a:bodyPr/>
          <a:lstStyle/>
          <a:p>
            <a:r>
              <a:rPr lang="pt-BR" altLang="pt-BR" noProof="0" dirty="0"/>
              <a:t>Você pode copiar:</a:t>
            </a:r>
          </a:p>
          <a:p>
            <a:pPr lvl="1"/>
            <a:r>
              <a:rPr lang="pt-BR" altLang="pt-BR" noProof="0" dirty="0"/>
              <a:t>apenas arquivos</a:t>
            </a:r>
          </a:p>
          <a:p>
            <a:pPr lvl="2"/>
            <a:r>
              <a:rPr lang="pt-BR" altLang="pt-BR" noProof="0" dirty="0"/>
              <a:t>ocupa menos espaço (pode ser feito diariamente)</a:t>
            </a:r>
          </a:p>
          <a:p>
            <a:pPr lvl="2"/>
            <a:r>
              <a:rPr lang="pt-BR" altLang="pt-BR" noProof="0" dirty="0"/>
              <a:t>fácil recuperação</a:t>
            </a:r>
          </a:p>
          <a:p>
            <a:pPr lvl="1"/>
            <a:r>
              <a:rPr lang="pt-BR" altLang="pt-BR" noProof="0" dirty="0"/>
              <a:t>tudo (imagem do sistema)</a:t>
            </a:r>
          </a:p>
          <a:p>
            <a:pPr lvl="2"/>
            <a:r>
              <a:rPr lang="pt-BR" altLang="pt-BR" noProof="0" dirty="0"/>
              <a:t>incluindo sistema operacional, programas, configurações e arquivos</a:t>
            </a:r>
          </a:p>
          <a:p>
            <a:pPr lvl="2"/>
            <a:r>
              <a:rPr lang="pt-BR" altLang="pt-BR" noProof="0" dirty="0"/>
              <a:t>facilita a substituição de equipamentos</a:t>
            </a:r>
          </a:p>
          <a:p>
            <a:pPr lvl="2"/>
            <a:r>
              <a:rPr lang="pt-BR" altLang="pt-BR" noProof="0" dirty="0"/>
              <a:t>não é indicado para proteger arquivos constantemente alterados </a:t>
            </a:r>
          </a:p>
          <a:p>
            <a:pPr lvl="3"/>
            <a:r>
              <a:rPr lang="pt-BR" altLang="pt-BR" noProof="0" dirty="0"/>
              <a:t>ocupa muito espaço e a restauração é mais complexa</a:t>
            </a:r>
          </a:p>
          <a:p>
            <a:r>
              <a:rPr lang="pt-BR" altLang="pt-BR" noProof="0" dirty="0"/>
              <a:t>Copie apenas os arquivos confiáveis e importantes</a:t>
            </a:r>
          </a:p>
          <a:p>
            <a:r>
              <a:rPr lang="pt-BR" altLang="pt-BR" noProof="0" dirty="0"/>
              <a:t>Faça uma imagem do sistema quando:</a:t>
            </a:r>
          </a:p>
          <a:p>
            <a:pPr lvl="1"/>
            <a:r>
              <a:rPr lang="pt-BR" altLang="pt-BR" noProof="0" dirty="0"/>
              <a:t>substituir seus equipamentos ou fizer alterações que possam comprometê-lo</a:t>
            </a:r>
          </a:p>
        </p:txBody>
      </p:sp>
      <p:sp>
        <p:nvSpPr>
          <p:cNvPr id="20481" name="Title 1">
            <a:extLst>
              <a:ext uri="{FF2B5EF4-FFF2-40B4-BE49-F238E27FC236}">
                <a16:creationId xmlns="" xmlns:a16="http://schemas.microsoft.com/office/drawing/2014/main" id="{BCEC55C6-6289-3947-8EAA-BD5A065A270C}"/>
              </a:ext>
            </a:extLst>
          </p:cNvPr>
          <p:cNvSpPr>
            <a:spLocks noGrp="1"/>
          </p:cNvSpPr>
          <p:nvPr>
            <p:ph type="title"/>
          </p:nvPr>
        </p:nvSpPr>
        <p:spPr>
          <a:xfrm>
            <a:off x="457200" y="331200"/>
            <a:ext cx="8229600" cy="777600"/>
          </a:xfrm>
        </p:spPr>
        <p:txBody>
          <a:bodyPr/>
          <a:lstStyle/>
          <a:p>
            <a:r>
              <a:rPr lang="pt-BR" altLang="pt-BR" noProof="0" dirty="0"/>
              <a:t>O que copiar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 xmlns:a16="http://schemas.microsoft.com/office/drawing/2014/main" id="{FF9B7B86-E23E-8E47-BCB5-1220FCA456F9}"/>
              </a:ext>
            </a:extLst>
          </p:cNvPr>
          <p:cNvSpPr>
            <a:spLocks noGrp="1"/>
          </p:cNvSpPr>
          <p:nvPr>
            <p:ph idx="1"/>
          </p:nvPr>
        </p:nvSpPr>
        <p:spPr/>
        <p:txBody>
          <a:bodyPr/>
          <a:lstStyle/>
          <a:p>
            <a:r>
              <a:rPr lang="pt-BR" altLang="pt-BR" noProof="0" dirty="0"/>
              <a:t>Mantenha seus </a:t>
            </a:r>
            <a:r>
              <a:rPr lang="pt-BR" altLang="pt-BR" i="1" noProof="0" dirty="0"/>
              <a:t>backups</a:t>
            </a:r>
            <a:r>
              <a:rPr lang="pt-BR" altLang="pt-BR" noProof="0" dirty="0"/>
              <a:t> atualizados</a:t>
            </a:r>
          </a:p>
          <a:p>
            <a:r>
              <a:rPr lang="pt-BR" altLang="pt-BR" noProof="0" dirty="0"/>
              <a:t>Faça cópias periódicas</a:t>
            </a:r>
          </a:p>
          <a:p>
            <a:pPr lvl="1"/>
            <a:r>
              <a:rPr lang="pt-BR" altLang="pt-BR" noProof="0" dirty="0"/>
              <a:t>conforme a frequência de criação e modificação dos arquivos</a:t>
            </a:r>
          </a:p>
          <a:p>
            <a:pPr lvl="2"/>
            <a:r>
              <a:rPr lang="pt-BR" altLang="pt-BR" noProof="0" dirty="0"/>
              <a:t>arquivos frequentemente modificados podem ser copiados diariamente</a:t>
            </a:r>
          </a:p>
          <a:p>
            <a:pPr lvl="2"/>
            <a:r>
              <a:rPr lang="pt-BR" altLang="pt-BR" noProof="0" dirty="0"/>
              <a:t>arquivos pouco alterados podem ser copiados semanalmente ou mensalmente</a:t>
            </a:r>
          </a:p>
          <a:p>
            <a:r>
              <a:rPr lang="pt-BR" altLang="pt-BR" noProof="0" dirty="0"/>
              <a:t>Para determinar a frequência adequada tente se  perguntar: </a:t>
            </a:r>
            <a:r>
              <a:rPr lang="pt-BR" altLang="pt-BR" noProof="0" dirty="0">
                <a:solidFill>
                  <a:schemeClr val="accent2"/>
                </a:solidFill>
              </a:rPr>
              <a:t>“Quantos dados estou disposto a perder?”</a:t>
            </a:r>
          </a:p>
          <a:p>
            <a:pPr lvl="1"/>
            <a:r>
              <a:rPr lang="pt-BR" altLang="pt-BR" noProof="0" dirty="0"/>
              <a:t>encontre um equilíbrio entre copiar demais e perder dados</a:t>
            </a:r>
          </a:p>
          <a:p>
            <a:r>
              <a:rPr lang="pt-BR" altLang="pt-BR" noProof="0" dirty="0"/>
              <a:t>Faça cópias sempre que houver indícios de risco iminente</a:t>
            </a:r>
          </a:p>
          <a:p>
            <a:pPr lvl="1"/>
            <a:r>
              <a:rPr lang="pt-BR" altLang="pt-BR" noProof="0" dirty="0"/>
              <a:t>por exemplo: mau funcionamento, alerta de falhas, atualização de sistemas, envio a serviços de manutenção</a:t>
            </a:r>
          </a:p>
        </p:txBody>
      </p:sp>
      <p:sp>
        <p:nvSpPr>
          <p:cNvPr id="21505" name="Title 1">
            <a:extLst>
              <a:ext uri="{FF2B5EF4-FFF2-40B4-BE49-F238E27FC236}">
                <a16:creationId xmlns="" xmlns:a16="http://schemas.microsoft.com/office/drawing/2014/main" id="{E3420271-99D0-F141-965F-1955589AEF08}"/>
              </a:ext>
            </a:extLst>
          </p:cNvPr>
          <p:cNvSpPr>
            <a:spLocks noGrp="1"/>
          </p:cNvSpPr>
          <p:nvPr>
            <p:ph type="title"/>
          </p:nvPr>
        </p:nvSpPr>
        <p:spPr>
          <a:xfrm>
            <a:off x="457200" y="331200"/>
            <a:ext cx="8229600" cy="777600"/>
          </a:xfrm>
        </p:spPr>
        <p:txBody>
          <a:bodyPr/>
          <a:lstStyle/>
          <a:p>
            <a:r>
              <a:rPr lang="pt-BR" altLang="pt-BR" noProof="0" dirty="0"/>
              <a:t>Quando copiar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 xmlns:a16="http://schemas.microsoft.com/office/drawing/2014/main" id="{6D9E3288-1438-C343-9FDB-E308582F64F8}"/>
              </a:ext>
            </a:extLst>
          </p:cNvPr>
          <p:cNvSpPr>
            <a:spLocks noGrp="1"/>
          </p:cNvSpPr>
          <p:nvPr>
            <p:ph type="title"/>
          </p:nvPr>
        </p:nvSpPr>
        <p:spPr>
          <a:xfrm>
            <a:off x="457200" y="331200"/>
            <a:ext cx="8229600" cy="777600"/>
          </a:xfrm>
        </p:spPr>
        <p:txBody>
          <a:bodyPr/>
          <a:lstStyle/>
          <a:p>
            <a:r>
              <a:rPr lang="pt-BR" altLang="pt-BR" noProof="0" dirty="0"/>
              <a:t>Tipos de </a:t>
            </a:r>
            <a:r>
              <a:rPr lang="pt-BR" altLang="pt-BR" i="1" noProof="0" dirty="0"/>
              <a:t>backups</a:t>
            </a:r>
          </a:p>
        </p:txBody>
      </p:sp>
      <p:graphicFrame>
        <p:nvGraphicFramePr>
          <p:cNvPr id="4" name="Content Placeholder 3">
            <a:extLst>
              <a:ext uri="{FF2B5EF4-FFF2-40B4-BE49-F238E27FC236}">
                <a16:creationId xmlns="" xmlns:a16="http://schemas.microsoft.com/office/drawing/2014/main" id="{53371977-924D-A74B-9254-600833E8F603}"/>
              </a:ext>
            </a:extLst>
          </p:cNvPr>
          <p:cNvGraphicFramePr>
            <a:graphicFrameLocks noGrp="1"/>
          </p:cNvGraphicFramePr>
          <p:nvPr>
            <p:ph idx="4294967295"/>
            <p:extLst>
              <p:ext uri="{D42A27DB-BD31-4B8C-83A1-F6EECF244321}">
                <p14:modId xmlns:p14="http://schemas.microsoft.com/office/powerpoint/2010/main" val="1050543568"/>
              </p:ext>
            </p:extLst>
          </p:nvPr>
        </p:nvGraphicFramePr>
        <p:xfrm>
          <a:off x="637873" y="1928670"/>
          <a:ext cx="7868254" cy="3418102"/>
        </p:xfrm>
        <a:graphic>
          <a:graphicData uri="http://schemas.openxmlformats.org/drawingml/2006/table">
            <a:tbl>
              <a:tblPr/>
              <a:tblGrid>
                <a:gridCol w="1223963">
                  <a:extLst>
                    <a:ext uri="{9D8B030D-6E8A-4147-A177-3AD203B41FA5}">
                      <a16:colId xmlns="" xmlns:a16="http://schemas.microsoft.com/office/drawing/2014/main" val="2082798497"/>
                    </a:ext>
                  </a:extLst>
                </a:gridCol>
                <a:gridCol w="1669955">
                  <a:extLst>
                    <a:ext uri="{9D8B030D-6E8A-4147-A177-3AD203B41FA5}">
                      <a16:colId xmlns="" xmlns:a16="http://schemas.microsoft.com/office/drawing/2014/main" val="3120534812"/>
                    </a:ext>
                  </a:extLst>
                </a:gridCol>
                <a:gridCol w="2798064">
                  <a:extLst>
                    <a:ext uri="{9D8B030D-6E8A-4147-A177-3AD203B41FA5}">
                      <a16:colId xmlns="" xmlns:a16="http://schemas.microsoft.com/office/drawing/2014/main" val="471905253"/>
                    </a:ext>
                  </a:extLst>
                </a:gridCol>
                <a:gridCol w="2176272">
                  <a:extLst>
                    <a:ext uri="{9D8B030D-6E8A-4147-A177-3AD203B41FA5}">
                      <a16:colId xmlns="" xmlns:a16="http://schemas.microsoft.com/office/drawing/2014/main" val="4143321371"/>
                    </a:ext>
                  </a:extLst>
                </a:gridCol>
              </a:tblGrid>
              <a:tr h="395288">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rPr>
                        <a:t>Tipo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rPr>
                        <a:t>Descrição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rPr>
                        <a:t>Vantagens</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rPr>
                        <a:t>Desvantagens</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168383241"/>
                  </a:ext>
                </a:extLst>
              </a:tr>
              <a:tr h="787400">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Completo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Copia todos os dados; serve como referencial para os demais tipos</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Mais básico e completo; cópia de todos os dados em um único conjunto de mídia; recuperação simples</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Mais demorado; ocupa mais espaço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09832573"/>
                  </a:ext>
                </a:extLst>
              </a:tr>
              <a:tr h="1011238">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Incremental</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Copia apenas os dados alterados ou criados após o último </a:t>
                      </a:r>
                      <a:r>
                        <a:rPr kumimoji="0" lang="pt-BR" altLang="pt-BR" sz="12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backup</a:t>
                      </a: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completo ou incremental</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Menor volume de dados; mais rápido; ocupa menos espaço de armazenamento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Recuperação mais complexa  (primeiro um completo e depois todos os incrementais)</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86837202"/>
                  </a:ext>
                </a:extLst>
              </a:tr>
              <a:tr h="1011238">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Diferencial</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Copia os dados alterados ou criados desde o último </a:t>
                      </a:r>
                      <a:r>
                        <a:rPr kumimoji="0" lang="pt-BR" altLang="pt-BR" sz="1200" b="1"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backup</a:t>
                      </a: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completo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Recuperação mais rápida que o incremental (precisa só do último completo enquanto o incremental precisa do completo e dos incrementais)</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eaLnBrk="0" hangingPunct="0">
                        <a:lnSpc>
                          <a:spcPct val="150000"/>
                        </a:lnSpc>
                        <a:spcBef>
                          <a:spcPts val="600"/>
                        </a:spcBef>
                        <a:buFont typeface="Arial" panose="020B0604020202020204" pitchFamily="34" charset="0"/>
                        <a:defRPr b="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spcBef>
                          <a:spcPts val="600"/>
                        </a:spcBef>
                        <a:buFont typeface="Arial" panose="020B0604020202020204" pitchFamily="34" charset="0"/>
                        <a:defRPr sz="1600" b="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spcBef>
                          <a:spcPts val="600"/>
                        </a:spcBef>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spcBef>
                          <a:spcPts val="600"/>
                        </a:spcBef>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spcBef>
                          <a:spcPts val="600"/>
                        </a:spcBef>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ts val="600"/>
                        </a:spcBef>
                        <a:spcAft>
                          <a:spcPct val="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Ocupa mais espaço que o incremental e menos que o completo; gasta mais tempo que o incremental e menos que o completo</a:t>
                      </a:r>
                    </a:p>
                  </a:txBody>
                  <a:tcPr marL="91446" marR="91446" marT="45694" marB="45694"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45470435"/>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 xmlns:a16="http://schemas.microsoft.com/office/drawing/2014/main" id="{04432A72-04CA-0046-91CF-2BA31AF8A3F7}"/>
              </a:ext>
            </a:extLst>
          </p:cNvPr>
          <p:cNvSpPr>
            <a:spLocks noGrp="1"/>
          </p:cNvSpPr>
          <p:nvPr>
            <p:ph idx="1"/>
          </p:nvPr>
        </p:nvSpPr>
        <p:spPr/>
        <p:txBody>
          <a:bodyPr/>
          <a:lstStyle/>
          <a:p>
            <a:r>
              <a:rPr lang="pt-BR" altLang="pt-BR" noProof="0" dirty="0"/>
              <a:t>A recuperação pode ser:</a:t>
            </a:r>
          </a:p>
          <a:p>
            <a:pPr lvl="1"/>
            <a:r>
              <a:rPr lang="pt-BR" altLang="pt-BR" noProof="0" dirty="0"/>
              <a:t>parcial: quando um ou mais arquivos são recuperados</a:t>
            </a:r>
          </a:p>
          <a:p>
            <a:pPr lvl="1"/>
            <a:r>
              <a:rPr lang="pt-BR" altLang="pt-BR" noProof="0" dirty="0"/>
              <a:t>total: quando todos os arquivos são recuperados</a:t>
            </a:r>
          </a:p>
          <a:p>
            <a:r>
              <a:rPr lang="pt-BR" altLang="pt-BR" noProof="0" dirty="0"/>
              <a:t>Nunca recupere um </a:t>
            </a:r>
            <a:r>
              <a:rPr lang="pt-BR" altLang="pt-BR" i="1" noProof="0" dirty="0"/>
              <a:t>backup</a:t>
            </a:r>
            <a:r>
              <a:rPr lang="pt-BR" altLang="pt-BR" noProof="0" dirty="0"/>
              <a:t> se desconfiar que ele contém dados não confiáveis</a:t>
            </a:r>
          </a:p>
          <a:p>
            <a:r>
              <a:rPr lang="pt-BR" altLang="pt-BR" noProof="0" dirty="0"/>
              <a:t>Para recuperar totalmente (do zero) um equipamento:</a:t>
            </a:r>
          </a:p>
          <a:p>
            <a:pPr lvl="1"/>
            <a:r>
              <a:rPr lang="pt-BR" altLang="pt-BR" noProof="0" dirty="0"/>
              <a:t>use uma imagem do sistema previamente feita</a:t>
            </a:r>
          </a:p>
          <a:p>
            <a:r>
              <a:rPr lang="pt-BR" altLang="pt-BR" noProof="0" dirty="0"/>
              <a:t>Se precisar recuperar um sistema invadido:</a:t>
            </a:r>
          </a:p>
          <a:p>
            <a:pPr lvl="1"/>
            <a:r>
              <a:rPr lang="pt-BR" altLang="pt-BR" noProof="0" dirty="0"/>
              <a:t>isole-o da rede</a:t>
            </a:r>
          </a:p>
          <a:p>
            <a:pPr lvl="1"/>
            <a:r>
              <a:rPr lang="pt-BR" altLang="pt-BR" noProof="0" dirty="0"/>
              <a:t>revise a configuração </a:t>
            </a:r>
          </a:p>
          <a:p>
            <a:pPr lvl="1"/>
            <a:r>
              <a:rPr lang="pt-BR" altLang="pt-BR" noProof="0" dirty="0"/>
              <a:t>certifique-se de que não tenha ficado nenhuma porta de entrada incluída pelo invasor</a:t>
            </a:r>
          </a:p>
        </p:txBody>
      </p:sp>
      <p:sp>
        <p:nvSpPr>
          <p:cNvPr id="23553" name="Title 1">
            <a:extLst>
              <a:ext uri="{FF2B5EF4-FFF2-40B4-BE49-F238E27FC236}">
                <a16:creationId xmlns="" xmlns:a16="http://schemas.microsoft.com/office/drawing/2014/main" id="{B273B68A-E9C1-8345-80DE-7DB1144A35E5}"/>
              </a:ext>
            </a:extLst>
          </p:cNvPr>
          <p:cNvSpPr>
            <a:spLocks noGrp="1"/>
          </p:cNvSpPr>
          <p:nvPr>
            <p:ph type="title"/>
          </p:nvPr>
        </p:nvSpPr>
        <p:spPr>
          <a:xfrm>
            <a:off x="475861" y="331200"/>
            <a:ext cx="8229600" cy="777600"/>
          </a:xfrm>
        </p:spPr>
        <p:txBody>
          <a:bodyPr/>
          <a:lstStyle/>
          <a:p>
            <a:r>
              <a:rPr lang="pt-BR" altLang="pt-BR" noProof="0" dirty="0"/>
              <a:t>Como recuperar os arquivos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 xmlns:a16="http://schemas.microsoft.com/office/drawing/2014/main" id="{6A222016-0490-AB40-9945-1CC6A928C550}"/>
              </a:ext>
            </a:extLst>
          </p:cNvPr>
          <p:cNvSpPr>
            <a:spLocks noGrp="1"/>
          </p:cNvSpPr>
          <p:nvPr>
            <p:ph idx="1"/>
          </p:nvPr>
        </p:nvSpPr>
        <p:spPr/>
        <p:txBody>
          <a:bodyPr/>
          <a:lstStyle/>
          <a:p>
            <a:r>
              <a:rPr lang="pt-BR" altLang="pt-BR" noProof="0" dirty="0"/>
              <a:t>Difícil mensurar</a:t>
            </a:r>
          </a:p>
          <a:p>
            <a:r>
              <a:rPr lang="pt-BR" altLang="pt-BR" noProof="0" dirty="0"/>
              <a:t>Vão sendo acumulados e muitas vezes são “esquecidos”</a:t>
            </a:r>
            <a:endParaRPr lang="pt-BR" altLang="ja-JP" noProof="0" dirty="0"/>
          </a:p>
          <a:p>
            <a:r>
              <a:rPr lang="pt-BR" altLang="pt-BR" noProof="0" dirty="0"/>
              <a:t>Geralmente só se percebe o valor quando já é tarde demais e da maneira mais difícil</a:t>
            </a:r>
          </a:p>
          <a:p>
            <a:r>
              <a:rPr lang="pt-BR" altLang="pt-BR" noProof="0" dirty="0"/>
              <a:t>Dados:</a:t>
            </a:r>
          </a:p>
          <a:p>
            <a:pPr lvl="1"/>
            <a:r>
              <a:rPr lang="pt-BR" altLang="pt-BR" noProof="0" dirty="0"/>
              <a:t>possuem valor emocional, financeiro, acadêmico, jurídico, etc.</a:t>
            </a:r>
          </a:p>
          <a:p>
            <a:pPr lvl="1"/>
            <a:r>
              <a:rPr lang="pt-BR" altLang="pt-BR" noProof="0" dirty="0"/>
              <a:t>levam tempo ou são impossíveis de serem refeitos</a:t>
            </a:r>
          </a:p>
          <a:p>
            <a:pPr lvl="1"/>
            <a:r>
              <a:rPr lang="pt-BR" altLang="pt-BR" noProof="0" dirty="0"/>
              <a:t>são vitais para a maioria das empresas</a:t>
            </a:r>
          </a:p>
          <a:p>
            <a:pPr lvl="2"/>
            <a:r>
              <a:rPr lang="pt-BR" altLang="pt-BR" noProof="0" dirty="0"/>
              <a:t>perda pode levar a falência</a:t>
            </a:r>
          </a:p>
          <a:p>
            <a:r>
              <a:rPr lang="pt-BR" altLang="pt-BR" noProof="0" dirty="0"/>
              <a:t>Como protegê-los?</a:t>
            </a:r>
          </a:p>
          <a:p>
            <a:pPr lvl="1"/>
            <a:r>
              <a:rPr lang="pt-BR" altLang="pt-BR" noProof="0" dirty="0"/>
              <a:t>impedir que as ameaças cheguem até eles</a:t>
            </a:r>
          </a:p>
          <a:p>
            <a:pPr lvl="1"/>
            <a:r>
              <a:rPr lang="pt-BR" altLang="pt-BR" noProof="0" dirty="0"/>
              <a:t>fazer cópias de segurança (</a:t>
            </a:r>
            <a:r>
              <a:rPr lang="pt-BR" altLang="pt-BR" i="1" noProof="0" dirty="0"/>
              <a:t>backups</a:t>
            </a:r>
            <a:r>
              <a:rPr lang="pt-BR" altLang="pt-BR" noProof="0" dirty="0"/>
              <a:t>)</a:t>
            </a:r>
          </a:p>
        </p:txBody>
      </p:sp>
      <p:sp>
        <p:nvSpPr>
          <p:cNvPr id="9217" name="Title 1">
            <a:extLst>
              <a:ext uri="{FF2B5EF4-FFF2-40B4-BE49-F238E27FC236}">
                <a16:creationId xmlns="" xmlns:a16="http://schemas.microsoft.com/office/drawing/2014/main" id="{4AA41108-9D1A-394B-88AD-0F78134FCEBE}"/>
              </a:ext>
            </a:extLst>
          </p:cNvPr>
          <p:cNvSpPr>
            <a:spLocks noGrp="1"/>
          </p:cNvSpPr>
          <p:nvPr>
            <p:ph type="title"/>
          </p:nvPr>
        </p:nvSpPr>
        <p:spPr>
          <a:xfrm>
            <a:off x="457200" y="331200"/>
            <a:ext cx="8229600" cy="777600"/>
          </a:xfrm>
        </p:spPr>
        <p:txBody>
          <a:bodyPr/>
          <a:lstStyle/>
          <a:p>
            <a:r>
              <a:rPr lang="pt-BR" altLang="pt-BR" noProof="0" dirty="0"/>
              <a:t>Qual o valor dos seus dados?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 xmlns:a16="http://schemas.microsoft.com/office/drawing/2014/main" id="{0E46AA0B-CEEC-004A-B9B7-940E2FD1BE01}"/>
              </a:ext>
            </a:extLst>
          </p:cNvPr>
          <p:cNvSpPr>
            <a:spLocks noGrp="1"/>
          </p:cNvSpPr>
          <p:nvPr>
            <p:ph idx="1"/>
          </p:nvPr>
        </p:nvSpPr>
        <p:spPr/>
        <p:txBody>
          <a:bodyPr/>
          <a:lstStyle/>
          <a:p>
            <a:r>
              <a:rPr lang="pt-BR" altLang="pt-BR" noProof="0" dirty="0"/>
              <a:t>Testes evitam surpresas, como:</a:t>
            </a:r>
          </a:p>
          <a:p>
            <a:pPr lvl="1"/>
            <a:r>
              <a:rPr lang="pt-BR" altLang="pt-BR" noProof="0" dirty="0"/>
              <a:t>dados corrompidos, mídia ou formato obsoleto</a:t>
            </a:r>
          </a:p>
          <a:p>
            <a:pPr lvl="1"/>
            <a:r>
              <a:rPr lang="pt-BR" altLang="pt-BR" noProof="0" dirty="0"/>
              <a:t>programas mal configurados</a:t>
            </a:r>
          </a:p>
          <a:p>
            <a:pPr lvl="1"/>
            <a:r>
              <a:rPr lang="pt-BR" altLang="pt-BR" noProof="0" dirty="0"/>
              <a:t>falta do programa de recuperação</a:t>
            </a:r>
          </a:p>
          <a:p>
            <a:pPr marL="0" indent="0">
              <a:buNone/>
            </a:pPr>
            <a:endParaRPr lang="pt-BR" altLang="pt-BR" noProof="0" dirty="0"/>
          </a:p>
          <a:p>
            <a:r>
              <a:rPr lang="pt-BR" altLang="pt-BR" noProof="0" dirty="0"/>
              <a:t>Teste seus </a:t>
            </a:r>
            <a:r>
              <a:rPr lang="pt-BR" altLang="pt-BR" i="1" noProof="0" dirty="0"/>
              <a:t>backups</a:t>
            </a:r>
            <a:r>
              <a:rPr lang="pt-BR" altLang="pt-BR" noProof="0" dirty="0"/>
              <a:t>:</a:t>
            </a:r>
          </a:p>
          <a:p>
            <a:pPr lvl="1"/>
            <a:r>
              <a:rPr lang="pt-BR" altLang="pt-BR" noProof="0" dirty="0"/>
              <a:t>periodicamente</a:t>
            </a:r>
          </a:p>
          <a:p>
            <a:pPr lvl="1"/>
            <a:r>
              <a:rPr lang="pt-BR" altLang="pt-BR" noProof="0" dirty="0"/>
              <a:t>logo após terem sido gerados</a:t>
            </a:r>
          </a:p>
          <a:p>
            <a:pPr marL="457200" lvl="1" indent="0">
              <a:buNone/>
            </a:pPr>
            <a:endParaRPr lang="pt-BR" altLang="pt-BR" noProof="0" dirty="0"/>
          </a:p>
          <a:p>
            <a:pPr marL="457200" lvl="1" indent="0" algn="ctr">
              <a:buNone/>
            </a:pPr>
            <a:r>
              <a:rPr lang="pt-BR" altLang="pt-BR" sz="2400" noProof="0" dirty="0">
                <a:solidFill>
                  <a:schemeClr val="accent2"/>
                </a:solidFill>
              </a:rPr>
              <a:t>Não deixe para perceber falhas quando </a:t>
            </a:r>
          </a:p>
          <a:p>
            <a:pPr marL="457200" lvl="1" indent="0" algn="ctr">
              <a:buNone/>
            </a:pPr>
            <a:r>
              <a:rPr lang="pt-BR" altLang="pt-BR" sz="2400" noProof="0" dirty="0">
                <a:solidFill>
                  <a:schemeClr val="accent2"/>
                </a:solidFill>
              </a:rPr>
              <a:t>já for tarde demais</a:t>
            </a:r>
            <a:endParaRPr lang="pt-BR" altLang="pt-BR" sz="2400" noProof="0" dirty="0"/>
          </a:p>
          <a:p>
            <a:pPr lvl="1"/>
            <a:endParaRPr lang="pt-BR" altLang="pt-BR" noProof="0" dirty="0"/>
          </a:p>
        </p:txBody>
      </p:sp>
      <p:sp>
        <p:nvSpPr>
          <p:cNvPr id="24577" name="Title 1">
            <a:extLst>
              <a:ext uri="{FF2B5EF4-FFF2-40B4-BE49-F238E27FC236}">
                <a16:creationId xmlns="" xmlns:a16="http://schemas.microsoft.com/office/drawing/2014/main" id="{957950EF-5877-DE4A-B8F8-A2F43A8D4256}"/>
              </a:ext>
            </a:extLst>
          </p:cNvPr>
          <p:cNvSpPr>
            <a:spLocks noGrp="1"/>
          </p:cNvSpPr>
          <p:nvPr>
            <p:ph type="title"/>
          </p:nvPr>
        </p:nvSpPr>
        <p:spPr>
          <a:xfrm>
            <a:off x="457200" y="331200"/>
            <a:ext cx="8229600" cy="777600"/>
          </a:xfrm>
        </p:spPr>
        <p:txBody>
          <a:bodyPr/>
          <a:lstStyle/>
          <a:p>
            <a:r>
              <a:rPr lang="pt-BR" altLang="pt-BR" noProof="0" dirty="0"/>
              <a:t>Como saber se o </a:t>
            </a:r>
            <a:r>
              <a:rPr lang="pt-BR" altLang="pt-BR" i="1" noProof="0" dirty="0"/>
              <a:t>backup</a:t>
            </a:r>
            <a:r>
              <a:rPr lang="pt-BR" altLang="pt-BR" noProof="0" dirty="0"/>
              <a:t> está funcionando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 xmlns:a16="http://schemas.microsoft.com/office/drawing/2014/main" id="{33334CBE-C5CF-154B-86E2-AFACBD48962F}"/>
              </a:ext>
            </a:extLst>
          </p:cNvPr>
          <p:cNvSpPr>
            <a:spLocks noGrp="1"/>
          </p:cNvSpPr>
          <p:nvPr>
            <p:ph type="title"/>
          </p:nvPr>
        </p:nvSpPr>
        <p:spPr>
          <a:xfrm>
            <a:off x="457200" y="331200"/>
            <a:ext cx="7211144" cy="778099"/>
          </a:xfrm>
        </p:spPr>
        <p:txBody>
          <a:bodyPr/>
          <a:lstStyle/>
          <a:p>
            <a:r>
              <a:rPr lang="pt-BR" altLang="pt-BR" noProof="0" dirty="0"/>
              <a:t>Por quanto tempo manter os </a:t>
            </a:r>
            <a:r>
              <a:rPr lang="pt-BR" altLang="pt-BR" i="1" noProof="0" dirty="0"/>
              <a:t>backups</a:t>
            </a:r>
          </a:p>
        </p:txBody>
      </p:sp>
      <p:sp>
        <p:nvSpPr>
          <p:cNvPr id="25602" name="Content Placeholder 2">
            <a:extLst>
              <a:ext uri="{FF2B5EF4-FFF2-40B4-BE49-F238E27FC236}">
                <a16:creationId xmlns="" xmlns:a16="http://schemas.microsoft.com/office/drawing/2014/main" id="{211F15C7-BC8E-5747-98E4-79EA1F66E273}"/>
              </a:ext>
            </a:extLst>
          </p:cNvPr>
          <p:cNvSpPr>
            <a:spLocks noGrp="1"/>
          </p:cNvSpPr>
          <p:nvPr>
            <p:ph idx="1"/>
          </p:nvPr>
        </p:nvSpPr>
        <p:spPr/>
        <p:txBody>
          <a:bodyPr/>
          <a:lstStyle/>
          <a:p>
            <a:r>
              <a:rPr lang="pt-BR" altLang="pt-BR" noProof="0" dirty="0"/>
              <a:t>O tempo de retenção depende do tipo do arquivo copiado</a:t>
            </a:r>
          </a:p>
          <a:p>
            <a:pPr lvl="1"/>
            <a:r>
              <a:rPr lang="pt-BR" altLang="pt-BR" noProof="0" dirty="0"/>
              <a:t>fotos e vídeos, provavelmente, serão guardados para sempre (possuem valor emocional)</a:t>
            </a:r>
          </a:p>
          <a:p>
            <a:pPr lvl="1"/>
            <a:r>
              <a:rPr lang="pt-BR" altLang="pt-BR" noProof="0" dirty="0"/>
              <a:t>trabalhos de escola, talvez, possam ser descartados (ficam ultrapassados)</a:t>
            </a:r>
          </a:p>
          <a:p>
            <a:r>
              <a:rPr lang="pt-BR" altLang="pt-BR" noProof="0" dirty="0"/>
              <a:t>Mantenha seus </a:t>
            </a:r>
            <a:r>
              <a:rPr lang="pt-BR" altLang="pt-BR" i="1" noProof="0" dirty="0"/>
              <a:t>backups</a:t>
            </a:r>
            <a:r>
              <a:rPr lang="pt-BR" altLang="pt-BR" noProof="0" dirty="0"/>
              <a:t>:</a:t>
            </a:r>
          </a:p>
          <a:p>
            <a:pPr lvl="1"/>
            <a:r>
              <a:rPr lang="pt-BR" altLang="pt-BR" noProof="0" dirty="0"/>
              <a:t>pelo tempo que os arquivos tiverem valor ou utilidade </a:t>
            </a:r>
          </a:p>
          <a:p>
            <a:pPr lvl="1"/>
            <a:r>
              <a:rPr lang="pt-BR" altLang="pt-BR" noProof="0" dirty="0"/>
              <a:t>enquanto não tiver problemas de espaço</a:t>
            </a:r>
          </a:p>
          <a:p>
            <a:r>
              <a:rPr lang="pt-BR" altLang="pt-BR" noProof="0" dirty="0"/>
              <a:t>Lembre-se de identificar seus </a:t>
            </a:r>
            <a:r>
              <a:rPr lang="pt-BR" altLang="pt-BR" i="1" noProof="0" dirty="0"/>
              <a:t>backups</a:t>
            </a:r>
            <a:r>
              <a:rPr lang="pt-BR" altLang="pt-BR" noProof="0" dirty="0"/>
              <a:t>:</a:t>
            </a:r>
          </a:p>
          <a:p>
            <a:pPr lvl="1"/>
            <a:r>
              <a:rPr lang="pt-BR" altLang="pt-BR" noProof="0" dirty="0"/>
              <a:t>com informações que ajudem a localizar o tipo do arquivo armazenado e a data de gravação</a:t>
            </a:r>
          </a:p>
          <a:p>
            <a:pPr lvl="1"/>
            <a:r>
              <a:rPr lang="pt-BR" altLang="pt-BR" noProof="0" dirty="0"/>
              <a:t>a identificação ajuda a selecionar o que será apagado, caso necessário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 xmlns:a16="http://schemas.microsoft.com/office/drawing/2014/main" id="{992FF84E-B96A-AD45-AED1-4455278FC9C3}"/>
              </a:ext>
            </a:extLst>
          </p:cNvPr>
          <p:cNvSpPr>
            <a:spLocks noGrp="1"/>
          </p:cNvSpPr>
          <p:nvPr>
            <p:ph type="ctrTitle"/>
          </p:nvPr>
        </p:nvSpPr>
        <p:spPr/>
        <p:txBody>
          <a:bodyPr/>
          <a:lstStyle/>
          <a:p>
            <a:r>
              <a:rPr lang="pt-BR" altLang="pt-BR" noProof="0" dirty="0"/>
              <a:t>Cuidados com </a:t>
            </a:r>
            <a:br>
              <a:rPr lang="pt-BR" altLang="pt-BR" noProof="0" dirty="0"/>
            </a:br>
            <a:r>
              <a:rPr lang="pt-BR" altLang="pt-BR" i="1" noProof="0" dirty="0"/>
              <a:t>ransomware</a:t>
            </a:r>
          </a:p>
        </p:txBody>
      </p:sp>
      <p:pic>
        <p:nvPicPr>
          <p:cNvPr id="26626" name="Picture 3">
            <a:extLst>
              <a:ext uri="{FF2B5EF4-FFF2-40B4-BE49-F238E27FC236}">
                <a16:creationId xmlns="" xmlns:a16="http://schemas.microsoft.com/office/drawing/2014/main" id="{27F35A7F-BBA5-C841-AB8B-4CB084FC28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291856" y="1884840"/>
            <a:ext cx="4560287" cy="42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 xmlns:a16="http://schemas.microsoft.com/office/drawing/2014/main" id="{BB952217-4190-994C-A425-25B89C59E5D2}"/>
              </a:ext>
            </a:extLst>
          </p:cNvPr>
          <p:cNvSpPr>
            <a:spLocks noGrp="1"/>
          </p:cNvSpPr>
          <p:nvPr>
            <p:ph idx="1"/>
          </p:nvPr>
        </p:nvSpPr>
        <p:spPr/>
        <p:txBody>
          <a:bodyPr/>
          <a:lstStyle/>
          <a:p>
            <a:r>
              <a:rPr lang="pt-BR" altLang="pt-BR" sz="2000" noProof="0" dirty="0"/>
              <a:t>Programa que torna inacessíveis os dados armazenados em um equipamento, geralmente usando criptografia, e que exige pagamento de resgate (</a:t>
            </a:r>
            <a:r>
              <a:rPr lang="pt-BR" altLang="pt-BR" sz="2000" i="1" noProof="0" dirty="0"/>
              <a:t>ransom</a:t>
            </a:r>
            <a:r>
              <a:rPr lang="pt-BR" altLang="pt-BR" sz="2000" noProof="0" dirty="0"/>
              <a:t>) para restabelecer o acesso ao usuário</a:t>
            </a:r>
          </a:p>
          <a:p>
            <a:pPr marL="457200" lvl="1" indent="0">
              <a:buNone/>
            </a:pPr>
            <a:endParaRPr lang="pt-BR" altLang="pt-BR" noProof="0" dirty="0"/>
          </a:p>
          <a:p>
            <a:r>
              <a:rPr lang="pt-BR" altLang="pt-BR" sz="2000" noProof="0" dirty="0"/>
              <a:t>Formas de propagação:</a:t>
            </a:r>
          </a:p>
          <a:p>
            <a:pPr lvl="1"/>
            <a:r>
              <a:rPr lang="pt-BR" altLang="pt-BR" sz="1800" noProof="0" dirty="0"/>
              <a:t>através de </a:t>
            </a:r>
            <a:r>
              <a:rPr lang="pt-BR" altLang="pt-BR" sz="1800" i="1" noProof="0" dirty="0"/>
              <a:t>e-mails</a:t>
            </a:r>
            <a:r>
              <a:rPr lang="pt-BR" altLang="pt-BR" sz="1800" noProof="0" dirty="0"/>
              <a:t> com o código malicioso em anexo ou que induzam o usuário a seguir um </a:t>
            </a:r>
            <a:r>
              <a:rPr lang="pt-BR" altLang="pt-BR" sz="1800" i="1" noProof="0" dirty="0"/>
              <a:t>link</a:t>
            </a:r>
          </a:p>
          <a:p>
            <a:pPr lvl="1"/>
            <a:r>
              <a:rPr lang="pt-BR" altLang="pt-BR" sz="1800" noProof="0" dirty="0"/>
              <a:t>explorando vulnerabilidades em sistemas que não tenham recebido as devidas atualizações de segurança</a:t>
            </a:r>
          </a:p>
        </p:txBody>
      </p:sp>
      <p:sp>
        <p:nvSpPr>
          <p:cNvPr id="27649" name="Title 1">
            <a:extLst>
              <a:ext uri="{FF2B5EF4-FFF2-40B4-BE49-F238E27FC236}">
                <a16:creationId xmlns="" xmlns:a16="http://schemas.microsoft.com/office/drawing/2014/main" id="{46930D6D-1C54-C14E-A775-ED55D6AF2B63}"/>
              </a:ext>
            </a:extLst>
          </p:cNvPr>
          <p:cNvSpPr>
            <a:spLocks noGrp="1"/>
          </p:cNvSpPr>
          <p:nvPr>
            <p:ph type="title"/>
          </p:nvPr>
        </p:nvSpPr>
        <p:spPr/>
        <p:txBody>
          <a:bodyPr/>
          <a:lstStyle/>
          <a:p>
            <a:r>
              <a:rPr lang="pt-BR" altLang="pt-BR" i="1" noProof="0" dirty="0"/>
              <a:t>Ransomware</a:t>
            </a:r>
            <a:r>
              <a:rPr lang="pt-BR" altLang="pt-BR" noProof="0" dirty="0"/>
              <a:t> (1/3)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 xmlns:a16="http://schemas.microsoft.com/office/drawing/2014/main" id="{A3250E85-7705-D543-ABBC-4E39B819394E}"/>
              </a:ext>
            </a:extLst>
          </p:cNvPr>
          <p:cNvSpPr>
            <a:spLocks noGrp="1"/>
          </p:cNvSpPr>
          <p:nvPr>
            <p:ph idx="1"/>
          </p:nvPr>
        </p:nvSpPr>
        <p:spPr/>
        <p:txBody>
          <a:bodyPr/>
          <a:lstStyle/>
          <a:p>
            <a:r>
              <a:rPr lang="pt-BR" altLang="pt-BR" noProof="0" dirty="0"/>
              <a:t>Além de cifrar os arquivos, também costuma:</a:t>
            </a:r>
          </a:p>
          <a:p>
            <a:pPr lvl="1"/>
            <a:r>
              <a:rPr lang="pt-BR" altLang="pt-BR" noProof="0" dirty="0"/>
              <a:t>cifrar </a:t>
            </a:r>
            <a:r>
              <a:rPr lang="pt-BR" altLang="pt-BR" i="1" noProof="0" dirty="0"/>
              <a:t>backups</a:t>
            </a:r>
            <a:r>
              <a:rPr lang="pt-BR" altLang="pt-BR" noProof="0" dirty="0"/>
              <a:t> na nuvem</a:t>
            </a:r>
          </a:p>
          <a:p>
            <a:pPr lvl="1"/>
            <a:r>
              <a:rPr lang="pt-BR" altLang="pt-BR" noProof="0" dirty="0"/>
              <a:t>procurar por arquivos com extensões típicas de </a:t>
            </a:r>
            <a:r>
              <a:rPr lang="pt-BR" altLang="pt-BR" i="1" noProof="0" dirty="0"/>
              <a:t>backup</a:t>
            </a:r>
            <a:r>
              <a:rPr lang="pt-BR" altLang="pt-BR" noProof="0" dirty="0"/>
              <a:t> (back, .bak, .tar, .zip, .gz, .rar) e removê-los ou cifrá-los</a:t>
            </a:r>
          </a:p>
          <a:p>
            <a:pPr lvl="1"/>
            <a:r>
              <a:rPr lang="pt-BR" altLang="pt-BR" noProof="0" dirty="0"/>
              <a:t>buscar por outros equipamentos conectados e cifrá-los também</a:t>
            </a:r>
          </a:p>
          <a:p>
            <a:pPr marL="0" indent="0">
              <a:buNone/>
            </a:pPr>
            <a:endParaRPr lang="pt-BR" altLang="pt-BR" noProof="0" dirty="0"/>
          </a:p>
          <a:p>
            <a:r>
              <a:rPr lang="pt-BR" altLang="pt-BR" noProof="0" dirty="0"/>
              <a:t>Se seu equipamento for infectado, o </a:t>
            </a:r>
            <a:r>
              <a:rPr lang="pt-BR" altLang="pt-BR" i="1" noProof="0" dirty="0"/>
              <a:t>backup</a:t>
            </a:r>
            <a:r>
              <a:rPr lang="pt-BR" altLang="pt-BR" noProof="0" dirty="0"/>
              <a:t> é a única garantia de que você conseguirá recuperar seus arquivos</a:t>
            </a:r>
          </a:p>
          <a:p>
            <a:pPr lvl="1"/>
            <a:r>
              <a:rPr lang="pt-BR" altLang="pt-BR" noProof="0" dirty="0"/>
              <a:t>o pagamento do resgate</a:t>
            </a:r>
          </a:p>
          <a:p>
            <a:pPr lvl="2"/>
            <a:r>
              <a:rPr lang="pt-BR" altLang="pt-BR" noProof="0" dirty="0"/>
              <a:t>não garante que o acesso será restabelecido</a:t>
            </a:r>
          </a:p>
          <a:p>
            <a:pPr lvl="2"/>
            <a:r>
              <a:rPr lang="pt-BR" altLang="pt-BR" noProof="0" dirty="0"/>
              <a:t>pode incentivar o crime</a:t>
            </a:r>
          </a:p>
          <a:p>
            <a:pPr lvl="2"/>
            <a:r>
              <a:rPr lang="pt-BR" altLang="pt-BR" noProof="0" dirty="0"/>
              <a:t>pode levar a novos pedidos de extorsão</a:t>
            </a:r>
          </a:p>
        </p:txBody>
      </p:sp>
      <p:sp>
        <p:nvSpPr>
          <p:cNvPr id="28673" name="Title 1">
            <a:extLst>
              <a:ext uri="{FF2B5EF4-FFF2-40B4-BE49-F238E27FC236}">
                <a16:creationId xmlns="" xmlns:a16="http://schemas.microsoft.com/office/drawing/2014/main" id="{EC1CC132-7386-8C46-8DC5-6FC15FF4FEF1}"/>
              </a:ext>
            </a:extLst>
          </p:cNvPr>
          <p:cNvSpPr>
            <a:spLocks noGrp="1"/>
          </p:cNvSpPr>
          <p:nvPr>
            <p:ph type="title"/>
          </p:nvPr>
        </p:nvSpPr>
        <p:spPr>
          <a:xfrm>
            <a:off x="457200" y="331200"/>
            <a:ext cx="8229600" cy="777600"/>
          </a:xfrm>
        </p:spPr>
        <p:txBody>
          <a:bodyPr/>
          <a:lstStyle/>
          <a:p>
            <a:r>
              <a:rPr lang="pt-BR" altLang="pt-BR" i="1" noProof="0" dirty="0"/>
              <a:t>Ransomware</a:t>
            </a:r>
            <a:r>
              <a:rPr lang="pt-BR" altLang="pt-BR" noProof="0" dirty="0"/>
              <a:t> (2/3)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 xmlns:a16="http://schemas.microsoft.com/office/drawing/2014/main" id="{9EEE59E1-5767-924D-9F0B-84D016BD4901}"/>
              </a:ext>
            </a:extLst>
          </p:cNvPr>
          <p:cNvSpPr>
            <a:spLocks noGrp="1"/>
          </p:cNvSpPr>
          <p:nvPr>
            <p:ph idx="1"/>
          </p:nvPr>
        </p:nvSpPr>
        <p:spPr/>
        <p:txBody>
          <a:bodyPr/>
          <a:lstStyle/>
          <a:p>
            <a:r>
              <a:rPr lang="pt-BR" altLang="pt-BR" noProof="0" dirty="0"/>
              <a:t>Proteja seus </a:t>
            </a:r>
            <a:r>
              <a:rPr lang="pt-BR" altLang="pt-BR" i="1" noProof="0" dirty="0"/>
              <a:t>backups</a:t>
            </a:r>
          </a:p>
          <a:p>
            <a:pPr lvl="1"/>
            <a:r>
              <a:rPr lang="pt-BR" altLang="pt-BR" noProof="0" dirty="0"/>
              <a:t>mantenha os </a:t>
            </a:r>
            <a:r>
              <a:rPr lang="pt-BR" altLang="pt-BR" i="1" noProof="0" dirty="0"/>
              <a:t>backups</a:t>
            </a:r>
            <a:r>
              <a:rPr lang="pt-BR" altLang="pt-BR" noProof="0" dirty="0"/>
              <a:t> desconectados dos seus equipamentos</a:t>
            </a:r>
          </a:p>
          <a:p>
            <a:pPr lvl="1"/>
            <a:r>
              <a:rPr lang="pt-BR" altLang="pt-BR" noProof="0" dirty="0"/>
              <a:t>desabilite o compartilhamento de arquivos, se não for necessário</a:t>
            </a:r>
          </a:p>
          <a:p>
            <a:pPr lvl="1"/>
            <a:r>
              <a:rPr lang="pt-BR" altLang="pt-BR" noProof="0" dirty="0"/>
              <a:t>escolha serviços de nuvem que ofereçam proteção </a:t>
            </a:r>
            <a:r>
              <a:rPr lang="pt-BR" altLang="pt-BR" i="1" noProof="0" dirty="0"/>
              <a:t>antiransomware</a:t>
            </a:r>
            <a:r>
              <a:rPr lang="pt-BR" altLang="pt-BR" noProof="0" dirty="0"/>
              <a:t> e habilite a verificação em duas etapas sempre que possível</a:t>
            </a:r>
          </a:p>
        </p:txBody>
      </p:sp>
      <p:sp>
        <p:nvSpPr>
          <p:cNvPr id="29697" name="Title 1">
            <a:extLst>
              <a:ext uri="{FF2B5EF4-FFF2-40B4-BE49-F238E27FC236}">
                <a16:creationId xmlns="" xmlns:a16="http://schemas.microsoft.com/office/drawing/2014/main" id="{7AFA51C1-2815-2842-B932-6E725DD1A493}"/>
              </a:ext>
            </a:extLst>
          </p:cNvPr>
          <p:cNvSpPr>
            <a:spLocks noGrp="1"/>
          </p:cNvSpPr>
          <p:nvPr>
            <p:ph type="title"/>
          </p:nvPr>
        </p:nvSpPr>
        <p:spPr>
          <a:xfrm>
            <a:off x="457200" y="331200"/>
            <a:ext cx="8229600" cy="777600"/>
          </a:xfrm>
        </p:spPr>
        <p:txBody>
          <a:bodyPr/>
          <a:lstStyle/>
          <a:p>
            <a:r>
              <a:rPr lang="pt-BR" altLang="pt-BR" i="1" noProof="0" dirty="0"/>
              <a:t>Ransomware</a:t>
            </a:r>
            <a:r>
              <a:rPr lang="pt-BR" altLang="pt-BR" noProof="0" dirty="0"/>
              <a:t> (3/3)</a:t>
            </a:r>
          </a:p>
        </p:txBody>
      </p:sp>
      <p:pic>
        <p:nvPicPr>
          <p:cNvPr id="4" name="Picture 6">
            <a:extLst>
              <a:ext uri="{FF2B5EF4-FFF2-40B4-BE49-F238E27FC236}">
                <a16:creationId xmlns="" xmlns:a16="http://schemas.microsoft.com/office/drawing/2014/main" id="{78E40FE2-BC95-0B42-B1B7-300000859C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721613" y="3501232"/>
            <a:ext cx="3700773" cy="262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 xmlns:a16="http://schemas.microsoft.com/office/drawing/2014/main" id="{23C879F8-D896-8B47-B03C-6A8C9C2ADD70}"/>
              </a:ext>
            </a:extLst>
          </p:cNvPr>
          <p:cNvSpPr>
            <a:spLocks noGrp="1"/>
          </p:cNvSpPr>
          <p:nvPr>
            <p:ph type="ctrTitle"/>
          </p:nvPr>
        </p:nvSpPr>
        <p:spPr/>
        <p:txBody>
          <a:bodyPr/>
          <a:lstStyle/>
          <a:p>
            <a:r>
              <a:rPr lang="pt-BR" altLang="pt-BR" noProof="0"/>
              <a:t>Outros </a:t>
            </a:r>
            <a:br>
              <a:rPr lang="pt-BR" altLang="pt-BR" noProof="0"/>
            </a:br>
            <a:r>
              <a:rPr lang="pt-BR" altLang="pt-BR" noProof="0"/>
              <a:t>cuidados</a:t>
            </a:r>
            <a:endParaRPr lang="pt-BR" altLang="pt-BR" noProof="0" dirty="0"/>
          </a:p>
        </p:txBody>
      </p:sp>
      <p:pic>
        <p:nvPicPr>
          <p:cNvPr id="30722" name="Picture Placeholder 2">
            <a:extLst>
              <a:ext uri="{FF2B5EF4-FFF2-40B4-BE49-F238E27FC236}">
                <a16:creationId xmlns="" xmlns:a16="http://schemas.microsoft.com/office/drawing/2014/main" id="{2278B94F-01C8-684D-ACBA-4B53DDE74D96}"/>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626986" y="2133601"/>
            <a:ext cx="5890028" cy="383279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 xmlns:a16="http://schemas.microsoft.com/office/drawing/2014/main" id="{AABE18C8-E4D7-3047-9014-971BE768EB80}"/>
              </a:ext>
            </a:extLst>
          </p:cNvPr>
          <p:cNvSpPr>
            <a:spLocks noGrp="1"/>
          </p:cNvSpPr>
          <p:nvPr>
            <p:ph idx="1"/>
          </p:nvPr>
        </p:nvSpPr>
        <p:spPr/>
        <p:txBody>
          <a:bodyPr/>
          <a:lstStyle/>
          <a:p>
            <a:r>
              <a:rPr lang="pt-BR" altLang="pt-BR" i="1" dirty="0" err="1"/>
              <a:t>B</a:t>
            </a:r>
            <a:r>
              <a:rPr lang="pt-BR" altLang="pt-BR" i="1" noProof="0" dirty="0" err="1"/>
              <a:t>ackup</a:t>
            </a:r>
            <a:r>
              <a:rPr lang="pt-BR" altLang="pt-BR" noProof="0" dirty="0"/>
              <a:t> deve ser considerado como última linha de defesa</a:t>
            </a:r>
          </a:p>
          <a:p>
            <a:pPr lvl="1"/>
            <a:r>
              <a:rPr lang="pt-BR" altLang="pt-BR" noProof="0" dirty="0"/>
              <a:t>quando todas as anteriores falharem</a:t>
            </a:r>
          </a:p>
        </p:txBody>
      </p:sp>
      <p:sp>
        <p:nvSpPr>
          <p:cNvPr id="31745" name="Title 1">
            <a:extLst>
              <a:ext uri="{FF2B5EF4-FFF2-40B4-BE49-F238E27FC236}">
                <a16:creationId xmlns="" xmlns:a16="http://schemas.microsoft.com/office/drawing/2014/main" id="{9061B847-7770-C943-A8C7-6664DA7B941A}"/>
              </a:ext>
            </a:extLst>
          </p:cNvPr>
          <p:cNvSpPr>
            <a:spLocks noGrp="1"/>
          </p:cNvSpPr>
          <p:nvPr>
            <p:ph type="title"/>
          </p:nvPr>
        </p:nvSpPr>
        <p:spPr/>
        <p:txBody>
          <a:bodyPr/>
          <a:lstStyle/>
          <a:p>
            <a:r>
              <a:rPr lang="pt-BR" altLang="pt-BR" noProof="0" dirty="0"/>
              <a:t>Proteja seus equipamentos</a:t>
            </a:r>
          </a:p>
        </p:txBody>
      </p:sp>
      <p:pic>
        <p:nvPicPr>
          <p:cNvPr id="4" name="Picture 6">
            <a:extLst>
              <a:ext uri="{FF2B5EF4-FFF2-40B4-BE49-F238E27FC236}">
                <a16:creationId xmlns="" xmlns:a16="http://schemas.microsoft.com/office/drawing/2014/main" id="{0E780510-A18E-554D-96F5-C1D09FD25A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306704" y="2594710"/>
            <a:ext cx="3380096" cy="30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 xmlns:a16="http://schemas.microsoft.com/office/drawing/2014/main" id="{0046B62A-9C12-FA46-9E46-5DE59FF37B6B}"/>
              </a:ext>
            </a:extLst>
          </p:cNvPr>
          <p:cNvSpPr txBox="1">
            <a:spLocks/>
          </p:cNvSpPr>
          <p:nvPr/>
        </p:nvSpPr>
        <p:spPr bwMode="auto">
          <a:xfrm>
            <a:off x="457200" y="2377801"/>
            <a:ext cx="5358384" cy="380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1pPr>
            <a:lvl2pPr marL="742950" indent="-285750" algn="l" defTabSz="457200" rtl="0" eaLnBrk="0" fontAlgn="base" hangingPunct="0">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2pPr>
            <a:lvl3pPr marL="1143000" indent="-228600" algn="l" defTabSz="457200" rtl="0" eaLnBrk="0" fontAlgn="base" hangingPunct="0">
              <a:spcBef>
                <a:spcPts val="600"/>
              </a:spcBef>
              <a:spcAft>
                <a:spcPct val="0"/>
              </a:spcAft>
              <a:buFont typeface="Arial" panose="020B0604020202020204" pitchFamily="34" charset="0"/>
              <a:buChar char="•"/>
              <a:defRPr sz="1800" kern="1200">
                <a:solidFill>
                  <a:schemeClr val="tx1"/>
                </a:solidFill>
                <a:latin typeface="Arial"/>
                <a:ea typeface="ＭＳ Ｐゴシック" charset="0"/>
                <a:cs typeface="Arial"/>
              </a:defRPr>
            </a:lvl3pPr>
            <a:lvl4pPr marL="1600200" indent="-228600" algn="l" defTabSz="457200" rtl="0" eaLnBrk="0" fontAlgn="base" hangingPunct="0">
              <a:spcBef>
                <a:spcPts val="600"/>
              </a:spcBef>
              <a:spcAft>
                <a:spcPct val="0"/>
              </a:spcAft>
              <a:buFont typeface="Arial" panose="020B0604020202020204" pitchFamily="34" charset="0"/>
              <a:buChar char="–"/>
              <a:defRPr sz="1600" kern="1200">
                <a:solidFill>
                  <a:schemeClr val="tx1"/>
                </a:solidFill>
                <a:latin typeface="Arial"/>
                <a:ea typeface="ＭＳ Ｐゴシック" charset="0"/>
                <a:cs typeface="Arial"/>
              </a:defRPr>
            </a:lvl4pPr>
            <a:lvl5pPr marL="2057400" indent="-228600" algn="l" defTabSz="457200" rtl="0" eaLnBrk="0" fontAlgn="base" hangingPunct="0">
              <a:spcBef>
                <a:spcPts val="600"/>
              </a:spcBef>
              <a:spcAft>
                <a:spcPct val="0"/>
              </a:spcAft>
              <a:buFont typeface="Arial" panose="020B0604020202020204" pitchFamily="34" charset="0"/>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altLang="pt-BR" dirty="0"/>
              <a:t>Mantenha os equipamentos seguros</a:t>
            </a:r>
          </a:p>
          <a:p>
            <a:pPr lvl="1"/>
            <a:r>
              <a:rPr lang="pt-BR" altLang="pt-BR" sz="1800" dirty="0"/>
              <a:t>instale a versão mais nova do sistema operacional</a:t>
            </a:r>
          </a:p>
          <a:p>
            <a:pPr lvl="1"/>
            <a:r>
              <a:rPr lang="pt-BR" altLang="pt-BR" sz="1800" dirty="0"/>
              <a:t>aplique as atualizações e reinicie o equipamento quando solicitado</a:t>
            </a:r>
          </a:p>
          <a:p>
            <a:pPr lvl="1"/>
            <a:r>
              <a:rPr lang="pt-BR" altLang="pt-BR" sz="1800" dirty="0"/>
              <a:t>desabilite serviços desnecessários</a:t>
            </a:r>
          </a:p>
          <a:p>
            <a:pPr lvl="1"/>
            <a:r>
              <a:rPr lang="pt-BR" altLang="pt-BR" sz="1800" dirty="0"/>
              <a:t>instale e mantenha atualizados mecanismos de segurança</a:t>
            </a:r>
          </a:p>
          <a:p>
            <a:pPr lvl="2"/>
            <a:r>
              <a:rPr lang="pt-BR" altLang="pt-BR" dirty="0"/>
              <a:t>antivírus, </a:t>
            </a:r>
            <a:r>
              <a:rPr lang="pt-BR" altLang="pt-BR" i="1" dirty="0"/>
              <a:t>antiransomware</a:t>
            </a:r>
            <a:r>
              <a:rPr lang="pt-BR" altLang="pt-BR" dirty="0"/>
              <a:t> e </a:t>
            </a:r>
            <a:r>
              <a:rPr lang="pt-BR" altLang="pt-BR" i="1" dirty="0"/>
              <a:t>firewall</a:t>
            </a:r>
            <a:r>
              <a:rPr lang="pt-BR" altLang="pt-BR" dirty="0"/>
              <a:t> pessoal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 xmlns:a16="http://schemas.microsoft.com/office/drawing/2014/main" id="{F3D8226A-E95B-6147-8F33-9002F98565AB}"/>
              </a:ext>
            </a:extLst>
          </p:cNvPr>
          <p:cNvSpPr>
            <a:spLocks noGrp="1"/>
          </p:cNvSpPr>
          <p:nvPr>
            <p:ph idx="1"/>
          </p:nvPr>
        </p:nvSpPr>
        <p:spPr/>
        <p:txBody>
          <a:bodyPr/>
          <a:lstStyle/>
          <a:p>
            <a:r>
              <a:rPr lang="pt-BR" altLang="pt-BR" noProof="0" dirty="0"/>
              <a:t>Procure usar senhas com:</a:t>
            </a:r>
          </a:p>
          <a:p>
            <a:pPr lvl="1"/>
            <a:r>
              <a:rPr lang="pt-BR" altLang="pt-BR" noProof="0" dirty="0"/>
              <a:t>grande quantidade de caracteres</a:t>
            </a:r>
          </a:p>
          <a:p>
            <a:pPr lvl="1"/>
            <a:r>
              <a:rPr lang="pt-BR" altLang="pt-BR" noProof="0" dirty="0"/>
              <a:t>diferentes tipos de caracteres</a:t>
            </a:r>
          </a:p>
          <a:p>
            <a:r>
              <a:rPr lang="pt-BR" altLang="pt-BR" noProof="0" dirty="0"/>
              <a:t>Não utilize:</a:t>
            </a:r>
          </a:p>
          <a:p>
            <a:pPr lvl="1"/>
            <a:r>
              <a:rPr lang="pt-BR" altLang="pt-BR" noProof="0" dirty="0"/>
              <a:t>dados pessoais, como nome, sobrenome e datas</a:t>
            </a:r>
          </a:p>
          <a:p>
            <a:pPr lvl="1"/>
            <a:r>
              <a:rPr lang="pt-BR" altLang="pt-BR" noProof="0" dirty="0"/>
              <a:t>dados que possam ser facilmente obtidos sobre você</a:t>
            </a:r>
          </a:p>
          <a:p>
            <a:r>
              <a:rPr lang="pt-BR" altLang="pt-BR" noProof="0" dirty="0"/>
              <a:t>Evite reutilizar suas senhas</a:t>
            </a:r>
          </a:p>
          <a:p>
            <a:r>
              <a:rPr lang="pt-BR" altLang="pt-BR" noProof="0" dirty="0"/>
              <a:t>Troque periodicamente suas senhas</a:t>
            </a:r>
          </a:p>
          <a:p>
            <a:r>
              <a:rPr lang="pt-BR" altLang="pt-BR" noProof="0" dirty="0"/>
              <a:t>Não informe senhas via </a:t>
            </a:r>
            <a:r>
              <a:rPr lang="pt-BR" altLang="pt-BR" i="1" noProof="0" dirty="0"/>
              <a:t>e-mails</a:t>
            </a:r>
            <a:r>
              <a:rPr lang="pt-BR" altLang="pt-BR" noProof="0" dirty="0"/>
              <a:t> ou telefonemas</a:t>
            </a:r>
          </a:p>
          <a:p>
            <a:r>
              <a:rPr lang="pt-BR" altLang="pt-BR" noProof="0" dirty="0"/>
              <a:t>Use a verificação em duas etapas, sempre que disponível</a:t>
            </a:r>
          </a:p>
        </p:txBody>
      </p:sp>
      <p:sp>
        <p:nvSpPr>
          <p:cNvPr id="32769" name="Title 1">
            <a:extLst>
              <a:ext uri="{FF2B5EF4-FFF2-40B4-BE49-F238E27FC236}">
                <a16:creationId xmlns="" xmlns:a16="http://schemas.microsoft.com/office/drawing/2014/main" id="{48BA8F2D-671C-324E-ABEA-1A88C6ADE5A1}"/>
              </a:ext>
            </a:extLst>
          </p:cNvPr>
          <p:cNvSpPr>
            <a:spLocks noGrp="1"/>
          </p:cNvSpPr>
          <p:nvPr>
            <p:ph type="title"/>
          </p:nvPr>
        </p:nvSpPr>
        <p:spPr>
          <a:xfrm>
            <a:off x="457200" y="331200"/>
            <a:ext cx="8229600" cy="777600"/>
          </a:xfrm>
        </p:spPr>
        <p:txBody>
          <a:bodyPr/>
          <a:lstStyle/>
          <a:p>
            <a:r>
              <a:rPr lang="pt-BR" altLang="pt-BR" noProof="0" dirty="0"/>
              <a:t>Proteja suas senhas</a:t>
            </a:r>
          </a:p>
        </p:txBody>
      </p:sp>
      <p:pic>
        <p:nvPicPr>
          <p:cNvPr id="3" name="Picture 2">
            <a:extLst>
              <a:ext uri="{FF2B5EF4-FFF2-40B4-BE49-F238E27FC236}">
                <a16:creationId xmlns="" xmlns:a16="http://schemas.microsoft.com/office/drawing/2014/main" id="{9CBB96A0-34F9-9640-AAC8-CD208F33F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523" y="1262978"/>
            <a:ext cx="2497015" cy="164654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 xmlns:a16="http://schemas.microsoft.com/office/drawing/2014/main" id="{052153F8-910F-A647-91A8-99EC4CD9E038}"/>
              </a:ext>
            </a:extLst>
          </p:cNvPr>
          <p:cNvSpPr>
            <a:spLocks noGrp="1"/>
          </p:cNvSpPr>
          <p:nvPr>
            <p:ph idx="1"/>
          </p:nvPr>
        </p:nvSpPr>
        <p:spPr/>
        <p:txBody>
          <a:bodyPr/>
          <a:lstStyle/>
          <a:p>
            <a:r>
              <a:rPr lang="pt-BR" altLang="pt-BR" noProof="0" dirty="0"/>
              <a:t>Seja cuidadoso ao abrir arquivos anexos e ao clicar em </a:t>
            </a:r>
            <a:r>
              <a:rPr lang="pt-BR" altLang="pt-BR" i="1" noProof="0" dirty="0"/>
              <a:t>links</a:t>
            </a:r>
          </a:p>
          <a:p>
            <a:r>
              <a:rPr lang="pt-BR" altLang="pt-BR" noProof="0" dirty="0"/>
              <a:t>Não repasse correntes nem mensagens contendo ofertas e promoções</a:t>
            </a:r>
          </a:p>
          <a:p>
            <a:pPr lvl="1"/>
            <a:r>
              <a:rPr lang="pt-BR" altLang="pt-BR" noProof="0" dirty="0"/>
              <a:t>elas podem conter </a:t>
            </a:r>
            <a:r>
              <a:rPr lang="pt-BR" altLang="pt-BR" i="1" noProof="0" dirty="0"/>
              <a:t>links</a:t>
            </a:r>
            <a:r>
              <a:rPr lang="pt-BR" altLang="pt-BR" noProof="0" dirty="0"/>
              <a:t> para </a:t>
            </a:r>
            <a:r>
              <a:rPr lang="pt-BR" altLang="pt-BR" i="1" noProof="0" dirty="0"/>
              <a:t>sites</a:t>
            </a:r>
            <a:r>
              <a:rPr lang="pt-BR" altLang="pt-BR" noProof="0" dirty="0"/>
              <a:t> falsos (</a:t>
            </a:r>
            <a:r>
              <a:rPr lang="pt-BR" altLang="pt-BR" i="1" noProof="0" dirty="0"/>
              <a:t>phishing</a:t>
            </a:r>
            <a:r>
              <a:rPr lang="pt-BR" altLang="pt-BR" noProof="0" dirty="0"/>
              <a:t>) ou instalar códigos maliciosos </a:t>
            </a:r>
          </a:p>
          <a:p>
            <a:r>
              <a:rPr lang="pt-BR" altLang="pt-BR" noProof="0" dirty="0"/>
              <a:t>Seja cuidadoso ao clicar em </a:t>
            </a:r>
            <a:r>
              <a:rPr lang="pt-BR" altLang="pt-BR" i="1" noProof="0" dirty="0"/>
              <a:t>links</a:t>
            </a:r>
            <a:endParaRPr lang="pt-BR" altLang="pt-BR" i="1" dirty="0"/>
          </a:p>
          <a:p>
            <a:pPr lvl="1"/>
            <a:r>
              <a:rPr lang="pt-BR" altLang="pt-BR" noProof="0" dirty="0"/>
              <a:t>independente de quem os enviou</a:t>
            </a:r>
          </a:p>
          <a:p>
            <a:r>
              <a:rPr lang="pt-BR" altLang="pt-BR" noProof="0" dirty="0"/>
              <a:t>Não considere que mensagens vindas de conhecidos são sempre confiáveis</a:t>
            </a:r>
          </a:p>
          <a:p>
            <a:pPr lvl="1"/>
            <a:r>
              <a:rPr lang="pt-BR" altLang="pt-BR" noProof="0" dirty="0"/>
              <a:t>quem enviou pode não ter verificado o conteúdo, o campo de remetente pode ter sido falsificado e elas podem ter sido enviadas de contas falsas ou invadidas</a:t>
            </a:r>
          </a:p>
        </p:txBody>
      </p:sp>
      <p:sp>
        <p:nvSpPr>
          <p:cNvPr id="33793" name="Title 1">
            <a:extLst>
              <a:ext uri="{FF2B5EF4-FFF2-40B4-BE49-F238E27FC236}">
                <a16:creationId xmlns="" xmlns:a16="http://schemas.microsoft.com/office/drawing/2014/main" id="{CF1F26E1-FCDB-4640-B29D-755FC46E40FC}"/>
              </a:ext>
            </a:extLst>
          </p:cNvPr>
          <p:cNvSpPr>
            <a:spLocks noGrp="1"/>
          </p:cNvSpPr>
          <p:nvPr>
            <p:ph type="title"/>
          </p:nvPr>
        </p:nvSpPr>
        <p:spPr>
          <a:xfrm>
            <a:off x="477078" y="331200"/>
            <a:ext cx="8229600" cy="777600"/>
          </a:xfrm>
        </p:spPr>
        <p:txBody>
          <a:bodyPr/>
          <a:lstStyle/>
          <a:p>
            <a:r>
              <a:rPr lang="pt-BR" altLang="pt-BR" noProof="0" dirty="0"/>
              <a:t>Adote uma postura preventiva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a:extLst>
              <a:ext uri="{FF2B5EF4-FFF2-40B4-BE49-F238E27FC236}">
                <a16:creationId xmlns="" xmlns:a16="http://schemas.microsoft.com/office/drawing/2014/main" id="{BA55E1D1-877A-B74B-A219-48DFAB04E08B}"/>
              </a:ext>
            </a:extLst>
          </p:cNvPr>
          <p:cNvSpPr>
            <a:spLocks noGrp="1"/>
          </p:cNvSpPr>
          <p:nvPr>
            <p:ph idx="1"/>
          </p:nvPr>
        </p:nvSpPr>
        <p:spPr/>
        <p:txBody>
          <a:bodyPr/>
          <a:lstStyle/>
          <a:p>
            <a:r>
              <a:rPr lang="pt-BR" altLang="pt-BR" noProof="0" dirty="0"/>
              <a:t>Recuperação de versões</a:t>
            </a:r>
          </a:p>
          <a:p>
            <a:pPr lvl="1"/>
            <a:r>
              <a:rPr lang="pt-BR" altLang="pt-BR" noProof="0" dirty="0"/>
              <a:t>versão antiga de um arquivo alterado</a:t>
            </a:r>
          </a:p>
          <a:p>
            <a:pPr lvl="1"/>
            <a:r>
              <a:rPr lang="pt-BR" altLang="pt-BR" noProof="0" dirty="0"/>
              <a:t>imagem original de uma foto manipulada</a:t>
            </a:r>
          </a:p>
          <a:p>
            <a:pPr marL="0" indent="0">
              <a:buNone/>
            </a:pPr>
            <a:endParaRPr lang="pt-BR" altLang="pt-BR" noProof="0" dirty="0"/>
          </a:p>
          <a:p>
            <a:r>
              <a:rPr lang="pt-BR" altLang="pt-BR" noProof="0" dirty="0"/>
              <a:t>Arquivamento</a:t>
            </a:r>
          </a:p>
          <a:p>
            <a:pPr lvl="1"/>
            <a:r>
              <a:rPr lang="pt-BR" altLang="pt-BR" noProof="0" dirty="0"/>
              <a:t>guardar dados raramente alterados ou pouco usados</a:t>
            </a:r>
          </a:p>
          <a:p>
            <a:pPr marL="0" indent="0">
              <a:buNone/>
            </a:pPr>
            <a:endParaRPr lang="pt-BR" altLang="pt-BR" noProof="0" dirty="0"/>
          </a:p>
          <a:p>
            <a:r>
              <a:rPr lang="pt-BR" altLang="pt-BR" noProof="0" dirty="0">
                <a:solidFill>
                  <a:schemeClr val="accent2"/>
                </a:solidFill>
              </a:rPr>
              <a:t>Proteção de dados</a:t>
            </a:r>
          </a:p>
        </p:txBody>
      </p:sp>
      <p:sp>
        <p:nvSpPr>
          <p:cNvPr id="10241" name="Title 1">
            <a:extLst>
              <a:ext uri="{FF2B5EF4-FFF2-40B4-BE49-F238E27FC236}">
                <a16:creationId xmlns="" xmlns:a16="http://schemas.microsoft.com/office/drawing/2014/main" id="{22572F2B-6863-7748-8299-F686425BCB36}"/>
              </a:ext>
            </a:extLst>
          </p:cNvPr>
          <p:cNvSpPr>
            <a:spLocks noGrp="1"/>
          </p:cNvSpPr>
          <p:nvPr>
            <p:ph type="title"/>
          </p:nvPr>
        </p:nvSpPr>
        <p:spPr>
          <a:xfrm>
            <a:off x="457200" y="331200"/>
            <a:ext cx="8229600" cy="777600"/>
          </a:xfrm>
        </p:spPr>
        <p:txBody>
          <a:bodyPr/>
          <a:lstStyle/>
          <a:p>
            <a:r>
              <a:rPr lang="pt-BR" altLang="pt-BR" noProof="0" dirty="0"/>
              <a:t>Funções do </a:t>
            </a:r>
            <a:r>
              <a:rPr lang="pt-BR" altLang="pt-BR" i="1" noProof="0" dirty="0"/>
              <a:t>backup</a:t>
            </a:r>
          </a:p>
        </p:txBody>
      </p:sp>
      <p:sp>
        <p:nvSpPr>
          <p:cNvPr id="10243" name="Rectangle 1">
            <a:extLst>
              <a:ext uri="{FF2B5EF4-FFF2-40B4-BE49-F238E27FC236}">
                <a16:creationId xmlns="" xmlns:a16="http://schemas.microsoft.com/office/drawing/2014/main" id="{BE48E64D-E6AE-DC4A-9960-046A395278A9}"/>
              </a:ext>
            </a:extLst>
          </p:cNvPr>
          <p:cNvSpPr>
            <a:spLocks noChangeArrowheads="1"/>
          </p:cNvSpPr>
          <p:nvPr/>
        </p:nvSpPr>
        <p:spPr bwMode="auto">
          <a:xfrm>
            <a:off x="600075" y="2708275"/>
            <a:ext cx="855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pt-BR" alt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 xmlns:a16="http://schemas.microsoft.com/office/drawing/2014/main" id="{108C3D51-0CFE-934F-8EB4-88D8DA04B87A}"/>
              </a:ext>
            </a:extLst>
          </p:cNvPr>
          <p:cNvSpPr>
            <a:spLocks noGrp="1"/>
          </p:cNvSpPr>
          <p:nvPr>
            <p:ph idx="1"/>
          </p:nvPr>
        </p:nvSpPr>
        <p:spPr/>
        <p:txBody>
          <a:bodyPr/>
          <a:lstStyle/>
          <a:p>
            <a:r>
              <a:rPr lang="pt-BR" altLang="pt-BR" noProof="0" dirty="0"/>
              <a:t>Seus arquivos podem ser acidentalmente apagados</a:t>
            </a:r>
          </a:p>
          <a:p>
            <a:pPr marL="0" indent="0">
              <a:buNone/>
            </a:pPr>
            <a:endParaRPr lang="pt-BR" altLang="pt-BR" noProof="0" dirty="0"/>
          </a:p>
          <a:p>
            <a:r>
              <a:rPr lang="pt-BR" altLang="pt-BR" noProof="0" dirty="0"/>
              <a:t>Seus equipamentos podem:</a:t>
            </a:r>
          </a:p>
          <a:p>
            <a:pPr lvl="1"/>
            <a:r>
              <a:rPr lang="pt-BR" altLang="pt-BR" noProof="0" dirty="0"/>
              <a:t>ser perdidos, furtados ou roubados</a:t>
            </a:r>
          </a:p>
          <a:p>
            <a:pPr lvl="1"/>
            <a:r>
              <a:rPr lang="pt-BR" altLang="pt-BR" noProof="0" dirty="0"/>
              <a:t>ser danificados de forma irrecuperável </a:t>
            </a:r>
          </a:p>
          <a:p>
            <a:pPr lvl="2"/>
            <a:r>
              <a:rPr lang="pt-BR" altLang="pt-BR" noProof="0" dirty="0"/>
              <a:t>por exemplo, por umidade ou queda</a:t>
            </a:r>
          </a:p>
          <a:p>
            <a:pPr lvl="1"/>
            <a:r>
              <a:rPr lang="pt-BR" altLang="pt-BR" noProof="0" dirty="0"/>
              <a:t>apresentar mau funcionamento </a:t>
            </a:r>
          </a:p>
          <a:p>
            <a:pPr lvl="2"/>
            <a:r>
              <a:rPr lang="pt-BR" altLang="pt-BR" noProof="0" dirty="0"/>
              <a:t>por exemplo, uma falha no disco</a:t>
            </a:r>
          </a:p>
          <a:p>
            <a:pPr lvl="1"/>
            <a:r>
              <a:rPr lang="pt-BR" altLang="pt-BR" noProof="0" dirty="0"/>
              <a:t>ser invadidos e seus arquivos apagados</a:t>
            </a:r>
          </a:p>
        </p:txBody>
      </p:sp>
      <p:sp>
        <p:nvSpPr>
          <p:cNvPr id="11265" name="Title 1">
            <a:extLst>
              <a:ext uri="{FF2B5EF4-FFF2-40B4-BE49-F238E27FC236}">
                <a16:creationId xmlns="" xmlns:a16="http://schemas.microsoft.com/office/drawing/2014/main" id="{BCF9DC0A-6C98-6A44-8909-2CFC5DFFDD9F}"/>
              </a:ext>
            </a:extLst>
          </p:cNvPr>
          <p:cNvSpPr>
            <a:spLocks noGrp="1"/>
          </p:cNvSpPr>
          <p:nvPr>
            <p:ph type="title"/>
          </p:nvPr>
        </p:nvSpPr>
        <p:spPr>
          <a:xfrm>
            <a:off x="457200" y="331200"/>
            <a:ext cx="8229600" cy="777600"/>
          </a:xfrm>
        </p:spPr>
        <p:txBody>
          <a:bodyPr/>
          <a:lstStyle/>
          <a:p>
            <a:r>
              <a:rPr lang="pt-BR" altLang="pt-BR" noProof="0" dirty="0"/>
              <a:t>Como seus arquivos podem ser perdidos (1/2)</a:t>
            </a:r>
          </a:p>
        </p:txBody>
      </p:sp>
      <p:pic>
        <p:nvPicPr>
          <p:cNvPr id="11267" name="Picture 1">
            <a:extLst>
              <a:ext uri="{FF2B5EF4-FFF2-40B4-BE49-F238E27FC236}">
                <a16:creationId xmlns="" xmlns:a16="http://schemas.microsoft.com/office/drawing/2014/main" id="{8EB323CD-1DB8-CB4B-A0BA-BE36FE5F32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936467" y="3595583"/>
            <a:ext cx="2874511" cy="25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a:extLst>
              <a:ext uri="{FF2B5EF4-FFF2-40B4-BE49-F238E27FC236}">
                <a16:creationId xmlns="" xmlns:a16="http://schemas.microsoft.com/office/drawing/2014/main" id="{A1363E0A-2980-8541-AC68-249519196C2B}"/>
              </a:ext>
            </a:extLst>
          </p:cNvPr>
          <p:cNvSpPr>
            <a:spLocks noGrp="1"/>
          </p:cNvSpPr>
          <p:nvPr>
            <p:ph idx="1"/>
          </p:nvPr>
        </p:nvSpPr>
        <p:spPr/>
        <p:txBody>
          <a:bodyPr/>
          <a:lstStyle/>
          <a:p>
            <a:r>
              <a:rPr lang="pt-BR" altLang="pt-BR" noProof="0" dirty="0"/>
              <a:t>Algum aplicativo apresentar mau funcionamento</a:t>
            </a:r>
          </a:p>
          <a:p>
            <a:r>
              <a:rPr lang="pt-BR" altLang="pt-BR" noProof="0" dirty="0"/>
              <a:t>Uma atualização de sistema malsucedida obrigá-lo a reinstalar seus equipamentos</a:t>
            </a:r>
          </a:p>
          <a:p>
            <a:r>
              <a:rPr lang="pt-BR" altLang="pt-BR" noProof="0" dirty="0"/>
              <a:t>O servidor em que seus arquivos estão armazenados apresentar problemas</a:t>
            </a:r>
          </a:p>
          <a:p>
            <a:r>
              <a:rPr lang="pt-BR" altLang="pt-BR" noProof="0" dirty="0"/>
              <a:t>Algum código malicioso infectar seus equipamentos e apagar ou cifrar todos os seus arquivos</a:t>
            </a:r>
          </a:p>
          <a:p>
            <a:r>
              <a:rPr lang="pt-BR" altLang="pt-BR" noProof="0" dirty="0"/>
              <a:t>Alguém descobrir a senha:</a:t>
            </a:r>
          </a:p>
          <a:p>
            <a:pPr lvl="1"/>
            <a:r>
              <a:rPr lang="pt-BR" altLang="pt-BR" noProof="0" dirty="0"/>
              <a:t>da conta do seu repositório de arquivos, acessá-la e apagar todos seus arquivos </a:t>
            </a:r>
          </a:p>
          <a:p>
            <a:pPr lvl="1"/>
            <a:r>
              <a:rPr lang="pt-BR" altLang="pt-BR" noProof="0" dirty="0"/>
              <a:t>da sua conta de </a:t>
            </a:r>
            <a:r>
              <a:rPr lang="pt-BR" altLang="pt-BR" i="1" noProof="0" dirty="0"/>
              <a:t>e-mail</a:t>
            </a:r>
            <a:r>
              <a:rPr lang="pt-BR" altLang="pt-BR" noProof="0" dirty="0"/>
              <a:t>, acessá-la e remover todas as suas mensagens</a:t>
            </a:r>
          </a:p>
        </p:txBody>
      </p:sp>
      <p:sp>
        <p:nvSpPr>
          <p:cNvPr id="12290" name="Title 1">
            <a:extLst>
              <a:ext uri="{FF2B5EF4-FFF2-40B4-BE49-F238E27FC236}">
                <a16:creationId xmlns="" xmlns:a16="http://schemas.microsoft.com/office/drawing/2014/main" id="{B08796B4-7A75-4447-AD7A-A35847EA459B}"/>
              </a:ext>
            </a:extLst>
          </p:cNvPr>
          <p:cNvSpPr>
            <a:spLocks noGrp="1"/>
          </p:cNvSpPr>
          <p:nvPr>
            <p:ph type="title"/>
          </p:nvPr>
        </p:nvSpPr>
        <p:spPr>
          <a:xfrm>
            <a:off x="457200" y="331200"/>
            <a:ext cx="8229600" cy="777600"/>
          </a:xfrm>
        </p:spPr>
        <p:txBody>
          <a:bodyPr/>
          <a:lstStyle/>
          <a:p>
            <a:r>
              <a:rPr lang="pt-BR" altLang="pt-BR" noProof="0" dirty="0"/>
              <a:t>Como seus arquivos podem ser perdidos (2/2)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 xmlns:a16="http://schemas.microsoft.com/office/drawing/2014/main" id="{992FF84E-B96A-AD45-AED1-4455278FC9C3}"/>
              </a:ext>
            </a:extLst>
          </p:cNvPr>
          <p:cNvSpPr>
            <a:spLocks noGrp="1"/>
          </p:cNvSpPr>
          <p:nvPr>
            <p:ph type="ctrTitle"/>
          </p:nvPr>
        </p:nvSpPr>
        <p:spPr/>
        <p:txBody>
          <a:bodyPr/>
          <a:lstStyle/>
          <a:p>
            <a:r>
              <a:rPr lang="pt-BR" altLang="pt-BR" noProof="0" dirty="0"/>
              <a:t>Questões a serem </a:t>
            </a:r>
            <a:br>
              <a:rPr lang="pt-BR" altLang="pt-BR" noProof="0" dirty="0"/>
            </a:br>
            <a:r>
              <a:rPr lang="pt-BR" altLang="pt-BR" noProof="0" dirty="0"/>
              <a:t>consideradas</a:t>
            </a:r>
            <a:endParaRPr lang="pt-BR" altLang="pt-BR" i="1" noProof="0" dirty="0"/>
          </a:p>
        </p:txBody>
      </p:sp>
      <p:pic>
        <p:nvPicPr>
          <p:cNvPr id="26626" name="Picture 3">
            <a:extLst>
              <a:ext uri="{FF2B5EF4-FFF2-40B4-BE49-F238E27FC236}">
                <a16:creationId xmlns="" xmlns:a16="http://schemas.microsoft.com/office/drawing/2014/main" id="{27F35A7F-BBA5-C841-AB8B-4CB084FC28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534611" y="1884840"/>
            <a:ext cx="4074777" cy="42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38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5">
            <a:extLst>
              <a:ext uri="{FF2B5EF4-FFF2-40B4-BE49-F238E27FC236}">
                <a16:creationId xmlns="" xmlns:a16="http://schemas.microsoft.com/office/drawing/2014/main" id="{DB9247D4-F86F-6440-97FE-E3A8C456C5EA}"/>
              </a:ext>
            </a:extLst>
          </p:cNvPr>
          <p:cNvSpPr>
            <a:spLocks noGrp="1"/>
          </p:cNvSpPr>
          <p:nvPr>
            <p:ph idx="1"/>
          </p:nvPr>
        </p:nvSpPr>
        <p:spPr/>
        <p:txBody>
          <a:bodyPr/>
          <a:lstStyle/>
          <a:p>
            <a:r>
              <a:rPr lang="pt-BR" altLang="pt-BR" noProof="0" dirty="0"/>
              <a:t>Você pode fazer </a:t>
            </a:r>
            <a:r>
              <a:rPr lang="pt-BR" altLang="pt-BR" i="1" noProof="0" dirty="0"/>
              <a:t>backups</a:t>
            </a:r>
            <a:r>
              <a:rPr lang="pt-BR" altLang="pt-BR" noProof="0" dirty="0"/>
              <a:t>:</a:t>
            </a:r>
          </a:p>
          <a:p>
            <a:pPr lvl="1"/>
            <a:r>
              <a:rPr lang="pt-BR" altLang="pt-BR" noProof="0" dirty="0"/>
              <a:t>em mídias: </a:t>
            </a:r>
            <a:r>
              <a:rPr lang="pt-BR" altLang="pt-BR" i="1" noProof="0" dirty="0"/>
              <a:t>pen drives</a:t>
            </a:r>
            <a:r>
              <a:rPr lang="pt-BR" altLang="pt-BR" noProof="0" dirty="0"/>
              <a:t>, discos rígidos, CDs, DVDs, etc.</a:t>
            </a:r>
          </a:p>
          <a:p>
            <a:pPr lvl="1"/>
            <a:r>
              <a:rPr lang="pt-BR" altLang="pt-BR" i="1" noProof="0" dirty="0"/>
              <a:t>online</a:t>
            </a:r>
            <a:r>
              <a:rPr lang="pt-BR" altLang="pt-BR" noProof="0" dirty="0"/>
              <a:t>: usando serviços na nuvem, em </a:t>
            </a:r>
            <a:r>
              <a:rPr lang="pt-BR" altLang="pt-BR" i="1" noProof="0" dirty="0"/>
              <a:t>datacenter</a:t>
            </a:r>
            <a:r>
              <a:rPr lang="pt-BR" altLang="pt-BR" noProof="0" dirty="0"/>
              <a:t> ou na rede</a:t>
            </a:r>
            <a:endParaRPr lang="pt-BR" altLang="pt-BR" sz="1200" noProof="0" dirty="0"/>
          </a:p>
          <a:p>
            <a:r>
              <a:rPr lang="pt-BR" altLang="pt-BR" noProof="0" dirty="0"/>
              <a:t>Você pode usar:</a:t>
            </a:r>
          </a:p>
          <a:p>
            <a:pPr lvl="1"/>
            <a:r>
              <a:rPr lang="pt-BR" altLang="pt-BR" noProof="0" dirty="0"/>
              <a:t>programas integrados ao sistema operacional</a:t>
            </a:r>
          </a:p>
          <a:p>
            <a:pPr lvl="1"/>
            <a:r>
              <a:rPr lang="pt-BR" altLang="pt-BR" noProof="0" dirty="0"/>
              <a:t>aplicativos específicos</a:t>
            </a:r>
          </a:p>
          <a:p>
            <a:pPr lvl="1"/>
            <a:r>
              <a:rPr lang="pt-BR" altLang="pt-BR" noProof="0" dirty="0"/>
              <a:t>ferramentas desenvolvidas internamente</a:t>
            </a:r>
          </a:p>
          <a:p>
            <a:pPr lvl="1"/>
            <a:r>
              <a:rPr lang="pt-BR" altLang="pt-BR" noProof="0" dirty="0"/>
              <a:t>soluções simples, como:</a:t>
            </a:r>
          </a:p>
          <a:p>
            <a:pPr lvl="2"/>
            <a:r>
              <a:rPr lang="pt-BR" altLang="pt-BR" noProof="0" dirty="0"/>
              <a:t>andar com um </a:t>
            </a:r>
            <a:r>
              <a:rPr lang="pt-BR" altLang="pt-BR" i="1" noProof="0" dirty="0"/>
              <a:t>pen drive</a:t>
            </a:r>
            <a:r>
              <a:rPr lang="pt-BR" altLang="pt-BR" noProof="0" dirty="0"/>
              <a:t> na mochila</a:t>
            </a:r>
          </a:p>
          <a:p>
            <a:pPr lvl="2"/>
            <a:r>
              <a:rPr lang="pt-BR" altLang="pt-BR" noProof="0" dirty="0"/>
              <a:t>enviar uma cópia para seu:</a:t>
            </a:r>
          </a:p>
          <a:p>
            <a:pPr lvl="3"/>
            <a:r>
              <a:rPr lang="pt-BR" altLang="pt-BR" i="1" noProof="0" dirty="0"/>
              <a:t>e-mail</a:t>
            </a:r>
          </a:p>
          <a:p>
            <a:pPr lvl="3"/>
            <a:r>
              <a:rPr lang="pt-BR" altLang="pt-BR" noProof="0" dirty="0"/>
              <a:t>repositório externo de arquivos</a:t>
            </a:r>
          </a:p>
        </p:txBody>
      </p:sp>
      <p:sp>
        <p:nvSpPr>
          <p:cNvPr id="13313" name="Title 4">
            <a:extLst>
              <a:ext uri="{FF2B5EF4-FFF2-40B4-BE49-F238E27FC236}">
                <a16:creationId xmlns="" xmlns:a16="http://schemas.microsoft.com/office/drawing/2014/main" id="{747F3665-5D13-3E4A-BA68-A27E040F7788}"/>
              </a:ext>
            </a:extLst>
          </p:cNvPr>
          <p:cNvSpPr>
            <a:spLocks noGrp="1"/>
          </p:cNvSpPr>
          <p:nvPr>
            <p:ph type="title"/>
          </p:nvPr>
        </p:nvSpPr>
        <p:spPr>
          <a:xfrm>
            <a:off x="457200" y="331200"/>
            <a:ext cx="8229600" cy="777600"/>
          </a:xfrm>
        </p:spPr>
        <p:txBody>
          <a:bodyPr/>
          <a:lstStyle/>
          <a:p>
            <a:r>
              <a:rPr lang="pt-BR" altLang="pt-BR" noProof="0" dirty="0"/>
              <a:t>Como fazer </a:t>
            </a:r>
            <a:r>
              <a:rPr lang="pt-BR" altLang="pt-BR" i="1" noProof="0" dirty="0"/>
              <a:t>backups</a:t>
            </a:r>
            <a:r>
              <a:rPr lang="pt-BR" altLang="pt-BR" noProof="0" dirty="0"/>
              <a:t> (1/2)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a:extLst>
              <a:ext uri="{FF2B5EF4-FFF2-40B4-BE49-F238E27FC236}">
                <a16:creationId xmlns="" xmlns:a16="http://schemas.microsoft.com/office/drawing/2014/main" id="{38193C5D-77CC-8346-A0E5-7E6D709E40AA}"/>
              </a:ext>
            </a:extLst>
          </p:cNvPr>
          <p:cNvSpPr>
            <a:spLocks noGrp="1"/>
          </p:cNvSpPr>
          <p:nvPr>
            <p:ph idx="1"/>
          </p:nvPr>
        </p:nvSpPr>
        <p:spPr/>
        <p:txBody>
          <a:bodyPr/>
          <a:lstStyle/>
          <a:p>
            <a:r>
              <a:rPr lang="pt-BR" altLang="pt-BR" noProof="0" dirty="0"/>
              <a:t>Programe seus </a:t>
            </a:r>
            <a:r>
              <a:rPr lang="pt-BR" altLang="pt-BR" i="1" noProof="0" dirty="0"/>
              <a:t>backups</a:t>
            </a:r>
            <a:r>
              <a:rPr lang="pt-BR" altLang="pt-BR" noProof="0" dirty="0"/>
              <a:t> para serem feitos automaticamente</a:t>
            </a:r>
          </a:p>
          <a:p>
            <a:pPr lvl="1"/>
            <a:r>
              <a:rPr lang="pt-BR" altLang="pt-BR" noProof="0" dirty="0"/>
              <a:t>cópias manuais estão propensas a erros e esquecimentos</a:t>
            </a:r>
          </a:p>
          <a:p>
            <a:pPr marL="0" indent="0">
              <a:buNone/>
            </a:pPr>
            <a:endParaRPr lang="pt-BR" altLang="pt-BR" noProof="0" dirty="0"/>
          </a:p>
          <a:p>
            <a:r>
              <a:rPr lang="pt-BR" altLang="pt-BR" noProof="0" dirty="0"/>
              <a:t>Certifique-se de que realmente eles estão sendo feitos</a:t>
            </a:r>
          </a:p>
          <a:p>
            <a:pPr lvl="1"/>
            <a:r>
              <a:rPr lang="pt-BR" altLang="pt-BR" noProof="0" dirty="0"/>
              <a:t>não confie somente no “automático”</a:t>
            </a:r>
          </a:p>
        </p:txBody>
      </p:sp>
      <p:sp>
        <p:nvSpPr>
          <p:cNvPr id="14337" name="Title 4">
            <a:extLst>
              <a:ext uri="{FF2B5EF4-FFF2-40B4-BE49-F238E27FC236}">
                <a16:creationId xmlns="" xmlns:a16="http://schemas.microsoft.com/office/drawing/2014/main" id="{AEC8F175-0A08-EA4F-B12E-F88ED5B7B9F7}"/>
              </a:ext>
            </a:extLst>
          </p:cNvPr>
          <p:cNvSpPr>
            <a:spLocks noGrp="1"/>
          </p:cNvSpPr>
          <p:nvPr>
            <p:ph type="title"/>
          </p:nvPr>
        </p:nvSpPr>
        <p:spPr>
          <a:xfrm>
            <a:off x="457200" y="331200"/>
            <a:ext cx="8229600" cy="777600"/>
          </a:xfrm>
        </p:spPr>
        <p:txBody>
          <a:bodyPr/>
          <a:lstStyle/>
          <a:p>
            <a:r>
              <a:rPr lang="pt-BR" altLang="pt-BR" noProof="0" dirty="0"/>
              <a:t>Como fazer </a:t>
            </a:r>
            <a:r>
              <a:rPr lang="pt-BR" altLang="pt-BR" i="1" noProof="0" dirty="0"/>
              <a:t>backups</a:t>
            </a:r>
            <a:r>
              <a:rPr lang="pt-BR" altLang="pt-BR" noProof="0" dirty="0"/>
              <a:t> (2/2)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 xmlns:a16="http://schemas.microsoft.com/office/drawing/2014/main" id="{E880ACD4-BAE9-3243-81F1-BC2D680D302F}"/>
              </a:ext>
            </a:extLst>
          </p:cNvPr>
          <p:cNvSpPr>
            <a:spLocks noGrp="1"/>
          </p:cNvSpPr>
          <p:nvPr>
            <p:ph idx="1"/>
          </p:nvPr>
        </p:nvSpPr>
        <p:spPr/>
        <p:txBody>
          <a:bodyPr/>
          <a:lstStyle/>
          <a:p>
            <a:r>
              <a:rPr lang="pt-BR" altLang="pt-BR" noProof="0" dirty="0"/>
              <a:t>Tenha cuidado para não perder seus </a:t>
            </a:r>
            <a:r>
              <a:rPr lang="pt-BR" altLang="pt-BR" i="1" noProof="0" dirty="0"/>
              <a:t>pen drives</a:t>
            </a:r>
          </a:p>
          <a:p>
            <a:pPr marL="0" indent="0">
              <a:buNone/>
            </a:pPr>
            <a:endParaRPr lang="pt-BR" altLang="pt-BR" noProof="0" dirty="0"/>
          </a:p>
          <a:p>
            <a:r>
              <a:rPr lang="pt-BR" altLang="pt-BR" noProof="0" dirty="0"/>
              <a:t>Proteja as mídias com senhas, sempre que for possível</a:t>
            </a:r>
          </a:p>
          <a:p>
            <a:pPr marL="0" indent="0">
              <a:buNone/>
            </a:pPr>
            <a:endParaRPr lang="pt-BR" altLang="pt-BR" noProof="0" dirty="0"/>
          </a:p>
          <a:p>
            <a:r>
              <a:rPr lang="pt-BR" altLang="pt-BR" noProof="0" dirty="0"/>
              <a:t>Criptografe seus </a:t>
            </a:r>
            <a:r>
              <a:rPr lang="pt-BR" altLang="pt-BR" i="1" noProof="0" dirty="0"/>
              <a:t>backups</a:t>
            </a:r>
          </a:p>
          <a:p>
            <a:pPr lvl="1"/>
            <a:r>
              <a:rPr lang="pt-BR" altLang="pt-BR" noProof="0" dirty="0"/>
              <a:t>para evitar que alguém consiga acessá-los em caso de perda</a:t>
            </a:r>
          </a:p>
          <a:p>
            <a:pPr lvl="1"/>
            <a:r>
              <a:rPr lang="pt-BR" altLang="pt-BR" noProof="0" dirty="0"/>
              <a:t>você pode gravar os arquivos já criptografados ou criptografar a mídia de forma que, para acessá-la, será necessário o fornecimento de senha</a:t>
            </a:r>
          </a:p>
        </p:txBody>
      </p:sp>
      <p:sp>
        <p:nvSpPr>
          <p:cNvPr id="15361" name="Title 1">
            <a:extLst>
              <a:ext uri="{FF2B5EF4-FFF2-40B4-BE49-F238E27FC236}">
                <a16:creationId xmlns="" xmlns:a16="http://schemas.microsoft.com/office/drawing/2014/main" id="{5904B233-3AFE-A24B-9518-3FFCC0CCF63B}"/>
              </a:ext>
            </a:extLst>
          </p:cNvPr>
          <p:cNvSpPr>
            <a:spLocks noGrp="1"/>
          </p:cNvSpPr>
          <p:nvPr>
            <p:ph type="title"/>
          </p:nvPr>
        </p:nvSpPr>
        <p:spPr/>
        <p:txBody>
          <a:bodyPr/>
          <a:lstStyle/>
          <a:p>
            <a:r>
              <a:rPr lang="pt-BR" altLang="pt-BR" noProof="0" dirty="0"/>
              <a:t>Cuidados ao fazer </a:t>
            </a:r>
            <a:r>
              <a:rPr lang="pt-BR" altLang="pt-BR" i="1" noProof="0" dirty="0"/>
              <a:t>backups</a:t>
            </a:r>
            <a:r>
              <a:rPr lang="pt-BR" altLang="pt-BR" noProof="0" dirty="0"/>
              <a:t> em mídias (1/2)</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2114640" y="3168720"/>
              <a:ext cx="6267600" cy="2178360"/>
            </p14:xfrm>
          </p:contentPart>
        </mc:Choice>
        <mc:Fallback>
          <p:pic>
            <p:nvPicPr>
              <p:cNvPr id="2" name="Tinta 1"/>
              <p:cNvPicPr/>
              <p:nvPr/>
            </p:nvPicPr>
            <p:blipFill>
              <a:blip r:embed="rId4"/>
              <a:stretch>
                <a:fillRect/>
              </a:stretch>
            </p:blipFill>
            <p:spPr>
              <a:xfrm>
                <a:off x="2105280" y="3159360"/>
                <a:ext cx="6286320" cy="219708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scículo Backup">
      <a:dk1>
        <a:srgbClr val="000000"/>
      </a:dk1>
      <a:lt1>
        <a:srgbClr val="FFFFFF"/>
      </a:lt1>
      <a:dk2>
        <a:srgbClr val="000000"/>
      </a:dk2>
      <a:lt2>
        <a:srgbClr val="EEECE1"/>
      </a:lt2>
      <a:accent1>
        <a:srgbClr val="4EA98C"/>
      </a:accent1>
      <a:accent2>
        <a:srgbClr val="E95543"/>
      </a:accent2>
      <a:accent3>
        <a:srgbClr val="A3A3A3"/>
      </a:accent3>
      <a:accent4>
        <a:srgbClr val="8064A2"/>
      </a:accent4>
      <a:accent5>
        <a:srgbClr val="4BACC6"/>
      </a:accent5>
      <a:accent6>
        <a:srgbClr val="F79646"/>
      </a:accent6>
      <a:hlink>
        <a:srgbClr val="E95543"/>
      </a:hlink>
      <a:folHlink>
        <a:srgbClr val="E955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Backup">
      <a:dk1>
        <a:srgbClr val="000000"/>
      </a:dk1>
      <a:lt1>
        <a:srgbClr val="FFFFFF"/>
      </a:lt1>
      <a:dk2>
        <a:srgbClr val="000000"/>
      </a:dk2>
      <a:lt2>
        <a:srgbClr val="EEECE1"/>
      </a:lt2>
      <a:accent1>
        <a:srgbClr val="4EA98C"/>
      </a:accent1>
      <a:accent2>
        <a:srgbClr val="E95543"/>
      </a:accent2>
      <a:accent3>
        <a:srgbClr val="A3A3A3"/>
      </a:accent3>
      <a:accent4>
        <a:srgbClr val="8064A2"/>
      </a:accent4>
      <a:accent5>
        <a:srgbClr val="4BACC6"/>
      </a:accent5>
      <a:accent6>
        <a:srgbClr val="F79646"/>
      </a:accent6>
      <a:hlink>
        <a:srgbClr val="E95543"/>
      </a:hlink>
      <a:folHlink>
        <a:srgbClr val="E955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22033</TotalTime>
  <Words>3794</Words>
  <Application>Microsoft Office PowerPoint</Application>
  <PresentationFormat>Apresentação na tela (4:3)</PresentationFormat>
  <Paragraphs>415</Paragraphs>
  <Slides>29</Slides>
  <Notes>29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ＭＳ Ｐゴシック</vt:lpstr>
      <vt:lpstr>Arial</vt:lpstr>
      <vt:lpstr>Arial Black</vt:lpstr>
      <vt:lpstr>Office Theme</vt:lpstr>
      <vt:lpstr>Apresentação do PowerPoint</vt:lpstr>
      <vt:lpstr>Qual o valor dos seus dados?</vt:lpstr>
      <vt:lpstr>Funções do backup</vt:lpstr>
      <vt:lpstr>Como seus arquivos podem ser perdidos (1/2)</vt:lpstr>
      <vt:lpstr>Como seus arquivos podem ser perdidos (2/2)</vt:lpstr>
      <vt:lpstr>Questões a serem  consideradas</vt:lpstr>
      <vt:lpstr>Como fazer backups (1/2)</vt:lpstr>
      <vt:lpstr>Como fazer backups (2/2)</vt:lpstr>
      <vt:lpstr>Cuidados ao fazer backups em mídias (1/2)</vt:lpstr>
      <vt:lpstr>Cuidados ao fazer backups em mídias (2/2)</vt:lpstr>
      <vt:lpstr>Cuidados ao fazer backups online (1/3)</vt:lpstr>
      <vt:lpstr>Cuidados ao fazer backups online (2/3)</vt:lpstr>
      <vt:lpstr>Cuidados ao fazer backups online (3/3)</vt:lpstr>
      <vt:lpstr>Onde guardar os backups (1/2)</vt:lpstr>
      <vt:lpstr>Onde guardar os backups (2/2)</vt:lpstr>
      <vt:lpstr>O que copiar</vt:lpstr>
      <vt:lpstr>Quando copiar</vt:lpstr>
      <vt:lpstr>Tipos de backups</vt:lpstr>
      <vt:lpstr>Como recuperar os arquivos</vt:lpstr>
      <vt:lpstr>Como saber se o backup está funcionando</vt:lpstr>
      <vt:lpstr>Por quanto tempo manter os backups</vt:lpstr>
      <vt:lpstr>Cuidados com  ransomware</vt:lpstr>
      <vt:lpstr>Ransomware (1/3)</vt:lpstr>
      <vt:lpstr>Ransomware (2/3)</vt:lpstr>
      <vt:lpstr>Ransomware (3/3)</vt:lpstr>
      <vt:lpstr>Outros  cuidados</vt:lpstr>
      <vt:lpstr>Proteja seus equipamentos</vt:lpstr>
      <vt:lpstr>Proteja suas senhas</vt:lpstr>
      <vt:lpstr>Adote uma postura preventiva</vt:lpstr>
    </vt:vector>
  </TitlesOfParts>
  <Manager/>
  <Company>NIC.br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Backup - Cartilha de Segurança para Internet</dc:title>
  <dc:subject>Backup - Cartilha de Segurança para Internet</dc:subject>
  <dc:creator>CERT.br / NIC.br</dc:creator>
  <cp:keywords>cartilha, segurança, Internet, fascículo, riscos, prevenção, proteção, cuidados, backup, ransomware, dados, proteção de dados</cp:keywords>
  <dc:description/>
  <cp:lastModifiedBy>Conta da Microsoft</cp:lastModifiedBy>
  <cp:revision>1116</cp:revision>
  <cp:lastPrinted>2021-05-28T17:17:18Z</cp:lastPrinted>
  <dcterms:created xsi:type="dcterms:W3CDTF">2012-08-02T20:00:10Z</dcterms:created>
  <dcterms:modified xsi:type="dcterms:W3CDTF">2021-11-26T01:24:26Z</dcterms:modified>
  <cp:category/>
</cp:coreProperties>
</file>