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4"/>
  </p:notesMasterIdLst>
  <p:handoutMasterIdLst>
    <p:handoutMasterId r:id="rId25"/>
  </p:handoutMasterIdLst>
  <p:sldIdLst>
    <p:sldId id="258" r:id="rId2"/>
    <p:sldId id="472" r:id="rId3"/>
    <p:sldId id="527" r:id="rId4"/>
    <p:sldId id="529" r:id="rId5"/>
    <p:sldId id="528" r:id="rId6"/>
    <p:sldId id="429" r:id="rId7"/>
    <p:sldId id="512" r:id="rId8"/>
    <p:sldId id="513" r:id="rId9"/>
    <p:sldId id="514" r:id="rId10"/>
    <p:sldId id="509" r:id="rId11"/>
    <p:sldId id="519" r:id="rId12"/>
    <p:sldId id="521" r:id="rId13"/>
    <p:sldId id="523" r:id="rId14"/>
    <p:sldId id="524" r:id="rId15"/>
    <p:sldId id="525" r:id="rId16"/>
    <p:sldId id="526" r:id="rId17"/>
    <p:sldId id="510" r:id="rId18"/>
    <p:sldId id="515" r:id="rId19"/>
    <p:sldId id="516" r:id="rId20"/>
    <p:sldId id="517" r:id="rId21"/>
    <p:sldId id="511" r:id="rId22"/>
    <p:sldId id="518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96"/>
    <p:restoredTop sz="86624"/>
  </p:normalViewPr>
  <p:slideViewPr>
    <p:cSldViewPr showGuides="1">
      <p:cViewPr varScale="1">
        <p:scale>
          <a:sx n="79" d="100"/>
          <a:sy n="79" d="100"/>
        </p:scale>
        <p:origin x="1080" y="36"/>
      </p:cViewPr>
      <p:guideLst>
        <p:guide orient="horz" pos="2160"/>
        <p:guide pos="3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3352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41BA5A9-E17E-9F41-AB3C-C82B06E535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i="0" dirty="0" err="1" smtClean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Boatos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12514EF-68AE-2C41-BF43-6BBF923FB2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95AB35-DD55-C843-95A3-A6FE656A0E7B}" type="datetime1">
              <a:rPr lang="en-US" altLang="pt-BR"/>
              <a:pPr/>
              <a:t>11/18/2021</a:t>
            </a:fld>
            <a:endParaRPr lang="en-US" alt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BA2E701-8CE2-5C4F-8758-7BE673A3F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https://cartilha.cert.br/</a:t>
            </a:r>
            <a:r>
              <a:rPr lang="en-US" err="1"/>
              <a:t>fasciculos</a:t>
            </a:r>
            <a:r>
              <a:rPr lang="en-US"/>
              <a:t>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CDD605D-1938-2645-A065-15B173A292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4445D7-5058-E049-A095-4E9530A57D5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4096" max="9216" units="cm"/>
          <inkml:channel name="Y" type="integer" max="3456" units="cm"/>
          <inkml:channel name="T" type="integer" max="2.14748E9" units="dev"/>
        </inkml:traceFormat>
        <inkml:channelProperties>
          <inkml:channelProperty channel="X" name="resolution" value="221.86667" units="1/cm"/>
          <inkml:channelProperty channel="Y" name="resolution" value="101.64706" units="1/cm"/>
          <inkml:channelProperty channel="T" name="resolution" value="1" units="1/dev"/>
        </inkml:channelProperties>
      </inkml:inkSource>
      <inkml:timestamp xml:id="ts0" timeString="2021-11-18T22:20:37.2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3704 1923 0,'0'0'0,"0"-89"125,0 1-109,-88 35-16,88 0 15,-53-35-15,-18 0 16,1-18-16,35 53 16,-54-17-1,213 70 63,-18 0-78,35-71 16,-35 71-16,105-88 16,-69 0-16,-1 88 15,-36-53-15,-69 53 16,17 0 31</inkml:trace>
  <inkml:trace contextRef="#ctx0" brushRef="#br0" timeOffset="525.9518">4374 794 0,'36'0'31,"-36"53"-31,53-53 0,-53-53 110,-53 0-95,106 106 48,52 35-48,19 18 1,-124-53 0,0 0 15,-71-53-16,18 0 17,1 0-17</inkml:trace>
  <inkml:trace contextRef="#ctx0" brushRef="#br0" timeOffset="2722.3386">4974 706 0,'0'35'31,"106"35"-15,-106 19-16,88 34 15,-88-52-15,106 52 16,-106-35-16,88-35 16,-88 0-16,0 0 15</inkml:trace>
  <inkml:trace contextRef="#ctx0" brushRef="#br0" timeOffset="2984.5638">5362 794 0,'36'53'32,"-36"0"-32,70 70 15,-70-52-15,141-1 16,-141 1-16,124-1 16,-71-17-1</inkml:trace>
  <inkml:trace contextRef="#ctx0" brushRef="#br0" timeOffset="3210.2577">5115 1270 0,'141'-106'16,"-88"18"-1,0 88-15,0-88 0,0 88 16,18 0 0,-71-53-16,105 53 0,-16 0 15,-36 0 1</inkml:trace>
  <inkml:trace contextRef="#ctx0" brushRef="#br0" timeOffset="3592.0857">5821 794 0,'-71'0'16,"71"53"-16,0 0 15,0-1-15,36 19 16,16-71-16,72 71 16,-53-71-16,52 0 15,-70 0-15,-18 0 16,-35-71-16,53 71 15,-53-88-15,0 35 16,-35-35-16,-18 35 16,0 53-16,-35-71 15,35 71-15,0 0 16,-18 88-16,71-35 16,0 36-16,0-37 15,0 19-15,89-71 16,-36 53-16</inkml:trace>
  <inkml:trace contextRef="#ctx0" brushRef="#br0" timeOffset="4019.9532">6685 988 0,'-17'-88'46,"-72"-1"-30,89 19-16,-53 35 16,53-18-16,0-71 15,0 71-15,53 53 0,0 0 32,88 88-32,-88 54 15,-53-37-15,141 19 16,-52-71-16,-54-53 15,-35 88-15,53-88 16,-53 53 0</inkml:trace>
  <inkml:trace contextRef="#ctx0" brushRef="#br0" timeOffset="4228.132">6685 988 0,'53'-53'16,"18"-35"0,34 35-1,-69 53-15,17 0 16,-53-53-16,105 53 15</inkml:trace>
  <inkml:trace contextRef="#ctx0" brushRef="#br0" timeOffset="4461.8328">7108 564 0,'53'0'0,"18"0"15,-18 36-15,0-36 16,35 0-16,0 53 16,-17-53-1,52 0 1</inkml:trace>
  <inkml:trace contextRef="#ctx0" brushRef="#br0" timeOffset="4655.9993">7585 282 0,'-71'106'16,"71"35"-16,-70 36 15,70-72-15,0-16 16,-71-37-16,71 19 16,0-18-1</inkml:trace>
  <inkml:trace contextRef="#ctx0" brushRef="#br0" timeOffset="5602.3124">6632 1023 0,'36'0'93,"-36"18"-77,52 70 0,1-88-1,-53 35-15,53-35 0,0 0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1E93306-2912-1440-B7D7-117B4060C3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i="0" dirty="0" err="1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Boatos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617191D0-4478-1045-BD4F-E8172A287F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10186BC0-2347-1A4E-BCF1-B78B68EEB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dirty="0"/>
              <a:t>Click to edit Master text styles</a:t>
            </a:r>
          </a:p>
          <a:p>
            <a:pPr lvl="1"/>
            <a:r>
              <a:rPr lang="x-none" noProof="0" dirty="0"/>
              <a:t>Second level</a:t>
            </a:r>
          </a:p>
          <a:p>
            <a:pPr lvl="2"/>
            <a:r>
              <a:rPr lang="x-none" noProof="0" dirty="0"/>
              <a:t>Third level</a:t>
            </a:r>
          </a:p>
          <a:p>
            <a:pPr lvl="3"/>
            <a:r>
              <a:rPr lang="x-none" noProof="0" dirty="0"/>
              <a:t>Fourth level</a:t>
            </a:r>
          </a:p>
          <a:p>
            <a:pPr lvl="4"/>
            <a:r>
              <a:rPr lang="x-none" noProof="0" dirty="0"/>
              <a:t>Fifth level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BB67D6-99E8-4F4B-89A2-8911CF9681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https://</a:t>
            </a:r>
            <a:r>
              <a:rPr lang="en-US" dirty="0" err="1"/>
              <a:t>cartilha.cert.br</a:t>
            </a:r>
            <a:r>
              <a:rPr lang="en-US" dirty="0"/>
              <a:t>/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59642B-FBDC-E84A-BD51-30FBCBF96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AA27E2-C411-BB43-BF7B-FBF04E45F57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3289153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1pPr>
    <a:lvl2pPr marL="4572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2pPr>
    <a:lvl3pPr marL="9144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3pPr>
    <a:lvl4pPr marL="13716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4pPr>
    <a:lvl5pPr marL="18288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artilha.cert.br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nc-sa/4.0/legalcode.pt" TargetMode="External"/><Relationship Id="rId4" Type="http://schemas.openxmlformats.org/officeDocument/2006/relationships/hyperlink" Target="https://creativecommons.org/licenses/by-nc-sa/4.0/deed.pt_BR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otes Placeholder 2">
            <a:extLst>
              <a:ext uri="{FF2B5EF4-FFF2-40B4-BE49-F238E27FC236}">
                <a16:creationId xmlns="" xmlns:a16="http://schemas.microsoft.com/office/drawing/2014/main" id="{99795808-AAA3-6546-BBD4-4D4ADAC4F6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7600" y="43452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6800" rIns="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800" noProof="0" dirty="0"/>
              <a:t>Esta obra foi originalmente desenvolvida pelo CERT.br/NIC.br, com o propósito de promover a conscientização sobre o uso seguro da Internet e baseia-se nos materiais da Cartilha de Segurança para Internet (</a:t>
            </a:r>
            <a:r>
              <a:rPr lang="pt-BR" sz="800" noProof="0" dirty="0">
                <a:hlinkClick r:id="rId3"/>
              </a:rPr>
              <a:t>https://cartilha.cert.br/</a:t>
            </a:r>
            <a:r>
              <a:rPr lang="pt-BR" sz="800" noProof="0" dirty="0"/>
              <a:t>).</a:t>
            </a:r>
            <a:r>
              <a:rPr lang="pt-BR" sz="800" dirty="0">
                <a:ea typeface="ＭＳ Ｐゴシック" panose="020B0600070205080204" pitchFamily="34" charset="-128"/>
              </a:rPr>
              <a:t> 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Esta obra foi licenciada sob a licença Creative Commons </a:t>
            </a:r>
            <a:r>
              <a:rPr lang="pt-BR" sz="800" dirty="0"/>
              <a:t>Atribuição-NãoComercial-CompartilhaIgual 4.0 Internacional (CC BY-NC-SA 4.0).</a:t>
            </a:r>
          </a:p>
          <a:p>
            <a:pPr algn="just"/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 CERT.br/NIC.br concede a Você uma licença de abrangência mundial, sem </a:t>
            </a:r>
            <a:r>
              <a:rPr lang="pt-BR" altLang="pt-BR" sz="8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royalties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não-exclusiva, sujeita aos termos e condições desta Licença, para exercer os direitos sobre a Obra definidos abaixo: 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Reproduzir a Obra, incorporar a Obra em uma ou mais Obras Coletivas e Reproduzir a Obra quando incorporada em Obras Coletivas;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Criar e Reproduzir Obras Derivadas, desde que qualquer Obra Derivada, inclusive qualquer tradução, em qualquer meio, adote razoáveis medidas para claramente indicar, demarcar ou de qualquer maneira identificar que mudanças foram feitas à Obra original. Uma tradução, por exemplo, poderia assinalar que “A Obra original foi traduzida do Inglês para o Português,” ou uma modificação poderia indicar que “A Obra original foi modificada”;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Distribuir e Executar Publicamente a Obra, incluindo as Obras incorporadas em Obras Coletivas; e,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Distribuir e Executar Publicamente Obras Derivadas.</a:t>
            </a:r>
          </a:p>
          <a:p>
            <a:pPr algn="just"/>
            <a:r>
              <a:rPr lang="pt-BR" altLang="pt-BR" sz="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Desde que respeitadas as seguintes condições: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sz="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Atribuição — 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Você deve fazer a atribuição do trabalho, da maneira estabelecida pelo titular originário ou licenciante (mas sem sugerir que este o apoia, ou que subscreve o seu uso do trabalho). No caso deste trabalho, deve incluir a URL para o trabalho original (Fonte – cartilha.cert.br</a:t>
            </a:r>
            <a:r>
              <a:rPr lang="pt-BR" altLang="pt-BR" sz="800" dirty="0">
                <a:ea typeface="ＭＳ Ｐゴシック" panose="020B0600070205080204" pitchFamily="34" charset="-128"/>
              </a:rPr>
              <a:t>)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em todos os </a:t>
            </a:r>
            <a:r>
              <a:rPr lang="pt-BR" altLang="pt-BR" sz="8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slides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sz="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NãoComercial — 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Você não pode usar esta obra para fins comerciais.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800" b="1" dirty="0"/>
              <a:t>CompartilhaIgual</a:t>
            </a:r>
            <a:r>
              <a:rPr lang="pt-BR" sz="800" dirty="0"/>
              <a:t> </a:t>
            </a:r>
            <a:r>
              <a:rPr lang="pt-BR" altLang="pt-BR" sz="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— 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 você alterar, transformar ou criar em cima desta obra, você poderá distribuir a obra resultante apenas sob a mesma licença, ou sob uma licença similar à presente.</a:t>
            </a:r>
          </a:p>
          <a:p>
            <a:pPr algn="just"/>
            <a:r>
              <a:rPr lang="pt-BR" altLang="pt-BR" sz="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Aviso —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Em todas as reutilizações ou distribuições, você deve deixar claro quais são os termos da licença deste trabalho. A melhor forma de fazê-lo, é colocando um </a:t>
            </a:r>
            <a:r>
              <a:rPr lang="pt-BR" altLang="pt-BR" sz="8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link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para a seguinte página:</a:t>
            </a:r>
          </a:p>
          <a:p>
            <a:pPr algn="just">
              <a:spcBef>
                <a:spcPts val="0"/>
              </a:spcBef>
            </a:pPr>
            <a:r>
              <a:rPr lang="pt-BR" altLang="pt-BR" sz="800" dirty="0">
                <a:solidFill>
                  <a:schemeClr val="accent2"/>
                </a:solidFill>
                <a:ea typeface="ＭＳ Ｐゴシック" panose="020B0600070205080204" pitchFamily="34" charset="-128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https://creativecommons.org/licenses/by-nc-sa/4.0/deed.pt_BR</a:t>
            </a:r>
            <a:endParaRPr lang="pt-BR" altLang="pt-BR" sz="8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algn="just"/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descrição completa dos termos e condições desta licença está disponível em: </a:t>
            </a:r>
          </a:p>
          <a:p>
            <a:pPr algn="just">
              <a:spcBef>
                <a:spcPts val="0"/>
              </a:spcBef>
            </a:pPr>
            <a:r>
              <a:rPr lang="pt-BR" altLang="pt-BR" sz="800" dirty="0">
                <a:solidFill>
                  <a:schemeClr val="accent2"/>
                </a:solidFill>
                <a:ea typeface="ＭＳ Ｐゴシック" panose="020B0600070205080204" pitchFamily="34" charset="-128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https://creativecommons.org/licenses/by-nc-sa/4.0/legalcode.pt</a:t>
            </a:r>
            <a:endParaRPr lang="pt-BR" altLang="pt-BR" sz="8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7893" name="Slide Image Placeholder 9">
            <a:extLst>
              <a:ext uri="{FF2B5EF4-FFF2-40B4-BE49-F238E27FC236}">
                <a16:creationId xmlns="" xmlns:a16="http://schemas.microsoft.com/office/drawing/2014/main" id="{123522B4-012B-7C47-BAFD-39B80863A8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AB1457F-1C81-E941-9A9B-A664CB2B2B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0662713-4EC1-004E-A958-82BF63EA9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27E2-C411-BB43-BF7B-FBF04E45F57B}" type="slidenum">
              <a:rPr lang="en-US" altLang="pt-BR" smtClean="0"/>
              <a:pPr/>
              <a:t>1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97B4913D-A36F-214E-922A-CD67F150B65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Boatos</a:t>
            </a:r>
          </a:p>
        </p:txBody>
      </p:sp>
    </p:spTree>
    <p:extLst>
      <p:ext uri="{BB962C8B-B14F-4D97-AF65-F5344CB8AC3E}">
        <p14:creationId xmlns:p14="http://schemas.microsoft.com/office/powerpoint/2010/main" val="813019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="" xmlns:a16="http://schemas.microsoft.com/office/drawing/2014/main" id="{DD0FD2D8-16AF-C64D-99DC-5D2096B78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="" xmlns:a16="http://schemas.microsoft.com/office/drawing/2014/main" id="{2779B445-B40D-9D48-A435-63955E57C8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FED79F6-A81D-2643-993A-FD20E379E5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2AACA9F-7639-D647-855E-0F86B1221F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27E2-C411-BB43-BF7B-FBF04E45F57B}" type="slidenum">
              <a:rPr lang="en-US" altLang="pt-BR" smtClean="0"/>
              <a:pPr/>
              <a:t>10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9FD82740-7128-1D4C-BBEA-DA0BB8428A4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Boatos</a:t>
            </a:r>
          </a:p>
        </p:txBody>
      </p:sp>
    </p:spTree>
    <p:extLst>
      <p:ext uri="{BB962C8B-B14F-4D97-AF65-F5344CB8AC3E}">
        <p14:creationId xmlns:p14="http://schemas.microsoft.com/office/powerpoint/2010/main" val="3686211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="" xmlns:a16="http://schemas.microsoft.com/office/drawing/2014/main" id="{D759D6B5-4F1B-A243-B68D-ECD9C6F7B2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="" xmlns:a16="http://schemas.microsoft.com/office/drawing/2014/main" id="{67C09478-F851-C24C-B754-BE88D51F55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7D55D25-A012-0645-BC7B-F61E44F6A7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0C4C5C3-AF97-984F-B049-64290B572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27E2-C411-BB43-BF7B-FBF04E45F57B}" type="slidenum">
              <a:rPr lang="en-US" altLang="pt-BR" smtClean="0"/>
              <a:pPr/>
              <a:t>11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C9FB7EC7-A402-4F42-9237-0CF896E5C25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Boatos</a:t>
            </a:r>
          </a:p>
        </p:txBody>
      </p:sp>
    </p:spTree>
    <p:extLst>
      <p:ext uri="{BB962C8B-B14F-4D97-AF65-F5344CB8AC3E}">
        <p14:creationId xmlns:p14="http://schemas.microsoft.com/office/powerpoint/2010/main" val="870601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="" xmlns:a16="http://schemas.microsoft.com/office/drawing/2014/main" id="{6B4C0000-B5BF-5441-A21F-AAE9410710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="" xmlns:a16="http://schemas.microsoft.com/office/drawing/2014/main" id="{3D94C8E5-0C6B-8646-BDFD-4B77DD5B5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Estas características devem ser usadas apenas como guia podem existir boatos que não apresentem nenhuma delas e notícias legítimas que apresentem algumas delas.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Notícias que apelam para títulos sensacionalistas para despertar a curiosidade, atrair cliques, ganhar audiência e lucrar com os acessos, costumam ser chamadas pejorativamente de caça-cliques (ou </a:t>
            </a:r>
            <a:r>
              <a:rPr lang="pt-BR" altLang="pt-BR" i="1" dirty="0">
                <a:ea typeface="ＭＳ Ｐゴシック" panose="020B0600070205080204" pitchFamily="34" charset="-128"/>
              </a:rPr>
              <a:t>clickbaits</a:t>
            </a:r>
            <a:r>
              <a:rPr lang="pt-BR" altLang="pt-BR" dirty="0">
                <a:ea typeface="ＭＳ Ｐゴシック" panose="020B0600070205080204" pitchFamily="34" charset="-128"/>
              </a:rPr>
              <a:t>).</a:t>
            </a:r>
            <a:endParaRPr lang="en-US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F4C4D94-A19E-B842-9B94-5318B2E30F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ED99290-B6C7-D046-B446-BBF17B724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27E2-C411-BB43-BF7B-FBF04E45F57B}" type="slidenum">
              <a:rPr lang="en-US" altLang="pt-BR" smtClean="0"/>
              <a:pPr/>
              <a:t>12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099C5BE4-C729-A340-B51E-B0CE2E1B119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Boatos</a:t>
            </a:r>
          </a:p>
        </p:txBody>
      </p:sp>
    </p:spTree>
    <p:extLst>
      <p:ext uri="{BB962C8B-B14F-4D97-AF65-F5344CB8AC3E}">
        <p14:creationId xmlns:p14="http://schemas.microsoft.com/office/powerpoint/2010/main" val="2876372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="" xmlns:a16="http://schemas.microsoft.com/office/drawing/2014/main" id="{C92AEAF4-A063-8343-92C2-312E0C86E4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="" xmlns:a16="http://schemas.microsoft.com/office/drawing/2014/main" id="{73DC35CF-A7A5-474F-85F7-3CA1CC1B31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7103FB4-67FC-E841-8A08-171308F215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95C9CA4-7891-B549-B280-15AD1D9C4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27E2-C411-BB43-BF7B-FBF04E45F57B}" type="slidenum">
              <a:rPr lang="en-US" altLang="pt-BR" smtClean="0"/>
              <a:pPr/>
              <a:t>13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2558D419-03A9-494C-9817-FB0FC198FBD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Boatos</a:t>
            </a:r>
          </a:p>
        </p:txBody>
      </p:sp>
    </p:spTree>
    <p:extLst>
      <p:ext uri="{BB962C8B-B14F-4D97-AF65-F5344CB8AC3E}">
        <p14:creationId xmlns:p14="http://schemas.microsoft.com/office/powerpoint/2010/main" val="3609743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="" xmlns:a16="http://schemas.microsoft.com/office/drawing/2014/main" id="{1410E771-F4EC-DC48-A5F0-1FF3E484DE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>
            <a:extLst>
              <a:ext uri="{FF2B5EF4-FFF2-40B4-BE49-F238E27FC236}">
                <a16:creationId xmlns="" xmlns:a16="http://schemas.microsoft.com/office/drawing/2014/main" id="{222C92FF-0732-4C44-963A-A09770BA40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73E206D-521D-434C-AE4D-07DDF95E51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D102699-88EA-6244-A6C3-58AD4AE3E0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27E2-C411-BB43-BF7B-FBF04E45F57B}" type="slidenum">
              <a:rPr lang="en-US" altLang="pt-BR" smtClean="0"/>
              <a:pPr/>
              <a:t>14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F80779C5-E944-DB46-A001-7C96BA9487B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Boatos</a:t>
            </a:r>
          </a:p>
        </p:txBody>
      </p:sp>
    </p:spTree>
    <p:extLst>
      <p:ext uri="{BB962C8B-B14F-4D97-AF65-F5344CB8AC3E}">
        <p14:creationId xmlns:p14="http://schemas.microsoft.com/office/powerpoint/2010/main" val="184473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="" xmlns:a16="http://schemas.microsoft.com/office/drawing/2014/main" id="{95689430-DBFB-284E-B87E-E0F22AEE7F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="" xmlns:a16="http://schemas.microsoft.com/office/drawing/2014/main" id="{8BAAE28F-E0E2-AF44-8F7B-E36EF69991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Os </a:t>
            </a:r>
            <a:r>
              <a:rPr lang="pt-BR" altLang="pt-BR" i="1" dirty="0">
                <a:ea typeface="ＭＳ Ｐゴシック" panose="020B0600070205080204" pitchFamily="34" charset="-128"/>
              </a:rPr>
              <a:t>sites</a:t>
            </a:r>
            <a:r>
              <a:rPr lang="pt-BR" altLang="pt-BR" dirty="0">
                <a:ea typeface="ＭＳ Ｐゴシック" panose="020B0600070205080204" pitchFamily="34" charset="-128"/>
              </a:rPr>
              <a:t> citados neste </a:t>
            </a:r>
            <a:r>
              <a:rPr lang="pt-BR" altLang="pt-BR" i="1" dirty="0">
                <a:ea typeface="ＭＳ Ｐゴシック" panose="020B0600070205080204" pitchFamily="34" charset="-128"/>
              </a:rPr>
              <a:t>slide</a:t>
            </a:r>
            <a:r>
              <a:rPr lang="pt-BR" altLang="pt-BR" dirty="0">
                <a:ea typeface="ＭＳ Ｐゴシック" panose="020B0600070205080204" pitchFamily="34" charset="-128"/>
              </a:rPr>
              <a:t> são apenas exemplos. Há diversos outros </a:t>
            </a:r>
            <a:r>
              <a:rPr lang="pt-BR" altLang="pt-BR" i="1" dirty="0">
                <a:ea typeface="ＭＳ Ｐゴシック" panose="020B0600070205080204" pitchFamily="34" charset="-128"/>
              </a:rPr>
              <a:t>sites</a:t>
            </a:r>
            <a:r>
              <a:rPr lang="pt-BR" altLang="pt-BR" dirty="0">
                <a:ea typeface="ＭＳ Ｐゴシック" panose="020B0600070205080204" pitchFamily="34" charset="-128"/>
              </a:rPr>
              <a:t> de checagem de notícias disponíveis na Internet.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A9A05AC-8FC8-1F48-962F-B0454780E7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A79696F-5ED6-7947-BEF6-984C6DA47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27E2-C411-BB43-BF7B-FBF04E45F57B}" type="slidenum">
              <a:rPr lang="en-US" altLang="pt-BR" smtClean="0"/>
              <a:pPr/>
              <a:t>15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1837BE8E-1142-F345-B018-7A8D735EAC9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Boatos</a:t>
            </a:r>
          </a:p>
        </p:txBody>
      </p:sp>
    </p:spTree>
    <p:extLst>
      <p:ext uri="{BB962C8B-B14F-4D97-AF65-F5344CB8AC3E}">
        <p14:creationId xmlns:p14="http://schemas.microsoft.com/office/powerpoint/2010/main" val="216830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="" xmlns:a16="http://schemas.microsoft.com/office/drawing/2014/main" id="{4DDCDE83-9EDD-E84F-BAE0-98948C85C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>
            <a:extLst>
              <a:ext uri="{FF2B5EF4-FFF2-40B4-BE49-F238E27FC236}">
                <a16:creationId xmlns="" xmlns:a16="http://schemas.microsoft.com/office/drawing/2014/main" id="{9F3DA00C-98FA-BA41-BB2E-E827F304A6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71E9482-2481-AE44-B121-B7F0B72049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D0C591A-0A3D-0645-97D9-0D379417B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27E2-C411-BB43-BF7B-FBF04E45F57B}" type="slidenum">
              <a:rPr lang="en-US" altLang="pt-BR" smtClean="0"/>
              <a:pPr/>
              <a:t>16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05BB12C7-5288-324C-AEEF-27BE279A1EA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Boatos</a:t>
            </a:r>
          </a:p>
        </p:txBody>
      </p:sp>
    </p:spTree>
    <p:extLst>
      <p:ext uri="{BB962C8B-B14F-4D97-AF65-F5344CB8AC3E}">
        <p14:creationId xmlns:p14="http://schemas.microsoft.com/office/powerpoint/2010/main" val="1475104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="" xmlns:a16="http://schemas.microsoft.com/office/drawing/2014/main" id="{0531C045-F6F6-4B4F-9DC8-2C924A897E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="" xmlns:a16="http://schemas.microsoft.com/office/drawing/2014/main" id="{C498E5BB-CB17-FB43-BEB5-F6925D454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A ajuda de todos é essencial para combater os boatos que circulam na Internet. Veja a seguir como você pode contribuir.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2E7F343-1A04-F249-A839-45FF239E68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715456E-9B7C-034C-A5FC-822A3FD927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27E2-C411-BB43-BF7B-FBF04E45F57B}" type="slidenum">
              <a:rPr lang="en-US" altLang="pt-BR" smtClean="0"/>
              <a:pPr/>
              <a:t>17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C4156C20-4410-D64D-AC5C-1EFAF58B0A7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Boatos</a:t>
            </a:r>
          </a:p>
        </p:txBody>
      </p:sp>
    </p:spTree>
    <p:extLst>
      <p:ext uri="{BB962C8B-B14F-4D97-AF65-F5344CB8AC3E}">
        <p14:creationId xmlns:p14="http://schemas.microsoft.com/office/powerpoint/2010/main" val="2965119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="" xmlns:a16="http://schemas.microsoft.com/office/drawing/2014/main" id="{903EB50D-781E-4444-A4A4-22D07A74B7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="" xmlns:a16="http://schemas.microsoft.com/office/drawing/2014/main" id="{6166281D-3FFA-1F4D-AC91-C454B03E90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7F50AB7-A333-0640-9122-B8E02B1811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7172692-B330-1448-8FE6-73C033F27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27E2-C411-BB43-BF7B-FBF04E45F57B}" type="slidenum">
              <a:rPr lang="en-US" altLang="pt-BR" smtClean="0"/>
              <a:pPr/>
              <a:t>18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44045C7A-E85A-6344-82BB-03009D622A6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Boatos</a:t>
            </a:r>
          </a:p>
        </p:txBody>
      </p:sp>
    </p:spTree>
    <p:extLst>
      <p:ext uri="{BB962C8B-B14F-4D97-AF65-F5344CB8AC3E}">
        <p14:creationId xmlns:p14="http://schemas.microsoft.com/office/powerpoint/2010/main" val="1905152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="" xmlns:a16="http://schemas.microsoft.com/office/drawing/2014/main" id="{2AB79AC4-5B88-674F-8A55-9A726F879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="" xmlns:a16="http://schemas.microsoft.com/office/drawing/2014/main" id="{F9F5F2FA-7EC5-1844-93DF-D841FC9A8F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81FCECA-30D7-0645-B2DC-10D6720626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3B8E942-F014-8542-AF4E-1F800D2F9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27E2-C411-BB43-BF7B-FBF04E45F57B}" type="slidenum">
              <a:rPr lang="en-US" altLang="pt-BR" smtClean="0"/>
              <a:pPr/>
              <a:t>19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BA7642F2-474F-514E-9B2E-7D0C69BFDC2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Boatos</a:t>
            </a:r>
          </a:p>
        </p:txBody>
      </p:sp>
    </p:spTree>
    <p:extLst>
      <p:ext uri="{BB962C8B-B14F-4D97-AF65-F5344CB8AC3E}">
        <p14:creationId xmlns:p14="http://schemas.microsoft.com/office/powerpoint/2010/main" val="124738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="" xmlns:a16="http://schemas.microsoft.com/office/drawing/2014/main" id="{58B0086D-4C10-FC46-9FA9-A57670BB7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="" xmlns:a16="http://schemas.microsoft.com/office/drawing/2014/main" id="{C4102F4C-2091-C14C-8A77-18C351833B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Determinar a veracidade da notícia nem sempre é possível, já que ela pode conter partes verdadeiras misturadas a partes mentirosas ou exageradas. Além disso, como a fonte da notícia é desconhecida, é difícil saber exatamente com qual objetivo ela foi criada e, mesmo que posteriormente o boato venha a ser desmentido, o estrago pode ser irreparável. </a:t>
            </a:r>
          </a:p>
          <a:p>
            <a:pPr algn="just"/>
            <a:r>
              <a:rPr lang="pt-BR" altLang="pt-B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Os objetivos de quem cria boatos são podem ser os mais variados, incluindo diversão, vingança, difamação e interesses políticos e econômicos. Para atrair a atenção, os boatos apelam para a ingenuidade, solidariedade e curiosidade das pessoas, aproveitando-se de momentos críticos e explorando assuntos em destaque, empresas em evidência, celebridades, promoções, novas funcionalidades e pesquisas científicas inusitadas.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E6F4CD8-31D9-0542-BEA3-230065D33D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72B3028-BF34-C14D-964D-D03E3FED5E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27E2-C411-BB43-BF7B-FBF04E45F57B}" type="slidenum">
              <a:rPr lang="en-US" altLang="pt-BR" smtClean="0"/>
              <a:pPr/>
              <a:t>2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810EA62A-B2F4-F043-93E5-8A8318BD184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Boatos</a:t>
            </a:r>
          </a:p>
        </p:txBody>
      </p:sp>
    </p:spTree>
    <p:extLst>
      <p:ext uri="{BB962C8B-B14F-4D97-AF65-F5344CB8AC3E}">
        <p14:creationId xmlns:p14="http://schemas.microsoft.com/office/powerpoint/2010/main" val="835631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="" xmlns:a16="http://schemas.microsoft.com/office/drawing/2014/main" id="{5853E243-D18B-404A-952E-0345F6823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>
            <a:extLst>
              <a:ext uri="{FF2B5EF4-FFF2-40B4-BE49-F238E27FC236}">
                <a16:creationId xmlns="" xmlns:a16="http://schemas.microsoft.com/office/drawing/2014/main" id="{8CB109BF-70DA-6045-A494-E6F277A80D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As redes sociais geralmente proíbem em seus termos de uso a criação de contas falsas. Por isso, é importante denunciar nas redes sociais sempre que desconfiar que uma conta possa ser falsa pois assim ela poderá ser analisada e cancelada.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9D4BE17-7F09-B340-AED1-D5B8C5491A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2260730-3C9C-2749-9573-83FFD7E5A1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27E2-C411-BB43-BF7B-FBF04E45F57B}" type="slidenum">
              <a:rPr lang="en-US" altLang="pt-BR" smtClean="0"/>
              <a:pPr/>
              <a:t>20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05F1E4BE-B22D-6B40-BE7C-2B55C67CF2B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Boatos</a:t>
            </a:r>
          </a:p>
        </p:txBody>
      </p:sp>
    </p:spTree>
    <p:extLst>
      <p:ext uri="{BB962C8B-B14F-4D97-AF65-F5344CB8AC3E}">
        <p14:creationId xmlns:p14="http://schemas.microsoft.com/office/powerpoint/2010/main" val="2810286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="" xmlns:a16="http://schemas.microsoft.com/office/drawing/2014/main" id="{9FC78ADA-1E12-E14D-8A3D-1DF2260270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>
            <a:extLst>
              <a:ext uri="{FF2B5EF4-FFF2-40B4-BE49-F238E27FC236}">
                <a16:creationId xmlns="" xmlns:a16="http://schemas.microsoft.com/office/drawing/2014/main" id="{2976D083-8A92-3842-9183-18230CC123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Os boatos não são as únicas fontes de informações falsas que circulam na Internet. No próximo </a:t>
            </a:r>
            <a:r>
              <a:rPr lang="pt-BR" altLang="pt-BR" i="1" dirty="0">
                <a:ea typeface="ＭＳ Ｐゴシック" panose="020B0600070205080204" pitchFamily="34" charset="-128"/>
              </a:rPr>
              <a:t>slide</a:t>
            </a:r>
            <a:r>
              <a:rPr lang="pt-BR" altLang="pt-BR" dirty="0">
                <a:ea typeface="ＭＳ Ｐゴシック" panose="020B0600070205080204" pitchFamily="34" charset="-128"/>
              </a:rPr>
              <a:t> conheça outras fontes que você pode encontrar.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E969334-7F2F-8C48-BCE3-EA98ECA399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518807D-3D64-6542-84B7-C4CA3A8D6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27E2-C411-BB43-BF7B-FBF04E45F57B}" type="slidenum">
              <a:rPr lang="en-US" altLang="pt-BR" smtClean="0"/>
              <a:pPr/>
              <a:t>21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00F06517-4D81-0F4C-870D-3B93C95E2CF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Boatos</a:t>
            </a:r>
          </a:p>
        </p:txBody>
      </p:sp>
    </p:spTree>
    <p:extLst>
      <p:ext uri="{BB962C8B-B14F-4D97-AF65-F5344CB8AC3E}">
        <p14:creationId xmlns:p14="http://schemas.microsoft.com/office/powerpoint/2010/main" val="3349955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="" xmlns:a16="http://schemas.microsoft.com/office/drawing/2014/main" id="{080D7A2B-1B1A-864B-8A6B-E4257267E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="" xmlns:a16="http://schemas.microsoft.com/office/drawing/2014/main" id="{5143D0DD-4777-7D47-9B36-6CB9706236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As lendas urbanas são as histórias disseminadas na Internet, sejam elas tristes, alegres, assustadoras ou misteriosas. Podem ser confundidas com os boatos, mas, diferem, principalmente, pelas justificativas utilizadas para atrair a atenção do usuário, conferindo veracidade aos relatos. Alguns exemplos são: “Aconteceu com o primo do amigo do meu pai...” e “O avô do marido da minha prima disse que foi mesmo verdade...”.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88ED369-CA76-264F-927D-030FE25371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DACF1EE-B084-944F-9B74-CFF153950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27E2-C411-BB43-BF7B-FBF04E45F57B}" type="slidenum">
              <a:rPr lang="en-US" altLang="pt-BR" smtClean="0"/>
              <a:pPr/>
              <a:t>22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D860FAAA-3199-1F48-84FB-5F638C65F27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Boatos</a:t>
            </a:r>
          </a:p>
        </p:txBody>
      </p:sp>
    </p:spTree>
    <p:extLst>
      <p:ext uri="{BB962C8B-B14F-4D97-AF65-F5344CB8AC3E}">
        <p14:creationId xmlns:p14="http://schemas.microsoft.com/office/powerpoint/2010/main" val="172395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="" xmlns:a16="http://schemas.microsoft.com/office/drawing/2014/main" id="{9149260A-826D-8C4A-8231-25FF73DC04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="" xmlns:a16="http://schemas.microsoft.com/office/drawing/2014/main" id="{48E45EEF-186D-F148-BD98-E94B085090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Popularmente conhecidos como “disse me disse”, “zunzunzum” e falatório, os boatos não são uma novidade, eles circulam há muito tempo no boca a boca. A Internet, porém, lhes deu maior alcance e dimensão. Se por um lado nunca foi tão fácil criar conteúdos e emitir opiniões, por outro, o excesso de informações existentes na Internet, a velocidade com que elas se espalham, a impossibilidade de checar todas elas, o medo de estar “por fora” e o impulso em confiar no que conhecidos compartilham tornaram a Internet um ambiente propício para a multiplicação de boatos.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6EF3EF4-BD13-ED40-94E8-27AB2AF6EF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9599AB8-C883-5B44-AD50-9095B93101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27E2-C411-BB43-BF7B-FBF04E45F57B}" type="slidenum">
              <a:rPr lang="en-US" altLang="pt-BR" smtClean="0"/>
              <a:pPr/>
              <a:t>3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6F4F9148-5BEB-7B45-A598-6C71F11972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Boatos</a:t>
            </a:r>
          </a:p>
        </p:txBody>
      </p:sp>
    </p:spTree>
    <p:extLst>
      <p:ext uri="{BB962C8B-B14F-4D97-AF65-F5344CB8AC3E}">
        <p14:creationId xmlns:p14="http://schemas.microsoft.com/office/powerpoint/2010/main" val="141781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="" xmlns:a16="http://schemas.microsoft.com/office/drawing/2014/main" id="{6DD39986-B242-E247-BC96-FECFAD644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="" xmlns:a16="http://schemas.microsoft.com/office/drawing/2014/main" id="{E0240891-1512-4746-A68F-FAC06C0565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z="1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 termo </a:t>
            </a:r>
            <a:r>
              <a:rPr lang="pt-BR" altLang="pt-BR" sz="1000" i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bot</a:t>
            </a:r>
            <a:r>
              <a:rPr lang="pt-BR" altLang="pt-BR" sz="1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é usado para se referir a programas que permitem automatizar tarefas. De acordo com o contexto e com as atividades que são automatizadas, ele pode adotar diferentes significados. </a:t>
            </a:r>
          </a:p>
          <a:p>
            <a:pPr algn="just"/>
            <a:r>
              <a:rPr lang="pt-BR" altLang="pt-BR" sz="1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 contexto de códigos maliciosos (</a:t>
            </a:r>
            <a:r>
              <a:rPr lang="pt-BR" altLang="pt-BR" sz="1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malware</a:t>
            </a:r>
            <a:r>
              <a:rPr lang="pt-BR" altLang="pt-BR" sz="1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), por exemplo, </a:t>
            </a:r>
            <a:r>
              <a:rPr lang="pt-BR" altLang="pt-BR" sz="1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bot</a:t>
            </a:r>
            <a:r>
              <a:rPr lang="pt-BR" altLang="pt-BR" sz="1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refere-se a um tipo programa malicioso que dispõe de mecanismos de comunicação com o invasor que permitem que ele seja controlado remotamente. Possui processo de infecção e propagação similar ao do </a:t>
            </a:r>
            <a:r>
              <a:rPr lang="pt-BR" altLang="pt-BR" sz="1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worm</a:t>
            </a:r>
            <a:r>
              <a:rPr lang="pt-BR" altLang="pt-BR" sz="1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ou seja, é capaz de se propagar automaticamente, explorando vulnerabilidades existentes em programas instalados em equipamentos.</a:t>
            </a:r>
          </a:p>
          <a:p>
            <a:pPr algn="just"/>
            <a:r>
              <a:rPr lang="pt-BR" altLang="pt-BR" sz="1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Um computador infectado por um </a:t>
            </a:r>
            <a:r>
              <a:rPr lang="pt-BR" altLang="pt-BR" sz="1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bot</a:t>
            </a:r>
            <a:r>
              <a:rPr lang="pt-BR" altLang="pt-BR" sz="1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costuma ser chamado de zumbi (</a:t>
            </a:r>
            <a:r>
              <a:rPr lang="pt-BR" altLang="pt-BR" sz="1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zombie computer</a:t>
            </a:r>
            <a:r>
              <a:rPr lang="pt-BR" altLang="pt-BR" sz="1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), pois pode ser controlado remotamente, sem o conhecimento do seu dono. Também pode ser chamado de </a:t>
            </a:r>
            <a:r>
              <a:rPr lang="pt-BR" altLang="pt-BR" sz="1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spam zombie </a:t>
            </a:r>
            <a:r>
              <a:rPr lang="pt-BR" altLang="pt-BR" sz="1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quando o </a:t>
            </a:r>
            <a:r>
              <a:rPr lang="pt-BR" altLang="pt-BR" sz="1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bot</a:t>
            </a:r>
            <a:r>
              <a:rPr lang="pt-BR" altLang="pt-BR" sz="1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instalado o transforma em um servidor de </a:t>
            </a:r>
            <a:r>
              <a:rPr lang="pt-BR" altLang="pt-BR" sz="1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e-mails</a:t>
            </a:r>
            <a:r>
              <a:rPr lang="pt-BR" altLang="pt-BR" sz="1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 o utiliza para o envio de </a:t>
            </a:r>
            <a:r>
              <a:rPr lang="pt-BR" altLang="pt-BR" sz="1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spam</a:t>
            </a:r>
            <a:r>
              <a:rPr lang="pt-BR" altLang="pt-BR" sz="1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91F63F1-6413-F241-85BA-ACF2577EDA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5B40468-5006-DD4C-ABAA-04BE84158D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27E2-C411-BB43-BF7B-FBF04E45F57B}" type="slidenum">
              <a:rPr lang="en-US" altLang="pt-BR" smtClean="0"/>
              <a:pPr/>
              <a:t>4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A1D91853-AA1D-7D4B-B5CD-4910C639B0C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Boatos</a:t>
            </a:r>
          </a:p>
        </p:txBody>
      </p:sp>
    </p:spTree>
    <p:extLst>
      <p:ext uri="{BB962C8B-B14F-4D97-AF65-F5344CB8AC3E}">
        <p14:creationId xmlns:p14="http://schemas.microsoft.com/office/powerpoint/2010/main" val="2984023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="" xmlns:a16="http://schemas.microsoft.com/office/drawing/2014/main" id="{CBBF2B9F-93E5-CB47-A995-747BB18B5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="" xmlns:a16="http://schemas.microsoft.com/office/drawing/2014/main" id="{8C47454B-1FBB-E34B-8295-1C6D811EF8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No início os boatos eram conhecidos como </a:t>
            </a:r>
            <a:r>
              <a:rPr lang="pt-BR" altLang="pt-BR" i="1" dirty="0">
                <a:ea typeface="ＭＳ Ｐゴシック" panose="020B0600070205080204" pitchFamily="34" charset="-128"/>
              </a:rPr>
              <a:t>hoaxes</a:t>
            </a:r>
            <a:r>
              <a:rPr lang="pt-BR" altLang="pt-BR" dirty="0">
                <a:ea typeface="ＭＳ Ｐゴシック" panose="020B0600070205080204" pitchFamily="34" charset="-128"/>
              </a:rPr>
              <a:t> e circulavam por </a:t>
            </a:r>
            <a:r>
              <a:rPr lang="pt-BR" altLang="pt-BR" i="1" dirty="0">
                <a:ea typeface="ＭＳ Ｐゴシック" panose="020B0600070205080204" pitchFamily="34" charset="-128"/>
              </a:rPr>
              <a:t>e-mail</a:t>
            </a:r>
            <a:r>
              <a:rPr lang="pt-BR" altLang="pt-BR" dirty="0">
                <a:ea typeface="ＭＳ Ｐゴシック" panose="020B0600070205080204" pitchFamily="34" charset="-128"/>
              </a:rPr>
              <a:t>. Outro nome às vezes utilizado é corrente, que é aquele boato que pede para ser compartilhado com muitas pessoas. Atualmente, um termo muito utilizado é </a:t>
            </a:r>
            <a:r>
              <a:rPr lang="pt-BR" altLang="pt-BR" i="1" dirty="0">
                <a:ea typeface="ＭＳ Ｐゴシック" panose="020B0600070205080204" pitchFamily="34" charset="-128"/>
              </a:rPr>
              <a:t>fake</a:t>
            </a:r>
            <a:r>
              <a:rPr lang="pt-BR" altLang="pt-BR" dirty="0">
                <a:ea typeface="ＭＳ Ｐゴシック" panose="020B0600070205080204" pitchFamily="34" charset="-128"/>
              </a:rPr>
              <a:t> </a:t>
            </a:r>
            <a:r>
              <a:rPr lang="pt-BR" altLang="pt-BR" i="1" dirty="0">
                <a:ea typeface="ＭＳ Ｐゴシック" panose="020B0600070205080204" pitchFamily="34" charset="-128"/>
              </a:rPr>
              <a:t>news</a:t>
            </a:r>
            <a:r>
              <a:rPr lang="pt-BR" altLang="pt-BR" dirty="0">
                <a:ea typeface="ＭＳ Ｐゴシック" panose="020B0600070205080204" pitchFamily="34" charset="-128"/>
              </a:rPr>
              <a:t>, geralmente associado a notícias que tentam se passar por reportagens jornalísticas verdadeiras e que possuem conteúdo falso, impreciso ou distorcido. 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429814F-B260-EA4F-AF43-74D72FA723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DEBF8AD-C3CF-944C-B75B-CBBC38E95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27E2-C411-BB43-BF7B-FBF04E45F57B}" type="slidenum">
              <a:rPr lang="en-US" altLang="pt-BR" smtClean="0"/>
              <a:pPr/>
              <a:t>5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F633E9E2-5EC4-B24D-BCBB-7EF3A880B97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Boatos</a:t>
            </a:r>
          </a:p>
        </p:txBody>
      </p:sp>
    </p:spTree>
    <p:extLst>
      <p:ext uri="{BB962C8B-B14F-4D97-AF65-F5344CB8AC3E}">
        <p14:creationId xmlns:p14="http://schemas.microsoft.com/office/powerpoint/2010/main" val="468598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="" xmlns:a16="http://schemas.microsoft.com/office/drawing/2014/main" id="{EDFC6A3F-05E5-194E-A0C7-A23CF2AE5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="" xmlns:a16="http://schemas.microsoft.com/office/drawing/2014/main" id="{F2E5E3A9-B3BE-2C42-A66D-C421DFBCA3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9FE0B7F-619F-8545-928C-C0A8FF7033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3180319-761B-A14A-9A0F-5FAFE35C0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27E2-C411-BB43-BF7B-FBF04E45F57B}" type="slidenum">
              <a:rPr lang="en-US" altLang="pt-BR" smtClean="0"/>
              <a:pPr/>
              <a:t>6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8B4118D4-3E37-4E48-9CF6-1F48EE79850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Boatos</a:t>
            </a:r>
          </a:p>
        </p:txBody>
      </p:sp>
    </p:spTree>
    <p:extLst>
      <p:ext uri="{BB962C8B-B14F-4D97-AF65-F5344CB8AC3E}">
        <p14:creationId xmlns:p14="http://schemas.microsoft.com/office/powerpoint/2010/main" val="131835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="" xmlns:a16="http://schemas.microsoft.com/office/drawing/2014/main" id="{D67A564D-D1CA-8547-8936-5746DF1613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="" xmlns:a16="http://schemas.microsoft.com/office/drawing/2014/main" id="{1A0178B3-2332-A147-A64C-C38999CE18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9D2491B-C416-BF48-BD2F-40D16B2DAB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7788E9F-0885-4B4D-8F8C-356B46C439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27E2-C411-BB43-BF7B-FBF04E45F57B}" type="slidenum">
              <a:rPr lang="en-US" altLang="pt-BR" smtClean="0"/>
              <a:pPr/>
              <a:t>7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93F1D1CA-9E05-A947-83F8-FC99F592371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Boatos</a:t>
            </a:r>
          </a:p>
        </p:txBody>
      </p:sp>
    </p:spTree>
    <p:extLst>
      <p:ext uri="{BB962C8B-B14F-4D97-AF65-F5344CB8AC3E}">
        <p14:creationId xmlns:p14="http://schemas.microsoft.com/office/powerpoint/2010/main" val="3573686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="" xmlns:a16="http://schemas.microsoft.com/office/drawing/2014/main" id="{275B5D5B-DB7B-BB4E-9F8A-433B7111E5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="" xmlns:a16="http://schemas.microsoft.com/office/drawing/2014/main" id="{4B39C364-C48A-DF4B-B1C6-9548F23E28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AA14E73-A62F-8A40-8E3C-824E3DD4FD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69F5B40-3581-404C-8D4E-691EEBF7C4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27E2-C411-BB43-BF7B-FBF04E45F57B}" type="slidenum">
              <a:rPr lang="en-US" altLang="pt-BR" smtClean="0"/>
              <a:pPr/>
              <a:t>8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82D88984-158C-3340-B0B6-9530D5E4950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Boatos</a:t>
            </a:r>
          </a:p>
        </p:txBody>
      </p:sp>
    </p:spTree>
    <p:extLst>
      <p:ext uri="{BB962C8B-B14F-4D97-AF65-F5344CB8AC3E}">
        <p14:creationId xmlns:p14="http://schemas.microsoft.com/office/powerpoint/2010/main" val="1562737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="" xmlns:a16="http://schemas.microsoft.com/office/drawing/2014/main" id="{2D6E1376-A46A-D14C-AB0A-D620B30603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="" xmlns:a16="http://schemas.microsoft.com/office/drawing/2014/main" id="{5D32D707-DFBD-E747-A32A-395228F53C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DC5574F-E096-DB43-A947-1C7E08C73C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4F519BE-1A1D-0F4F-8DA8-082F4E541A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27E2-C411-BB43-BF7B-FBF04E45F57B}" type="slidenum">
              <a:rPr lang="en-US" altLang="pt-BR" smtClean="0"/>
              <a:pPr/>
              <a:t>9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B16D672B-C297-E047-985F-3772B24FBA2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Boatos</a:t>
            </a:r>
          </a:p>
        </p:txBody>
      </p:sp>
    </p:spTree>
    <p:extLst>
      <p:ext uri="{BB962C8B-B14F-4D97-AF65-F5344CB8AC3E}">
        <p14:creationId xmlns:p14="http://schemas.microsoft.com/office/powerpoint/2010/main" val="145785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60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4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6">
            <a:extLst>
              <a:ext uri="{FF2B5EF4-FFF2-40B4-BE49-F238E27FC236}">
                <a16:creationId xmlns="" xmlns:a16="http://schemas.microsoft.com/office/drawing/2014/main" id="{35147020-B44D-3D45-BD32-8891E3DCD1EB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1200"/>
            <a:ext cx="8229600" cy="778099"/>
          </a:xfrm>
        </p:spPr>
        <p:txBody>
          <a:bodyPr lIns="90000"/>
          <a:lstStyle>
            <a:lvl1pPr algn="l">
              <a:defRPr lang="x-none" sz="2400" b="1" kern="1200" dirty="0" smtClean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66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43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1200"/>
            <a:ext cx="8229600" cy="778099"/>
          </a:xfrm>
        </p:spPr>
        <p:txBody>
          <a:bodyPr lIns="90000"/>
          <a:lstStyle>
            <a:lvl1pPr algn="ctr">
              <a:defRPr lang="x-none" sz="2400" b="1" kern="1200" dirty="0" smtClean="0">
                <a:solidFill>
                  <a:schemeClr val="bg1"/>
                </a:solidFill>
                <a:latin typeface="Arial Black"/>
                <a:ea typeface="ＭＳ Ｐゴシック" charset="0"/>
                <a:cs typeface="Arial Black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2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3200"/>
            <a:ext cx="7772400" cy="1224136"/>
          </a:xfrm>
        </p:spPr>
        <p:txBody>
          <a:bodyPr anchor="ctr">
            <a:normAutofit/>
          </a:bodyPr>
          <a:lstStyle>
            <a:lvl1pPr algn="ctr">
              <a:defRPr sz="3600">
                <a:latin typeface="Arial Black"/>
                <a:cs typeface="Arial Black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1792288" y="2780928"/>
            <a:ext cx="5486400" cy="27363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08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6">
            <a:extLst>
              <a:ext uri="{FF2B5EF4-FFF2-40B4-BE49-F238E27FC236}">
                <a16:creationId xmlns="" xmlns:a16="http://schemas.microsoft.com/office/drawing/2014/main" id="{F9C46332-64DC-4A4C-A804-7764110F8FCB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1200"/>
            <a:ext cx="8229600" cy="778099"/>
          </a:xfrm>
        </p:spPr>
        <p:txBody>
          <a:bodyPr lIns="90000"/>
          <a:lstStyle>
            <a:lvl1pPr algn="l">
              <a:defRPr lang="x-none" sz="2400" b="1" kern="1200" dirty="0" smtClean="0">
                <a:solidFill>
                  <a:schemeClr val="accent1"/>
                </a:solidFill>
                <a:latin typeface="Arial Black"/>
                <a:ea typeface="ＭＳ Ｐゴシック" charset="0"/>
                <a:cs typeface="Arial Black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9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3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6">
            <a:extLst>
              <a:ext uri="{FF2B5EF4-FFF2-40B4-BE49-F238E27FC236}">
                <a16:creationId xmlns="" xmlns:a16="http://schemas.microsoft.com/office/drawing/2014/main" id="{A56063CD-2205-8D4C-9A43-F711F0D0732B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00"/>
            <a:ext cx="4038600" cy="4525963"/>
          </a:xfrm>
        </p:spPr>
        <p:txBody>
          <a:bodyPr/>
          <a:lstStyle>
            <a:lvl1pPr marL="342900" indent="-342900">
              <a:defRPr lang="x-none" sz="2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>
              <a:defRPr lang="x-none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>
              <a:defRPr lang="x-none" sz="18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>
              <a:defRPr lang="x-none" sz="16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>
              <a:defRPr lang="en-US" sz="16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1200"/>
            <a:ext cx="8229600" cy="778099"/>
          </a:xfrm>
        </p:spPr>
        <p:txBody>
          <a:bodyPr lIns="90000"/>
          <a:lstStyle>
            <a:lvl1pPr algn="l">
              <a:defRPr lang="x-none" sz="2400" b="1" kern="1200" dirty="0" smtClean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1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F96DE504-1D5C-6546-9F17-92EDA1062D39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40000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1200"/>
            <a:ext cx="8229600" cy="778099"/>
          </a:xfrm>
        </p:spPr>
        <p:txBody>
          <a:bodyPr lIns="90000"/>
          <a:lstStyle>
            <a:lvl1pPr algn="l">
              <a:defRPr lang="x-none" sz="2400" b="1" kern="1200" dirty="0" smtClean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3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6">
            <a:extLst>
              <a:ext uri="{FF2B5EF4-FFF2-40B4-BE49-F238E27FC236}">
                <a16:creationId xmlns="" xmlns:a16="http://schemas.microsoft.com/office/drawing/2014/main" id="{586B3949-4A47-0744-AEAA-2C589FDD5ABE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1200"/>
            <a:ext cx="8229600" cy="778099"/>
          </a:xfrm>
        </p:spPr>
        <p:txBody>
          <a:bodyPr lIns="90000"/>
          <a:lstStyle>
            <a:lvl1pPr algn="l">
              <a:defRPr lang="x-none" sz="2400" b="1" kern="1200" dirty="0" smtClean="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3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43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836711"/>
            <a:ext cx="3008313" cy="1162051"/>
          </a:xfrm>
        </p:spPr>
        <p:txBody>
          <a:bodyPr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1125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988840"/>
            <a:ext cx="3008313" cy="39604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99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5118D854-CACF-FB47-BE5C-92DD478105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C61CAFB5-20A9-6A42-8C03-36DA6E4487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0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text styles</a:t>
            </a:r>
          </a:p>
          <a:p>
            <a:pPr lvl="1"/>
            <a:r>
              <a:rPr lang="en-US" altLang="pt-BR" dirty="0"/>
              <a:t>Second level</a:t>
            </a:r>
          </a:p>
          <a:p>
            <a:pPr lvl="2"/>
            <a:r>
              <a:rPr lang="en-US" altLang="pt-BR" dirty="0"/>
              <a:t>Third level</a:t>
            </a:r>
          </a:p>
          <a:p>
            <a:pPr lvl="3"/>
            <a:r>
              <a:rPr lang="en-US" altLang="pt-BR" dirty="0"/>
              <a:t>Fourth level</a:t>
            </a:r>
          </a:p>
          <a:p>
            <a:pPr lvl="4"/>
            <a:r>
              <a:rPr lang="en-US" altLang="pt-B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62" r:id="rId3"/>
    <p:sldLayoutId id="2147484557" r:id="rId4"/>
    <p:sldLayoutId id="2147484563" r:id="rId5"/>
    <p:sldLayoutId id="2147484564" r:id="rId6"/>
    <p:sldLayoutId id="2147484565" r:id="rId7"/>
    <p:sldLayoutId id="2147484558" r:id="rId8"/>
    <p:sldLayoutId id="2147484559" r:id="rId9"/>
    <p:sldLayoutId id="2147484560" r:id="rId10"/>
    <p:sldLayoutId id="2147484566" r:id="rId11"/>
    <p:sldLayoutId id="2147484561" r:id="rId12"/>
    <p:sldLayoutId id="2147484567" r:id="rId13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x-none" sz="2400" b="1" kern="1200" dirty="0">
          <a:solidFill>
            <a:schemeClr val="accent2"/>
          </a:solidFill>
          <a:latin typeface="Arial Black"/>
          <a:ea typeface="ＭＳ Ｐゴシック" charset="0"/>
          <a:cs typeface="Arial Black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b="1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atos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quatrocantos.com/lendas/" TargetMode="External"/><Relationship Id="rId4" Type="http://schemas.openxmlformats.org/officeDocument/2006/relationships/hyperlink" Target="https://www.e-farsas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EF3E23A-AA09-AA44-A38F-16222F15EFFB}"/>
              </a:ext>
            </a:extLst>
          </p:cNvPr>
          <p:cNvSpPr txBox="1"/>
          <p:nvPr/>
        </p:nvSpPr>
        <p:spPr>
          <a:xfrm>
            <a:off x="7509510" y="209169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="" xmlns:a16="http://schemas.microsoft.com/office/drawing/2014/main" id="{C1405CB5-CA17-6546-9104-0FE695E907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noProof="0" dirty="0"/>
              <a:t>Como identificar </a:t>
            </a:r>
            <a:br>
              <a:rPr lang="pt-BR" altLang="pt-BR" noProof="0" dirty="0"/>
            </a:br>
            <a:r>
              <a:rPr lang="pt-BR" altLang="pt-BR" noProof="0" dirty="0"/>
              <a:t>um boato</a:t>
            </a:r>
          </a:p>
        </p:txBody>
      </p:sp>
      <p:pic>
        <p:nvPicPr>
          <p:cNvPr id="17410" name="Picture 3">
            <a:extLst>
              <a:ext uri="{FF2B5EF4-FFF2-40B4-BE49-F238E27FC236}">
                <a16:creationId xmlns="" xmlns:a16="http://schemas.microsoft.com/office/drawing/2014/main" id="{C6C09B23-DCCD-D340-8981-8F1D1F8356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2276872"/>
            <a:ext cx="7982181" cy="345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>
            <a:extLst>
              <a:ext uri="{FF2B5EF4-FFF2-40B4-BE49-F238E27FC236}">
                <a16:creationId xmlns="" xmlns:a16="http://schemas.microsoft.com/office/drawing/2014/main" id="{D3A7F5B2-A300-2540-BD93-A0A2EE158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Use o bom senso</a:t>
            </a:r>
          </a:p>
        </p:txBody>
      </p:sp>
      <p:sp>
        <p:nvSpPr>
          <p:cNvPr id="18434" name="Content Placeholder 4">
            <a:extLst>
              <a:ext uri="{FF2B5EF4-FFF2-40B4-BE49-F238E27FC236}">
                <a16:creationId xmlns="" xmlns:a16="http://schemas.microsoft.com/office/drawing/2014/main" id="{46FE728E-45B2-ED4C-B93F-195A19742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Às vezes a notícia é tão sem sentido (“</a:t>
            </a:r>
            <a:r>
              <a:rPr lang="pt-BR" altLang="ja-JP" noProof="0" dirty="0"/>
              <a:t>sem pé nem cabeça</a:t>
            </a:r>
            <a:r>
              <a:rPr lang="pt-BR" altLang="pt-BR" noProof="0" dirty="0"/>
              <a:t>”</a:t>
            </a:r>
            <a:r>
              <a:rPr lang="pt-BR" altLang="ja-JP" noProof="0" dirty="0"/>
              <a:t>) que basta refletir um pouco para identificá-la como boato</a:t>
            </a:r>
          </a:p>
          <a:p>
            <a:r>
              <a:rPr lang="pt-BR" altLang="pt-BR" noProof="0" dirty="0"/>
              <a:t>A intuição também é uma boa aliada</a:t>
            </a:r>
          </a:p>
          <a:p>
            <a:pPr lvl="1"/>
            <a:r>
              <a:rPr lang="pt-BR" altLang="pt-BR" noProof="0" dirty="0"/>
              <a:t>se a notícia parece estranha, levando a desconfiança, há uma grande chance dela realmente ser falsa</a:t>
            </a:r>
          </a:p>
          <a:p>
            <a:r>
              <a:rPr lang="pt-BR" altLang="pt-BR" noProof="0" dirty="0"/>
              <a:t>Observe:</a:t>
            </a:r>
          </a:p>
          <a:p>
            <a:pPr lvl="1"/>
            <a:r>
              <a:rPr lang="pt-BR" altLang="pt-BR" noProof="0" dirty="0"/>
              <a:t>os boatos apresentam características em comum entre eles que podem servir como indícios e ajudar a identificá-los</a:t>
            </a:r>
          </a:p>
          <a:p>
            <a:pPr lvl="1"/>
            <a:r>
              <a:rPr lang="pt-BR" altLang="pt-BR" noProof="0" dirty="0"/>
              <a:t>estas características devem ser usadas como guia</a:t>
            </a:r>
          </a:p>
          <a:p>
            <a:pPr lvl="1"/>
            <a:r>
              <a:rPr lang="pt-BR" altLang="pt-BR" noProof="0" dirty="0"/>
              <a:t>podem existir:</a:t>
            </a:r>
          </a:p>
          <a:p>
            <a:pPr lvl="2"/>
            <a:r>
              <a:rPr lang="pt-BR" altLang="pt-BR" noProof="0" dirty="0"/>
              <a:t>boatos que não apresentem nenhuma delas</a:t>
            </a:r>
          </a:p>
          <a:p>
            <a:pPr lvl="2"/>
            <a:r>
              <a:rPr lang="pt-BR" altLang="pt-BR" noProof="0" dirty="0"/>
              <a:t>notícias legítimas que apresentem algumas delas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="" xmlns:a16="http://schemas.microsoft.com/office/drawing/2014/main" id="{6C00E31E-A4F7-EC45-96E7-604AA779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Um boato geralmente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="" xmlns:a16="http://schemas.microsoft.com/office/drawing/2014/main" id="{D6F49171-10DA-4B40-847A-CD5C6535F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pt-BR" altLang="pt-BR" sz="1400" noProof="0" dirty="0"/>
              <a:t>afirma não ser um boato</a:t>
            </a:r>
          </a:p>
          <a:p>
            <a:pPr>
              <a:spcBef>
                <a:spcPts val="400"/>
              </a:spcBef>
            </a:pPr>
            <a:r>
              <a:rPr lang="pt-BR" altLang="pt-BR" sz="1400" noProof="0" dirty="0"/>
              <a:t>possui título bombástico, resumido e com destaques em maiúsculo </a:t>
            </a:r>
          </a:p>
          <a:p>
            <a:pPr>
              <a:spcBef>
                <a:spcPts val="400"/>
              </a:spcBef>
            </a:pPr>
            <a:r>
              <a:rPr lang="pt-BR" altLang="pt-BR" sz="1400" noProof="0" dirty="0"/>
              <a:t>possui tom alarmista e usa palavras como "Cuidado" e "Atenção”</a:t>
            </a:r>
            <a:endParaRPr lang="pt-BR" altLang="ja-JP" sz="1400" noProof="0" dirty="0"/>
          </a:p>
          <a:p>
            <a:pPr>
              <a:spcBef>
                <a:spcPts val="400"/>
              </a:spcBef>
            </a:pPr>
            <a:r>
              <a:rPr lang="pt-BR" altLang="pt-BR" sz="1400" noProof="0" dirty="0"/>
              <a:t>omite a data e/ou o local</a:t>
            </a:r>
          </a:p>
          <a:p>
            <a:pPr>
              <a:spcBef>
                <a:spcPts val="400"/>
              </a:spcBef>
            </a:pPr>
            <a:r>
              <a:rPr lang="pt-BR" altLang="pt-BR" sz="1400" noProof="0" dirty="0"/>
              <a:t>não possui fonte ou cita fontes desconhecidas</a:t>
            </a:r>
          </a:p>
          <a:p>
            <a:pPr>
              <a:spcBef>
                <a:spcPts val="400"/>
              </a:spcBef>
            </a:pPr>
            <a:r>
              <a:rPr lang="pt-BR" altLang="pt-BR" sz="1400" noProof="0" dirty="0"/>
              <a:t>não apresenta evidências e nem embasamento dos fatos noticiados</a:t>
            </a:r>
          </a:p>
          <a:p>
            <a:pPr>
              <a:spcBef>
                <a:spcPts val="400"/>
              </a:spcBef>
            </a:pPr>
            <a:r>
              <a:rPr lang="pt-BR" altLang="pt-BR" sz="1400" noProof="0" dirty="0"/>
              <a:t>apresenta um fato exclusivo, ainda não encontrado em outros locais</a:t>
            </a:r>
          </a:p>
          <a:p>
            <a:pPr>
              <a:spcBef>
                <a:spcPts val="400"/>
              </a:spcBef>
            </a:pPr>
            <a:r>
              <a:rPr lang="pt-BR" altLang="pt-BR" sz="1400" noProof="0" dirty="0"/>
              <a:t>mostra dados superlativos ("o maior", "o melhor”</a:t>
            </a:r>
            <a:r>
              <a:rPr lang="pt-BR" altLang="ja-JP" sz="1400" noProof="0" dirty="0"/>
              <a:t>)</a:t>
            </a:r>
          </a:p>
          <a:p>
            <a:pPr>
              <a:spcBef>
                <a:spcPts val="400"/>
              </a:spcBef>
            </a:pPr>
            <a:r>
              <a:rPr lang="pt-BR" altLang="pt-BR" sz="1400" noProof="0" dirty="0"/>
              <a:t>explora assuntos que estão repercutindo no momento</a:t>
            </a:r>
          </a:p>
          <a:p>
            <a:pPr>
              <a:spcBef>
                <a:spcPts val="400"/>
              </a:spcBef>
            </a:pPr>
            <a:r>
              <a:rPr lang="pt-BR" altLang="pt-BR" sz="1400" noProof="0" dirty="0"/>
              <a:t>usa URL e identidade visual similares às de </a:t>
            </a:r>
            <a:r>
              <a:rPr lang="pt-BR" altLang="pt-BR" sz="1400" i="1" noProof="0" dirty="0"/>
              <a:t>sites</a:t>
            </a:r>
            <a:r>
              <a:rPr lang="pt-BR" altLang="pt-BR" sz="1400" noProof="0" dirty="0"/>
              <a:t> conhecidos</a:t>
            </a:r>
          </a:p>
          <a:p>
            <a:pPr>
              <a:spcBef>
                <a:spcPts val="400"/>
              </a:spcBef>
            </a:pPr>
            <a:r>
              <a:rPr lang="pt-BR" altLang="pt-BR" sz="1400" noProof="0" dirty="0"/>
              <a:t>apresenta erros gramaticais e/ou de ortografia</a:t>
            </a:r>
          </a:p>
          <a:p>
            <a:pPr>
              <a:spcBef>
                <a:spcPts val="400"/>
              </a:spcBef>
            </a:pPr>
            <a:r>
              <a:rPr lang="pt-BR" altLang="pt-BR" sz="1400" noProof="0" dirty="0"/>
              <a:t>usa imagens adulteradas ou fora de contexto</a:t>
            </a:r>
          </a:p>
          <a:p>
            <a:pPr>
              <a:spcBef>
                <a:spcPts val="400"/>
              </a:spcBef>
            </a:pPr>
            <a:r>
              <a:rPr lang="pt-BR" altLang="pt-BR" sz="1400" noProof="0" dirty="0"/>
              <a:t>sugere consequências trágicas, se determinada tarefa não for realizada</a:t>
            </a:r>
          </a:p>
          <a:p>
            <a:pPr>
              <a:spcBef>
                <a:spcPts val="400"/>
              </a:spcBef>
            </a:pPr>
            <a:r>
              <a:rPr lang="pt-BR" altLang="pt-BR" sz="1400" noProof="0" dirty="0"/>
              <a:t>promete ganhos financeiros mediante a realização de alguma ação</a:t>
            </a:r>
          </a:p>
          <a:p>
            <a:pPr>
              <a:spcBef>
                <a:spcPts val="400"/>
              </a:spcBef>
            </a:pPr>
            <a:r>
              <a:rPr lang="pt-BR" altLang="pt-BR" sz="1400" noProof="0" dirty="0"/>
              <a:t>pede para ser repassado para um grande número de pessoas</a:t>
            </a:r>
          </a:p>
          <a:p>
            <a:pPr>
              <a:spcBef>
                <a:spcPts val="400"/>
              </a:spcBef>
            </a:pPr>
            <a:r>
              <a:rPr lang="pt-BR" altLang="pt-BR" sz="1400" noProof="0" dirty="0"/>
              <a:t>possui grande quantidade de curtidas e compartilhamentos</a:t>
            </a:r>
          </a:p>
          <a:p>
            <a:pPr>
              <a:spcBef>
                <a:spcPts val="400"/>
              </a:spcBef>
            </a:pPr>
            <a:r>
              <a:rPr lang="pt-BR" altLang="pt-BR" sz="1400" noProof="0" dirty="0"/>
              <a:t>vem de um perfil ou </a:t>
            </a:r>
            <a:r>
              <a:rPr lang="pt-BR" altLang="pt-BR" sz="1400" i="1" noProof="0" dirty="0"/>
              <a:t>site</a:t>
            </a:r>
            <a:r>
              <a:rPr lang="pt-BR" altLang="pt-BR" sz="1400" noProof="0" dirty="0"/>
              <a:t> já conhecido por divulgar boatos</a:t>
            </a:r>
            <a:endParaRPr lang="pt-BR" altLang="pt-B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="" xmlns:a16="http://schemas.microsoft.com/office/drawing/2014/main" id="{91CD5C1C-7EE9-454A-B8F8-86F4AC37B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Fique atento aos detalhes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="" xmlns:a16="http://schemas.microsoft.com/office/drawing/2014/main" id="{237B3B58-6643-7841-997F-834A66BC3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Verifique todo o conteúdo antes de repassar uma notícia </a:t>
            </a:r>
          </a:p>
          <a:p>
            <a:pPr marL="0" indent="0">
              <a:buNone/>
            </a:pPr>
            <a:endParaRPr lang="pt-BR" altLang="pt-BR" noProof="0" dirty="0"/>
          </a:p>
          <a:p>
            <a:r>
              <a:rPr lang="pt-BR" altLang="pt-BR" noProof="0" dirty="0"/>
              <a:t>Observe a data</a:t>
            </a:r>
          </a:p>
          <a:p>
            <a:pPr lvl="1"/>
            <a:r>
              <a:rPr lang="pt-BR" altLang="pt-BR" noProof="0" dirty="0"/>
              <a:t>a notícia pode ser verdadeira mas se referir a fatos antigos</a:t>
            </a:r>
          </a:p>
          <a:p>
            <a:pPr marL="0" indent="0">
              <a:buNone/>
            </a:pPr>
            <a:endParaRPr lang="pt-BR" altLang="pt-BR" noProof="0" dirty="0"/>
          </a:p>
          <a:p>
            <a:r>
              <a:rPr lang="pt-BR" altLang="pt-BR" noProof="0" dirty="0"/>
              <a:t>Verifique a URL</a:t>
            </a:r>
          </a:p>
          <a:p>
            <a:pPr lvl="1"/>
            <a:r>
              <a:rPr lang="pt-BR" altLang="pt-BR" noProof="0" dirty="0"/>
              <a:t>às vezes, na tentativa de dar maior credibilidade à notícia, são criados </a:t>
            </a:r>
            <a:r>
              <a:rPr lang="pt-BR" altLang="pt-BR" i="1" noProof="0" dirty="0"/>
              <a:t>sites</a:t>
            </a:r>
            <a:r>
              <a:rPr lang="pt-BR" altLang="pt-BR" noProof="0" dirty="0"/>
              <a:t> com nomes similares aos de outros veículos de comunicação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="" xmlns:a16="http://schemas.microsoft.com/office/drawing/2014/main" id="{EDB5270A-BED9-B748-AAEF-F5EAAD8B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Vá direto à fonte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="" xmlns:a16="http://schemas.microsoft.com/office/drawing/2014/main" id="{DBD80886-B89C-8F43-A135-F62290271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Verifique a origem da notícia</a:t>
            </a:r>
          </a:p>
          <a:p>
            <a:pPr lvl="1"/>
            <a:r>
              <a:rPr lang="pt-BR" altLang="pt-BR" noProof="0" dirty="0"/>
              <a:t>mesmo que a notícia cite fontes confiáveis, as informações podem estar fora do contexto ou com partes excluídas</a:t>
            </a:r>
          </a:p>
          <a:p>
            <a:pPr marL="0" indent="0">
              <a:buNone/>
            </a:pPr>
            <a:endParaRPr lang="pt-BR" altLang="pt-BR" noProof="0" dirty="0"/>
          </a:p>
          <a:p>
            <a:r>
              <a:rPr lang="pt-BR" altLang="pt-BR" noProof="0" dirty="0"/>
              <a:t>Observe se a fonte da notícia já não é um boato</a:t>
            </a:r>
          </a:p>
          <a:p>
            <a:pPr lvl="1"/>
            <a:r>
              <a:rPr lang="pt-BR" altLang="pt-BR" noProof="0" dirty="0"/>
              <a:t>há casos de boatos baseados em outros boatos</a:t>
            </a:r>
          </a:p>
          <a:p>
            <a:pPr marL="0" indent="0">
              <a:buNone/>
            </a:pPr>
            <a:endParaRPr lang="pt-BR" altLang="pt-BR" noProof="0" dirty="0"/>
          </a:p>
          <a:p>
            <a:r>
              <a:rPr lang="pt-BR" altLang="pt-BR" noProof="0" dirty="0"/>
              <a:t>Tente ler a notícia original, caso a fonte da notícia tinha sido escrita em outro idioma</a:t>
            </a:r>
          </a:p>
          <a:p>
            <a:pPr lvl="1"/>
            <a:r>
              <a:rPr lang="pt-BR" altLang="pt-BR" noProof="0" dirty="0"/>
              <a:t>erros de tradução podem levar a interpretações erradas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="" xmlns:a16="http://schemas.microsoft.com/office/drawing/2014/main" id="{838626A7-AC7A-9544-858D-C18AC6B4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Confirme em outras fontes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="" xmlns:a16="http://schemas.microsoft.com/office/drawing/2014/main" id="{4AF3DB43-DD03-AA41-B51D-E71047579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Pesquise pelas palavras citadas na notícia</a:t>
            </a:r>
          </a:p>
          <a:p>
            <a:pPr lvl="1"/>
            <a:r>
              <a:rPr lang="pt-BR" altLang="pt-BR" noProof="0" dirty="0"/>
              <a:t>mesmo furos de reportagem possuem poucas chances de ainda não terem sido divulgados em outros locais</a:t>
            </a:r>
          </a:p>
          <a:p>
            <a:r>
              <a:rPr lang="pt-BR" altLang="pt-BR" noProof="0" dirty="0"/>
              <a:t>Pesquise a imagem usada, caso haja</a:t>
            </a:r>
          </a:p>
          <a:p>
            <a:pPr lvl="1"/>
            <a:r>
              <a:rPr lang="pt-BR" altLang="pt-BR" noProof="0" dirty="0"/>
              <a:t>tente identificar a sua origem</a:t>
            </a:r>
          </a:p>
          <a:p>
            <a:pPr lvl="1"/>
            <a:r>
              <a:rPr lang="pt-BR" altLang="pt-BR" noProof="0" dirty="0"/>
              <a:t>observe em quais outras páginas e contextos ela aparece</a:t>
            </a:r>
          </a:p>
          <a:p>
            <a:r>
              <a:rPr lang="pt-BR" altLang="pt-BR" noProof="0" dirty="0"/>
              <a:t>Consulte o </a:t>
            </a:r>
            <a:r>
              <a:rPr lang="pt-BR" altLang="pt-BR" i="1" noProof="0" dirty="0"/>
              <a:t>site</a:t>
            </a:r>
            <a:r>
              <a:rPr lang="pt-BR" altLang="pt-BR" noProof="0" dirty="0"/>
              <a:t> oficial das empresas citadas à procura de notas e comunicados que confirmem ou desmintam a notícia</a:t>
            </a:r>
          </a:p>
          <a:p>
            <a:r>
              <a:rPr lang="pt-BR" altLang="pt-BR" noProof="0" dirty="0"/>
              <a:t>Consulte </a:t>
            </a:r>
            <a:r>
              <a:rPr lang="pt-BR" altLang="pt-BR" i="1" noProof="0" dirty="0"/>
              <a:t>sites</a:t>
            </a:r>
            <a:r>
              <a:rPr lang="pt-BR" altLang="pt-BR" noProof="0" dirty="0"/>
              <a:t> especializados em desmentir boatos </a:t>
            </a:r>
            <a:r>
              <a:rPr lang="pt-BR" altLang="pt-BR" i="1" noProof="0" dirty="0"/>
              <a:t>online</a:t>
            </a:r>
          </a:p>
          <a:p>
            <a:pPr lvl="1"/>
            <a:r>
              <a:rPr lang="pt-BR" altLang="pt-BR" noProof="0" dirty="0" err="1"/>
              <a:t>Boatos.org</a:t>
            </a:r>
            <a:r>
              <a:rPr lang="pt-BR" altLang="pt-BR" noProof="0" dirty="0"/>
              <a:t> - </a:t>
            </a:r>
            <a:r>
              <a:rPr lang="pt-BR" altLang="pt-BR" noProof="0" dirty="0">
                <a:hlinkClick r:id="rId3"/>
              </a:rPr>
              <a:t>https://www.boatos.org/</a:t>
            </a:r>
            <a:r>
              <a:rPr lang="pt-BR" altLang="pt-BR" noProof="0" dirty="0"/>
              <a:t> </a:t>
            </a:r>
          </a:p>
          <a:p>
            <a:pPr lvl="1"/>
            <a:r>
              <a:rPr lang="pt-BR" altLang="pt-BR" noProof="0" dirty="0"/>
              <a:t>E-farsas - </a:t>
            </a:r>
            <a:r>
              <a:rPr lang="pt-BR" altLang="pt-BR" noProof="0" dirty="0">
                <a:hlinkClick r:id="rId4"/>
              </a:rPr>
              <a:t>https://www.e-farsas.com/</a:t>
            </a:r>
            <a:r>
              <a:rPr lang="pt-BR" altLang="pt-BR" noProof="0" dirty="0"/>
              <a:t> </a:t>
            </a:r>
          </a:p>
          <a:p>
            <a:pPr lvl="1"/>
            <a:r>
              <a:rPr lang="pt-BR" altLang="pt-BR" noProof="0" dirty="0"/>
              <a:t>Quatro Cantos - </a:t>
            </a:r>
            <a:r>
              <a:rPr lang="pt-BR" altLang="pt-BR" noProof="0" dirty="0">
                <a:hlinkClick r:id="rId5"/>
              </a:rPr>
              <a:t>https://www.quatrocantos.com/lendas/</a:t>
            </a:r>
            <a:r>
              <a:rPr lang="pt-BR" altLang="pt-BR" noProof="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="" xmlns:a16="http://schemas.microsoft.com/office/drawing/2014/main" id="{A8E1F1DF-32C3-0E41-B964-9AF45B52E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Questione-se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="" xmlns:a16="http://schemas.microsoft.com/office/drawing/2014/main" id="{3BA6D3CB-5C33-4840-9CEE-734B4E5BC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Ao ler uma notícia tente se fazer algumas perguntas</a:t>
            </a:r>
          </a:p>
          <a:p>
            <a:r>
              <a:rPr lang="pt-BR" altLang="pt-BR" noProof="0" dirty="0"/>
              <a:t>As respostas poderão lhe ajudar a identificar boatos e, com a prática, isso se tornará um hábito</a:t>
            </a:r>
          </a:p>
          <a:p>
            <a:pPr lvl="1"/>
            <a:r>
              <a:rPr lang="pt-BR" altLang="pt-BR" sz="1600" b="0" noProof="0" dirty="0"/>
              <a:t>qual é a fonte da notícia? </a:t>
            </a:r>
          </a:p>
          <a:p>
            <a:pPr lvl="1"/>
            <a:r>
              <a:rPr lang="pt-BR" altLang="pt-BR" sz="1600" b="0" noProof="0" dirty="0"/>
              <a:t>quem a escreveu? essa pessoa tem conhecimento para isso? </a:t>
            </a:r>
          </a:p>
          <a:p>
            <a:pPr lvl="1"/>
            <a:r>
              <a:rPr lang="pt-BR" altLang="pt-BR" sz="1600" b="0" noProof="0" dirty="0"/>
              <a:t>existem fatos que comprovem a notícia? </a:t>
            </a:r>
          </a:p>
          <a:p>
            <a:pPr lvl="1"/>
            <a:r>
              <a:rPr lang="pt-BR" altLang="pt-BR" sz="1600" b="0" noProof="0" dirty="0"/>
              <a:t>o mesmo fato está sendo noticiado em outros lugares? </a:t>
            </a:r>
          </a:p>
          <a:p>
            <a:pPr lvl="1"/>
            <a:r>
              <a:rPr lang="pt-BR" altLang="pt-BR" sz="1600" b="0" noProof="0" dirty="0"/>
              <a:t>você conhece o </a:t>
            </a:r>
            <a:r>
              <a:rPr lang="pt-BR" altLang="pt-BR" sz="1600" b="0" i="1" noProof="0" dirty="0"/>
              <a:t>site</a:t>
            </a:r>
            <a:r>
              <a:rPr lang="pt-BR" altLang="pt-BR" sz="1600" b="0" noProof="0" dirty="0"/>
              <a:t> onde está a notícia? </a:t>
            </a:r>
          </a:p>
          <a:p>
            <a:pPr lvl="1"/>
            <a:r>
              <a:rPr lang="pt-BR" altLang="pt-BR" sz="1600" b="0" noProof="0" dirty="0"/>
              <a:t>quais são os outros conteúdos desse </a:t>
            </a:r>
            <a:r>
              <a:rPr lang="pt-BR" altLang="pt-BR" sz="1600" b="0" i="1" noProof="0" dirty="0"/>
              <a:t>site</a:t>
            </a:r>
            <a:r>
              <a:rPr lang="pt-BR" altLang="pt-BR" sz="1600" b="0" noProof="0" dirty="0"/>
              <a:t>? </a:t>
            </a:r>
          </a:p>
          <a:p>
            <a:pPr lvl="1"/>
            <a:r>
              <a:rPr lang="pt-BR" altLang="pt-BR" sz="1600" b="0" noProof="0" dirty="0"/>
              <a:t>quando ela aconteceu? </a:t>
            </a:r>
          </a:p>
          <a:p>
            <a:pPr lvl="1"/>
            <a:r>
              <a:rPr lang="pt-BR" altLang="pt-BR" sz="1600" b="0" noProof="0" dirty="0"/>
              <a:t>onde ela aconteceu? </a:t>
            </a:r>
          </a:p>
          <a:p>
            <a:pPr lvl="1"/>
            <a:r>
              <a:rPr lang="pt-BR" altLang="pt-BR" sz="1600" b="0" noProof="0" dirty="0"/>
              <a:t>pode ser uma piada? </a:t>
            </a:r>
          </a:p>
          <a:p>
            <a:pPr lvl="1"/>
            <a:r>
              <a:rPr lang="pt-BR" altLang="pt-BR" sz="1600" b="0" noProof="0" dirty="0"/>
              <a:t>ela é útil para alguém? </a:t>
            </a:r>
          </a:p>
          <a:p>
            <a:pPr lvl="1"/>
            <a:r>
              <a:rPr lang="pt-BR" altLang="pt-BR" sz="1600" b="0" noProof="0" dirty="0"/>
              <a:t>vale a pena ser repassada?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="" xmlns:a16="http://schemas.microsoft.com/office/drawing/2014/main" id="{2A5C6000-74F7-2D4F-B0CA-0A56D3263B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noProof="0" dirty="0"/>
              <a:t>Ajude a </a:t>
            </a:r>
            <a:br>
              <a:rPr lang="pt-BR" altLang="pt-BR" noProof="0" dirty="0"/>
            </a:br>
            <a:r>
              <a:rPr lang="pt-BR" altLang="pt-BR" noProof="0" dirty="0"/>
              <a:t>combater os boatos</a:t>
            </a:r>
          </a:p>
        </p:txBody>
      </p:sp>
      <p:pic>
        <p:nvPicPr>
          <p:cNvPr id="24578" name="Picture 3">
            <a:extLst>
              <a:ext uri="{FF2B5EF4-FFF2-40B4-BE49-F238E27FC236}">
                <a16:creationId xmlns="" xmlns:a16="http://schemas.microsoft.com/office/drawing/2014/main" id="{2CF70D5D-CCF7-C240-B3F8-2E44FCFF3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0126" y="2145767"/>
            <a:ext cx="4083747" cy="396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="" xmlns:a16="http://schemas.microsoft.com/office/drawing/2014/main" id="{60C00468-2C16-A540-BC14-16A97747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Informe-se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08D894-7BB1-CC4C-8FF6-986233921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Consulte meios diversos de comunicação</a:t>
            </a:r>
          </a:p>
          <a:p>
            <a:r>
              <a:rPr lang="pt-BR" altLang="pt-BR" noProof="0" dirty="0"/>
              <a:t>Converse com outras pessoas</a:t>
            </a:r>
          </a:p>
          <a:p>
            <a:r>
              <a:rPr lang="pt-BR" altLang="pt-BR" noProof="0" dirty="0"/>
              <a:t>Não se limite somente ao que recebe nas redes sociais</a:t>
            </a:r>
          </a:p>
          <a:p>
            <a:pPr lvl="1"/>
            <a:r>
              <a:rPr lang="pt-BR" altLang="pt-BR" noProof="0" dirty="0"/>
              <a:t>conhecer outros pontos de vista ajuda a esclarecer os fatos e identificar informações falsas</a:t>
            </a:r>
          </a:p>
          <a:p>
            <a:r>
              <a:rPr lang="pt-BR" altLang="pt-BR" noProof="0" dirty="0"/>
              <a:t>Não confunda opinião com notícia</a:t>
            </a:r>
          </a:p>
          <a:p>
            <a:pPr lvl="1"/>
            <a:r>
              <a:rPr lang="pt-BR" altLang="pt-BR" noProof="0" dirty="0"/>
              <a:t>opinião cada um tem a sua</a:t>
            </a:r>
          </a:p>
          <a:p>
            <a:pPr lvl="1"/>
            <a:r>
              <a:rPr lang="pt-BR" altLang="pt-BR" noProof="0" dirty="0"/>
              <a:t>e ela deve ser respeitada, mesmo que você discorde</a:t>
            </a:r>
          </a:p>
          <a:p>
            <a:pPr marL="457200" lvl="1" indent="0">
              <a:buNone/>
            </a:pPr>
            <a:endParaRPr lang="pt-BR" altLang="pt-BR" noProof="0" dirty="0"/>
          </a:p>
          <a:p>
            <a:pPr marL="0" indent="0" algn="ctr">
              <a:buNone/>
            </a:pPr>
            <a:r>
              <a:rPr lang="pt-BR" altLang="pt-BR" sz="2400" noProof="0" dirty="0">
                <a:solidFill>
                  <a:schemeClr val="accent2"/>
                </a:solidFill>
              </a:rPr>
              <a:t>Lembre-se: nada melhor que a informação para combater a desinformação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="" xmlns:a16="http://schemas.microsoft.com/office/drawing/2014/main" id="{BE91A100-A883-8B46-A145-2D9FD19A1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Desconfie, duvide e seja crítico 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="" xmlns:a16="http://schemas.microsoft.com/office/drawing/2014/main" id="{7CCA5A90-8911-9B47-8F0C-7BE789084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Não acredite em qualquer notícia, mesmo que vinda de conhecidos</a:t>
            </a:r>
          </a:p>
          <a:p>
            <a:pPr lvl="1"/>
            <a:r>
              <a:rPr lang="pt-BR" altLang="pt-BR" noProof="0" dirty="0"/>
              <a:t>a notícia pode ter sido enviada de uma conta invadida ou falsa</a:t>
            </a:r>
          </a:p>
          <a:p>
            <a:pPr lvl="1"/>
            <a:r>
              <a:rPr lang="pt-BR" altLang="pt-BR" noProof="0" dirty="0"/>
              <a:t>tente confirmar se foi realmente a pessoa quem enviou e alerte-a, de preferência de forma privada</a:t>
            </a:r>
          </a:p>
          <a:p>
            <a:pPr marL="0" indent="0">
              <a:buNone/>
            </a:pPr>
            <a:endParaRPr lang="pt-BR" altLang="pt-BR" noProof="0" dirty="0"/>
          </a:p>
          <a:p>
            <a:r>
              <a:rPr lang="pt-BR" altLang="pt-BR" noProof="0" dirty="0"/>
              <a:t>Verifique as configurações das suas redes sociais e, se possível:</a:t>
            </a:r>
          </a:p>
          <a:p>
            <a:pPr lvl="1"/>
            <a:r>
              <a:rPr lang="pt-BR" altLang="pt-BR" noProof="0" dirty="0"/>
              <a:t>selecione os contatos cujas postagens devam ser priorizadas</a:t>
            </a:r>
          </a:p>
          <a:p>
            <a:pPr lvl="1"/>
            <a:r>
              <a:rPr lang="pt-BR" altLang="pt-BR" noProof="0" dirty="0"/>
              <a:t>denuncie os boatos recebidos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="" xmlns:a16="http://schemas.microsoft.com/office/drawing/2014/main" id="{5E5452DB-01F4-8A43-9079-AB776648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Boatos (1/2)</a:t>
            </a:r>
          </a:p>
        </p:txBody>
      </p:sp>
      <p:sp>
        <p:nvSpPr>
          <p:cNvPr id="9218" name="Content Placeholder 2">
            <a:extLst>
              <a:ext uri="{FF2B5EF4-FFF2-40B4-BE49-F238E27FC236}">
                <a16:creationId xmlns="" xmlns:a16="http://schemas.microsoft.com/office/drawing/2014/main" id="{2E1BF65C-164F-3E40-BDC4-8A388BB93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Boato é uma </a:t>
            </a:r>
            <a:r>
              <a:rPr lang="pt-BR" altLang="pt-BR" noProof="0" dirty="0">
                <a:solidFill>
                  <a:schemeClr val="accent2"/>
                </a:solidFill>
              </a:rPr>
              <a:t>“notícia de fonte desconhecida, muitas vezes infundada, que se divulga entre o público”</a:t>
            </a:r>
            <a:r>
              <a:rPr lang="pt-BR" altLang="ja-JP" noProof="0" dirty="0">
                <a:solidFill>
                  <a:schemeClr val="accent2"/>
                </a:solidFill>
              </a:rPr>
              <a:t> </a:t>
            </a:r>
            <a:r>
              <a:rPr lang="pt-BR" altLang="ja-JP" noProof="0" dirty="0"/>
              <a:t>– </a:t>
            </a:r>
            <a:r>
              <a:rPr lang="pt-BR" altLang="ja-JP" sz="1800" noProof="0" dirty="0"/>
              <a:t>dicionário Houaiss da Língua Portuguesa</a:t>
            </a:r>
          </a:p>
          <a:p>
            <a:pPr lvl="1"/>
            <a:r>
              <a:rPr lang="pt-BR" altLang="pt-BR" noProof="0" dirty="0"/>
              <a:t>se após verificada:</a:t>
            </a:r>
          </a:p>
          <a:p>
            <a:pPr lvl="2"/>
            <a:r>
              <a:rPr lang="pt-BR" altLang="pt-BR" noProof="0" dirty="0"/>
              <a:t>a notícia for considerada falsa então diz-se que o boato foi desmentido </a:t>
            </a:r>
          </a:p>
          <a:p>
            <a:pPr lvl="2"/>
            <a:r>
              <a:rPr lang="pt-BR" altLang="pt-BR" noProof="0" dirty="0"/>
              <a:t>a notícia for considerada verdadeira então diz-se que o boato foi confirmado</a:t>
            </a:r>
          </a:p>
          <a:p>
            <a:r>
              <a:rPr lang="pt-BR" altLang="pt-BR" noProof="0" dirty="0"/>
              <a:t>Como não se conhece a fonte da notícia:</a:t>
            </a:r>
          </a:p>
          <a:p>
            <a:pPr lvl="1"/>
            <a:r>
              <a:rPr lang="pt-BR" altLang="pt-BR" noProof="0" dirty="0"/>
              <a:t>não é possível saber exatamente o motivo pelo qual ela foi criada</a:t>
            </a:r>
          </a:p>
          <a:p>
            <a:pPr lvl="1"/>
            <a:r>
              <a:rPr lang="pt-BR" altLang="pt-BR" noProof="0" dirty="0"/>
              <a:t>o motivo pode variar de simples diversão até interesses políticos e econômicos</a:t>
            </a:r>
          </a:p>
          <a:p>
            <a:r>
              <a:rPr lang="pt-BR" altLang="pt-BR" noProof="0" dirty="0"/>
              <a:t>Popularmente conhecidos como:</a:t>
            </a:r>
          </a:p>
          <a:p>
            <a:pPr lvl="1"/>
            <a:r>
              <a:rPr lang="pt-BR" altLang="pt-BR" noProof="0" dirty="0"/>
              <a:t>"disse me disse”, "zunzunzum”, falatório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="" xmlns:a16="http://schemas.microsoft.com/office/drawing/2014/main" id="{79C6CED4-7FD5-DB41-B34E-9D9E169A5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Cuidado com contas falsas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="" xmlns:a16="http://schemas.microsoft.com/office/drawing/2014/main" id="{FFE40306-76E7-2A4A-A532-A7AB8684E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Contas falsas costumam usar </a:t>
            </a:r>
            <a:r>
              <a:rPr lang="pt-BR" altLang="pt-BR" i="1" noProof="0" dirty="0"/>
              <a:t>bots</a:t>
            </a:r>
            <a:r>
              <a:rPr lang="pt-BR" altLang="pt-BR" noProof="0" dirty="0"/>
              <a:t> para multiplicar e replicar automaticamente os boatos</a:t>
            </a:r>
          </a:p>
          <a:p>
            <a:r>
              <a:rPr lang="pt-BR" altLang="pt-BR" noProof="0" dirty="0"/>
              <a:t>Seja cuidadoso ao aceitar seguidores</a:t>
            </a:r>
          </a:p>
          <a:p>
            <a:pPr lvl="1"/>
            <a:r>
              <a:rPr lang="pt-BR" altLang="pt-BR" noProof="0" dirty="0"/>
              <a:t>ao aceitar uma conta falsa você estará ajudando a torná-la "real”</a:t>
            </a:r>
          </a:p>
          <a:p>
            <a:pPr lvl="2"/>
            <a:r>
              <a:rPr lang="pt-BR" altLang="pt-BR" noProof="0" dirty="0"/>
              <a:t>a conexão entre vocês poderá induzir outros a também aceitá-la</a:t>
            </a:r>
          </a:p>
          <a:p>
            <a:r>
              <a:rPr lang="pt-BR" altLang="pt-BR" noProof="0" dirty="0"/>
              <a:t>Tente reconhecer contas falsas e as denuncie</a:t>
            </a:r>
          </a:p>
          <a:p>
            <a:pPr lvl="1"/>
            <a:r>
              <a:rPr lang="pt-BR" altLang="pt-BR" noProof="0" dirty="0"/>
              <a:t>uma conta falsa geralmente:</a:t>
            </a:r>
          </a:p>
          <a:p>
            <a:pPr lvl="2"/>
            <a:r>
              <a:rPr lang="pt-BR" altLang="pt-BR" noProof="0" dirty="0"/>
              <a:t>publica pouco</a:t>
            </a:r>
          </a:p>
          <a:p>
            <a:pPr lvl="2"/>
            <a:r>
              <a:rPr lang="pt-BR" altLang="pt-BR" noProof="0" dirty="0"/>
              <a:t>curte e compartilha muito</a:t>
            </a:r>
          </a:p>
          <a:p>
            <a:pPr lvl="2"/>
            <a:r>
              <a:rPr lang="pt-BR" altLang="pt-BR" noProof="0" dirty="0"/>
              <a:t>possui muitos seguidores</a:t>
            </a:r>
          </a:p>
          <a:p>
            <a:pPr lvl="2"/>
            <a:r>
              <a:rPr lang="pt-BR" altLang="pt-BR" noProof="0" dirty="0"/>
              <a:t>apresenta poucas informações pessoais</a:t>
            </a:r>
          </a:p>
          <a:p>
            <a:pPr lvl="2"/>
            <a:r>
              <a:rPr lang="pt-BR" altLang="pt-BR" noProof="0" dirty="0"/>
              <a:t>não possui foto de perfil ou usa imagens copiadas da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="" xmlns:a16="http://schemas.microsoft.com/office/drawing/2014/main" id="{2D47CA62-56D6-F04B-A3AB-9FD547E7DD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noProof="0" dirty="0"/>
              <a:t>Outras fontes de </a:t>
            </a:r>
            <a:br>
              <a:rPr lang="pt-BR" altLang="pt-BR" noProof="0" dirty="0"/>
            </a:br>
            <a:r>
              <a:rPr lang="pt-BR" altLang="pt-BR" noProof="0" dirty="0"/>
              <a:t>informações falsas</a:t>
            </a:r>
          </a:p>
        </p:txBody>
      </p:sp>
      <p:pic>
        <p:nvPicPr>
          <p:cNvPr id="31746" name="Picture 3">
            <a:extLst>
              <a:ext uri="{FF2B5EF4-FFF2-40B4-BE49-F238E27FC236}">
                <a16:creationId xmlns="" xmlns:a16="http://schemas.microsoft.com/office/drawing/2014/main" id="{D6D44C19-548E-EE4A-975F-8D341F489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3849" y="2121709"/>
            <a:ext cx="4836302" cy="396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>
            <a:extLst>
              <a:ext uri="{FF2B5EF4-FFF2-40B4-BE49-F238E27FC236}">
                <a16:creationId xmlns="" xmlns:a16="http://schemas.microsoft.com/office/drawing/2014/main" id="{75ACA954-49A7-F04C-9071-63CE0A2F6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Outras fontes de informações falsas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2B5C1C22-E565-C046-B2ED-67D159D6F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Piadas, paródias e sátiras</a:t>
            </a:r>
          </a:p>
          <a:p>
            <a:pPr lvl="1"/>
            <a:r>
              <a:rPr lang="pt-BR" altLang="pt-BR" sz="1600" noProof="0" dirty="0"/>
              <a:t>são histórias criadas com o objetivo de divertir</a:t>
            </a:r>
          </a:p>
          <a:p>
            <a:pPr lvl="1"/>
            <a:r>
              <a:rPr lang="pt-BR" altLang="pt-BR" sz="1600" i="1" noProof="0" dirty="0"/>
              <a:t>sites</a:t>
            </a:r>
            <a:r>
              <a:rPr lang="pt-BR" altLang="pt-BR" sz="1600" noProof="0" dirty="0"/>
              <a:t> e canais com conteúdo humorístico costumam deixar isso claro justamente para não serem levados a sério</a:t>
            </a:r>
          </a:p>
          <a:p>
            <a:pPr marL="457200" lvl="1" indent="0">
              <a:buNone/>
            </a:pPr>
            <a:r>
              <a:rPr lang="pt-BR" altLang="pt-BR" sz="1600" noProof="0" dirty="0">
                <a:solidFill>
                  <a:schemeClr val="accent2"/>
                </a:solidFill>
              </a:rPr>
              <a:t>“E aí? Você conhece aquela do papagaio?”</a:t>
            </a:r>
            <a:endParaRPr lang="pt-BR" altLang="ja-JP" sz="1600" noProof="0" dirty="0">
              <a:solidFill>
                <a:schemeClr val="accent2"/>
              </a:solidFill>
            </a:endParaRPr>
          </a:p>
          <a:p>
            <a:r>
              <a:rPr lang="pt-BR" altLang="pt-BR" noProof="0" dirty="0"/>
              <a:t>Lendas urbanas:</a:t>
            </a:r>
          </a:p>
          <a:p>
            <a:pPr lvl="1"/>
            <a:r>
              <a:rPr lang="pt-BR" altLang="pt-BR" sz="1600" noProof="0" dirty="0"/>
              <a:t>são histórias fabulosas incorporadas ao folclore moderno, que apresentam lição de moral e são contadas como fatos verídicos ocorridos com alguém próximo</a:t>
            </a:r>
          </a:p>
          <a:p>
            <a:pPr marL="457200" lvl="1" indent="0">
              <a:buNone/>
            </a:pPr>
            <a:r>
              <a:rPr lang="pt-BR" altLang="pt-BR" sz="1600" noProof="0" dirty="0">
                <a:solidFill>
                  <a:schemeClr val="accent2"/>
                </a:solidFill>
              </a:rPr>
              <a:t>“Já ouviu falar na loira do banheiro? Uma vez o amigo do meu tio...”</a:t>
            </a:r>
            <a:endParaRPr lang="pt-BR" altLang="ja-JP" sz="1600" noProof="0" dirty="0">
              <a:solidFill>
                <a:schemeClr val="accent2"/>
              </a:solidFill>
            </a:endParaRPr>
          </a:p>
          <a:p>
            <a:r>
              <a:rPr lang="pt-BR" altLang="pt-BR" noProof="0" dirty="0"/>
              <a:t>Fofocas:</a:t>
            </a:r>
          </a:p>
          <a:p>
            <a:pPr lvl="1"/>
            <a:r>
              <a:rPr lang="pt-BR" altLang="pt-BR" sz="1600" noProof="0" dirty="0"/>
              <a:t>são comentários, geralmente maldosos, feitos às escondidas sobre a vida de outras pessoas</a:t>
            </a:r>
          </a:p>
          <a:p>
            <a:pPr marL="457200" lvl="1" indent="0">
              <a:buNone/>
            </a:pPr>
            <a:r>
              <a:rPr lang="pt-BR" altLang="pt-BR" sz="1600" noProof="0" dirty="0">
                <a:solidFill>
                  <a:schemeClr val="accent2"/>
                </a:solidFill>
              </a:rPr>
              <a:t>“Você já ficou sabendo da última? Mas não diga que fui eu que contei”</a:t>
            </a:r>
            <a:endParaRPr lang="pt-BR" altLang="ja-JP" sz="1600" noProof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="" xmlns:a16="http://schemas.microsoft.com/office/drawing/2014/main" id="{FED1FAA8-305C-7241-8D38-A7E3B6594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Boatos (2/2)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="" xmlns:a16="http://schemas.microsoft.com/office/drawing/2014/main" id="{F3244A71-985A-5E49-A0E7-2425B6BDA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Boatos não são uma novidade</a:t>
            </a:r>
          </a:p>
          <a:p>
            <a:pPr lvl="1"/>
            <a:r>
              <a:rPr lang="pt-BR" altLang="pt-BR" noProof="0" dirty="0"/>
              <a:t>já circulam há muito tempo no boca a boca</a:t>
            </a:r>
          </a:p>
          <a:p>
            <a:r>
              <a:rPr lang="pt-BR" altLang="pt-BR" noProof="0" dirty="0"/>
              <a:t>A Internet:</a:t>
            </a:r>
          </a:p>
          <a:p>
            <a:pPr lvl="1"/>
            <a:r>
              <a:rPr lang="pt-BR" altLang="pt-BR" noProof="0" dirty="0"/>
              <a:t>deu maior alcance e dimensão aos boatos</a:t>
            </a:r>
          </a:p>
          <a:p>
            <a:pPr lvl="1"/>
            <a:r>
              <a:rPr lang="pt-BR" altLang="pt-BR" noProof="0" dirty="0"/>
              <a:t>tornou-se um ambiente propício para a multiplicação de boatos, devido a fatores como:</a:t>
            </a:r>
          </a:p>
          <a:p>
            <a:pPr lvl="2"/>
            <a:r>
              <a:rPr lang="pt-BR" altLang="pt-BR" noProof="0" dirty="0"/>
              <a:t>a facilidade de criar conteúdos e emitir opiniões</a:t>
            </a:r>
          </a:p>
          <a:p>
            <a:pPr lvl="2"/>
            <a:r>
              <a:rPr lang="pt-BR" altLang="pt-BR" noProof="0" dirty="0"/>
              <a:t>o excesso de informações que circulam</a:t>
            </a:r>
          </a:p>
          <a:p>
            <a:pPr lvl="2"/>
            <a:r>
              <a:rPr lang="pt-BR" altLang="pt-BR" noProof="0" dirty="0"/>
              <a:t>a rapidez com que as informações se espalham</a:t>
            </a:r>
          </a:p>
          <a:p>
            <a:pPr lvl="2"/>
            <a:r>
              <a:rPr lang="pt-BR" altLang="pt-BR" noProof="0" dirty="0"/>
              <a:t>a impossibilidade de checar todas as informações recebidas</a:t>
            </a:r>
          </a:p>
          <a:p>
            <a:pPr lvl="2"/>
            <a:r>
              <a:rPr lang="pt-BR" altLang="pt-BR" noProof="0" dirty="0"/>
              <a:t>o medo que os usuários têm de estarem "por fora” </a:t>
            </a:r>
          </a:p>
          <a:p>
            <a:pPr lvl="2"/>
            <a:r>
              <a:rPr lang="pt-BR" altLang="pt-BR" noProof="0" dirty="0"/>
              <a:t>o impulso das pessoas em confiar no que conhecidos compartilham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1187280" y="101520"/>
              <a:ext cx="1587960" cy="59112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7920" y="92160"/>
                <a:ext cx="1606680" cy="609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="" xmlns:a16="http://schemas.microsoft.com/office/drawing/2014/main" id="{46A62857-1186-984F-A886-57624F0E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Boatos na Internet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541F4D-C8F6-DC4C-B295-EA8324F84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4797312"/>
          </a:xfrm>
        </p:spPr>
        <p:txBody>
          <a:bodyPr/>
          <a:lstStyle/>
          <a:p>
            <a:r>
              <a:rPr lang="pt-BR" altLang="pt-BR" noProof="0" dirty="0"/>
              <a:t>Circulam em redes sociais, grupos de mensagens e </a:t>
            </a:r>
            <a:r>
              <a:rPr lang="pt-BR" altLang="pt-BR" i="1" noProof="0" dirty="0"/>
              <a:t>e-mails</a:t>
            </a:r>
            <a:r>
              <a:rPr lang="pt-BR" altLang="pt-BR" noProof="0" dirty="0"/>
              <a:t> </a:t>
            </a:r>
          </a:p>
          <a:p>
            <a:r>
              <a:rPr lang="pt-BR" altLang="pt-BR" noProof="0" dirty="0"/>
              <a:t>Contam com a ajuda:</a:t>
            </a:r>
          </a:p>
          <a:p>
            <a:pPr lvl="1"/>
            <a:r>
              <a:rPr lang="pt-BR" altLang="pt-BR" noProof="0" dirty="0"/>
              <a:t>da boa vontade das pessoas que os repassam</a:t>
            </a:r>
          </a:p>
          <a:p>
            <a:pPr lvl="2"/>
            <a:r>
              <a:rPr lang="pt-BR" altLang="pt-BR" noProof="0" dirty="0"/>
              <a:t>atraídas principalmente pela curiosidade e desejo de solidariedade </a:t>
            </a:r>
          </a:p>
          <a:p>
            <a:pPr lvl="1"/>
            <a:r>
              <a:rPr lang="pt-BR" altLang="pt-BR" noProof="0" dirty="0"/>
              <a:t>de contas falsas automatizadas, geralmente implementadas via </a:t>
            </a:r>
            <a:r>
              <a:rPr lang="pt-BR" altLang="pt-BR" i="1" noProof="0" dirty="0"/>
              <a:t>bots</a:t>
            </a:r>
            <a:endParaRPr lang="pt-BR" altLang="pt-BR" sz="1600" noProof="0" dirty="0"/>
          </a:p>
          <a:p>
            <a:pPr marL="0" indent="0">
              <a:buNone/>
            </a:pPr>
            <a:endParaRPr lang="pt-BR" altLang="pt-BR" sz="1200" noProof="0" dirty="0"/>
          </a:p>
          <a:p>
            <a:pPr marL="0" indent="0">
              <a:buNone/>
            </a:pPr>
            <a:r>
              <a:rPr lang="pt-BR" altLang="pt-BR" i="1" noProof="0" dirty="0"/>
              <a:t>Bot</a:t>
            </a:r>
            <a:r>
              <a:rPr lang="pt-BR" altLang="pt-BR" noProof="0" dirty="0"/>
              <a:t>:</a:t>
            </a:r>
          </a:p>
          <a:p>
            <a:pPr lvl="1"/>
            <a:r>
              <a:rPr lang="pt-BR" altLang="pt-BR" noProof="0" dirty="0"/>
              <a:t>termo originado de </a:t>
            </a:r>
            <a:r>
              <a:rPr lang="pt-BR" altLang="pt-BR" i="1" noProof="0" dirty="0"/>
              <a:t>robot</a:t>
            </a:r>
            <a:r>
              <a:rPr lang="pt-BR" altLang="pt-BR" noProof="0" dirty="0"/>
              <a:t> (robô)</a:t>
            </a:r>
          </a:p>
          <a:p>
            <a:pPr lvl="1"/>
            <a:r>
              <a:rPr lang="pt-BR" altLang="pt-BR" noProof="0" dirty="0"/>
              <a:t>refere-se a um tipo de programa que permite automatizar tarefas</a:t>
            </a:r>
          </a:p>
          <a:p>
            <a:pPr lvl="1"/>
            <a:r>
              <a:rPr lang="pt-BR" altLang="pt-BR" noProof="0" dirty="0"/>
              <a:t>pode ser usado para fins:</a:t>
            </a:r>
          </a:p>
          <a:p>
            <a:pPr lvl="2"/>
            <a:r>
              <a:rPr lang="pt-BR" altLang="pt-BR" noProof="0" dirty="0"/>
              <a:t>legítimos: por exemplo, um assistente pessoal, ou</a:t>
            </a:r>
          </a:p>
          <a:p>
            <a:pPr lvl="2"/>
            <a:r>
              <a:rPr lang="pt-BR" altLang="pt-BR" noProof="0" dirty="0"/>
              <a:t>maliciosos: por exemplo, um </a:t>
            </a:r>
            <a:r>
              <a:rPr lang="pt-BR" altLang="pt-BR" i="1" noProof="0" dirty="0"/>
              <a:t>malware</a:t>
            </a:r>
            <a:r>
              <a:rPr lang="pt-BR" altLang="pt-BR" noProof="0" dirty="0"/>
              <a:t> que infecta equipamentos e faz com que participem de ataques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="" xmlns:a16="http://schemas.microsoft.com/office/drawing/2014/main" id="{E727A0C3-667F-D34F-BD86-99D15059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Boatos na Internet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36B41F-4514-264A-8B06-45A9D929C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i="1" noProof="0" dirty="0"/>
              <a:t>Hoaxes</a:t>
            </a:r>
            <a:r>
              <a:rPr lang="pt-BR" altLang="pt-BR" noProof="0" dirty="0"/>
              <a:t>: como inicialmente eram conhecidos</a:t>
            </a:r>
          </a:p>
          <a:p>
            <a:pPr lvl="1"/>
            <a:r>
              <a:rPr lang="pt-BR" altLang="pt-BR" noProof="0" dirty="0"/>
              <a:t>circulavam por </a:t>
            </a:r>
            <a:r>
              <a:rPr lang="pt-BR" altLang="pt-BR" i="1" noProof="0" dirty="0"/>
              <a:t>e-mail </a:t>
            </a:r>
          </a:p>
          <a:p>
            <a:r>
              <a:rPr lang="pt-BR" altLang="pt-BR" noProof="0" dirty="0"/>
              <a:t>Corrente: outro nome às vezes usado</a:t>
            </a:r>
          </a:p>
          <a:p>
            <a:pPr lvl="1"/>
            <a:r>
              <a:rPr lang="pt-BR" altLang="pt-BR" noProof="0" dirty="0"/>
              <a:t>boato que pede para ser compartilhado com muitas pessoas</a:t>
            </a:r>
          </a:p>
          <a:p>
            <a:r>
              <a:rPr lang="pt-BR" altLang="pt-BR" i="1" noProof="0" dirty="0"/>
              <a:t>Fake news</a:t>
            </a:r>
            <a:r>
              <a:rPr lang="pt-BR" altLang="pt-BR" noProof="0" dirty="0"/>
              <a:t>: termo muito usado atualmente</a:t>
            </a:r>
          </a:p>
          <a:p>
            <a:pPr lvl="1"/>
            <a:r>
              <a:rPr lang="pt-BR" altLang="pt-BR" noProof="0" dirty="0"/>
              <a:t>geralmente associado a notícias que tentam se passar por reportagens jornalísticas verdadeiras e que possuem conteúdo falso, impreciso ou distorcido</a:t>
            </a:r>
          </a:p>
          <a:p>
            <a:pPr marL="0" indent="0">
              <a:buNone/>
            </a:pPr>
            <a:endParaRPr lang="pt-BR" altLang="pt-BR" sz="1000" noProof="0" dirty="0"/>
          </a:p>
          <a:p>
            <a:pPr marL="0" indent="0" algn="ctr">
              <a:buNone/>
            </a:pPr>
            <a:r>
              <a:rPr lang="pt-BR" altLang="pt-BR" sz="2400" noProof="0" dirty="0">
                <a:solidFill>
                  <a:schemeClr val="accent2"/>
                </a:solidFill>
              </a:rPr>
              <a:t>Independente do nome recebido, </a:t>
            </a:r>
            <a:endParaRPr lang="pt-BR" altLang="pt-BR" sz="24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pt-BR" altLang="pt-BR" sz="2400" noProof="0" dirty="0">
                <a:solidFill>
                  <a:schemeClr val="accent2"/>
                </a:solidFill>
              </a:rPr>
              <a:t>boatos geram desinformação, causam </a:t>
            </a:r>
          </a:p>
          <a:p>
            <a:pPr marL="0" indent="0" algn="ctr">
              <a:buNone/>
            </a:pPr>
            <a:r>
              <a:rPr lang="pt-BR" altLang="pt-BR" sz="2400" noProof="0" dirty="0">
                <a:solidFill>
                  <a:schemeClr val="accent2"/>
                </a:solidFill>
              </a:rPr>
              <a:t>problemas e precisam ser combatidos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="" xmlns:a16="http://schemas.microsoft.com/office/drawing/2014/main" id="{3D0FC282-BB95-8745-8B81-12B5502A9B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noProof="0" dirty="0"/>
              <a:t>Problemas trazidos </a:t>
            </a:r>
            <a:br>
              <a:rPr lang="pt-BR" altLang="pt-BR" noProof="0" dirty="0"/>
            </a:br>
            <a:r>
              <a:rPr lang="pt-BR" altLang="pt-BR" noProof="0" dirty="0"/>
              <a:t>pelos boatos</a:t>
            </a:r>
          </a:p>
        </p:txBody>
      </p:sp>
      <p:pic>
        <p:nvPicPr>
          <p:cNvPr id="13314" name="Picture 3">
            <a:extLst>
              <a:ext uri="{FF2B5EF4-FFF2-40B4-BE49-F238E27FC236}">
                <a16:creationId xmlns="" xmlns:a16="http://schemas.microsoft.com/office/drawing/2014/main" id="{FDFFECF8-C207-9541-9ED1-4E6C333A1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3720" y="2013368"/>
            <a:ext cx="5396560" cy="414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5">
            <a:extLst>
              <a:ext uri="{FF2B5EF4-FFF2-40B4-BE49-F238E27FC236}">
                <a16:creationId xmlns="" xmlns:a16="http://schemas.microsoft.com/office/drawing/2014/main" id="{D64D753E-8C18-134B-9726-CA9C4E55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Problemas trazidos pelos boatos (1/3)</a:t>
            </a:r>
          </a:p>
        </p:txBody>
      </p:sp>
      <p:sp>
        <p:nvSpPr>
          <p:cNvPr id="14338" name="Content Placeholder 6">
            <a:extLst>
              <a:ext uri="{FF2B5EF4-FFF2-40B4-BE49-F238E27FC236}">
                <a16:creationId xmlns="" xmlns:a16="http://schemas.microsoft.com/office/drawing/2014/main" id="{8C6ED6BA-4A93-204D-8E4D-87062CEE4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Boatos:</a:t>
            </a:r>
          </a:p>
          <a:p>
            <a:pPr lvl="1"/>
            <a:r>
              <a:rPr lang="pt-BR" altLang="pt-BR" noProof="0" dirty="0"/>
              <a:t>espalham desinformação</a:t>
            </a:r>
          </a:p>
          <a:p>
            <a:pPr lvl="1"/>
            <a:r>
              <a:rPr lang="pt-BR" altLang="pt-BR" noProof="0" dirty="0"/>
              <a:t>reforçam crenças erradas</a:t>
            </a:r>
          </a:p>
          <a:p>
            <a:pPr lvl="1"/>
            <a:r>
              <a:rPr lang="pt-BR" altLang="pt-BR" noProof="0" dirty="0"/>
              <a:t>distraem de assuntos importantes</a:t>
            </a:r>
          </a:p>
          <a:p>
            <a:pPr lvl="1"/>
            <a:r>
              <a:rPr lang="pt-BR" altLang="pt-BR" noProof="0" dirty="0"/>
              <a:t>podem influenciar negativamente as opiniões</a:t>
            </a:r>
          </a:p>
          <a:p>
            <a:pPr marL="457200" lvl="1" indent="0">
              <a:buNone/>
            </a:pPr>
            <a:endParaRPr lang="pt-BR" altLang="pt-BR" noProof="0" dirty="0"/>
          </a:p>
          <a:p>
            <a:r>
              <a:rPr lang="pt-BR" altLang="pt-BR" noProof="0" dirty="0"/>
              <a:t>O excesso de boatos:</a:t>
            </a:r>
          </a:p>
          <a:p>
            <a:pPr lvl="1"/>
            <a:r>
              <a:rPr lang="pt-BR" altLang="pt-BR" noProof="0" dirty="0"/>
              <a:t>leva ao descrédito das informações que circulam na Internet</a:t>
            </a:r>
          </a:p>
          <a:p>
            <a:pPr lvl="2"/>
            <a:r>
              <a:rPr lang="pt-BR" altLang="pt-BR" noProof="0" dirty="0"/>
              <a:t>frases como “li” e “vi na Internet” passam a ser sinônimos de conteúdos suspeitos e pouco confiáveis</a:t>
            </a:r>
          </a:p>
          <a:p>
            <a:pPr lvl="1"/>
            <a:r>
              <a:rPr lang="pt-BR" altLang="pt-BR" noProof="0" dirty="0"/>
              <a:t>pode servir como pretexto para desmerecer notícias sérias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5">
            <a:extLst>
              <a:ext uri="{FF2B5EF4-FFF2-40B4-BE49-F238E27FC236}">
                <a16:creationId xmlns="" xmlns:a16="http://schemas.microsoft.com/office/drawing/2014/main" id="{7361F9DD-FB78-5A47-9531-900637E4D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Problemas trazidos pelos boatos (2/3)</a:t>
            </a:r>
          </a:p>
        </p:txBody>
      </p:sp>
      <p:sp>
        <p:nvSpPr>
          <p:cNvPr id="15362" name="Content Placeholder 6">
            <a:extLst>
              <a:ext uri="{FF2B5EF4-FFF2-40B4-BE49-F238E27FC236}">
                <a16:creationId xmlns="" xmlns:a16="http://schemas.microsoft.com/office/drawing/2014/main" id="{DD862B67-5034-4041-8351-64E3A7DED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Quem repassa boatos:</a:t>
            </a:r>
          </a:p>
          <a:p>
            <a:pPr lvl="1"/>
            <a:r>
              <a:rPr lang="pt-BR" altLang="pt-BR" noProof="0" dirty="0"/>
              <a:t>pode ser responsabilizado pelos danos causados</a:t>
            </a:r>
          </a:p>
          <a:p>
            <a:pPr lvl="2"/>
            <a:r>
              <a:rPr lang="pt-BR" altLang="pt-BR" noProof="0" dirty="0"/>
              <a:t>como calúnia e difamação</a:t>
            </a:r>
          </a:p>
          <a:p>
            <a:pPr lvl="1"/>
            <a:r>
              <a:rPr lang="pt-BR" altLang="pt-BR" noProof="0" dirty="0"/>
              <a:t>passa vergonha</a:t>
            </a:r>
          </a:p>
          <a:p>
            <a:pPr lvl="2"/>
            <a:r>
              <a:rPr lang="pt-BR" altLang="pt-BR" noProof="0" dirty="0"/>
              <a:t>está assumindo publicamente que foi enganado</a:t>
            </a:r>
          </a:p>
          <a:p>
            <a:pPr lvl="1"/>
            <a:r>
              <a:rPr lang="pt-BR" altLang="pt-BR" noProof="0" dirty="0"/>
              <a:t>perde a credibilidade</a:t>
            </a:r>
          </a:p>
          <a:p>
            <a:pPr lvl="2"/>
            <a:r>
              <a:rPr lang="pt-BR" altLang="pt-BR" noProof="0" dirty="0"/>
              <a:t>se isso virar rotina, com o tempo, ninguém mais confiará no que essa pessoa compartilha</a:t>
            </a:r>
          </a:p>
          <a:p>
            <a:r>
              <a:rPr lang="pt-BR" altLang="pt-BR" noProof="0" dirty="0"/>
              <a:t>Quem recebe boatos:</a:t>
            </a:r>
          </a:p>
          <a:p>
            <a:pPr lvl="1"/>
            <a:r>
              <a:rPr lang="pt-BR" altLang="pt-BR" noProof="0" dirty="0"/>
              <a:t>desperdiça tempo analisando as notícias</a:t>
            </a:r>
          </a:p>
          <a:p>
            <a:pPr lvl="1"/>
            <a:r>
              <a:rPr lang="pt-BR" altLang="pt-BR" noProof="0" dirty="0"/>
              <a:t>desperdiça o plano de dados de seus dispositivos móveis</a:t>
            </a:r>
          </a:p>
          <a:p>
            <a:pPr lvl="1"/>
            <a:r>
              <a:rPr lang="pt-BR" altLang="pt-BR" noProof="0" dirty="0"/>
              <a:t>pode ser vítima de golpes, ao acessar </a:t>
            </a:r>
            <a:r>
              <a:rPr lang="pt-BR" altLang="pt-BR" i="1" noProof="0" dirty="0"/>
              <a:t>links</a:t>
            </a:r>
            <a:r>
              <a:rPr lang="pt-BR" altLang="pt-BR" noProof="0" dirty="0"/>
              <a:t> para </a:t>
            </a:r>
            <a:r>
              <a:rPr lang="pt-BR" altLang="pt-BR" i="1" noProof="0" dirty="0"/>
              <a:t>sites</a:t>
            </a:r>
            <a:r>
              <a:rPr lang="pt-BR" altLang="pt-BR" noProof="0" dirty="0"/>
              <a:t> fraudulentos ou invadidos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="" xmlns:a16="http://schemas.microsoft.com/office/drawing/2014/main" id="{7816D7D7-E5F2-EC4C-9962-832EA0B3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Problemas trazidos pelos boatos (3/3)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="" xmlns:a16="http://schemas.microsoft.com/office/drawing/2014/main" id="{905B06F5-AE8B-6D4E-AD8E-853D76579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As empresas e as pessoas citadas:</a:t>
            </a:r>
          </a:p>
          <a:p>
            <a:pPr lvl="1"/>
            <a:r>
              <a:rPr lang="pt-BR" altLang="pt-BR" noProof="0" dirty="0"/>
              <a:t>podem ter a reputação manchada</a:t>
            </a:r>
          </a:p>
          <a:p>
            <a:pPr lvl="1"/>
            <a:r>
              <a:rPr lang="pt-BR" altLang="pt-BR" noProof="0" dirty="0"/>
              <a:t>seus nomes podem ficar vinculados a conteúdos caluniosos e difamatórios, que dificilmente serão excluídos da Internet</a:t>
            </a:r>
          </a:p>
          <a:p>
            <a:pPr marL="457200" lvl="1" indent="0">
              <a:buNone/>
            </a:pPr>
            <a:endParaRPr lang="pt-BR" altLang="pt-BR" noProof="0" dirty="0"/>
          </a:p>
          <a:p>
            <a:r>
              <a:rPr lang="pt-BR" altLang="pt-BR" noProof="0" dirty="0"/>
              <a:t>Coletivamente, os boatos geram pânico e espalham medo, ao circularem alertas sobre tragédias e catástrofes naturais</a:t>
            </a:r>
          </a:p>
          <a:p>
            <a:pPr lvl="1"/>
            <a:r>
              <a:rPr lang="pt-BR" altLang="pt-BR" noProof="0" dirty="0"/>
              <a:t>como um suposto toque de recolher ou terremoto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ascículo Boatos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EC6949"/>
      </a:accent1>
      <a:accent2>
        <a:srgbClr val="4FB05F"/>
      </a:accent2>
      <a:accent3>
        <a:srgbClr val="A3A3A3"/>
      </a:accent3>
      <a:accent4>
        <a:srgbClr val="8064A2"/>
      </a:accent4>
      <a:accent5>
        <a:srgbClr val="4BACC6"/>
      </a:accent5>
      <a:accent6>
        <a:srgbClr val="F79646"/>
      </a:accent6>
      <a:hlink>
        <a:srgbClr val="4FB05F"/>
      </a:hlink>
      <a:folHlink>
        <a:srgbClr val="4FB05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Fascículo Boatos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EC6949"/>
      </a:accent1>
      <a:accent2>
        <a:srgbClr val="4FB05F"/>
      </a:accent2>
      <a:accent3>
        <a:srgbClr val="A3A3A3"/>
      </a:accent3>
      <a:accent4>
        <a:srgbClr val="8064A2"/>
      </a:accent4>
      <a:accent5>
        <a:srgbClr val="4BACC6"/>
      </a:accent5>
      <a:accent6>
        <a:srgbClr val="F79646"/>
      </a:accent6>
      <a:hlink>
        <a:srgbClr val="4FB05F"/>
      </a:hlink>
      <a:folHlink>
        <a:srgbClr val="4FB05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33600</TotalTime>
  <Words>2387</Words>
  <Application>Microsoft Office PowerPoint</Application>
  <PresentationFormat>Apresentação na tela (4:3)</PresentationFormat>
  <Paragraphs>286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ＭＳ Ｐゴシック</vt:lpstr>
      <vt:lpstr>Arial</vt:lpstr>
      <vt:lpstr>Arial Black</vt:lpstr>
      <vt:lpstr>Office Theme</vt:lpstr>
      <vt:lpstr>Apresentação do PowerPoint</vt:lpstr>
      <vt:lpstr>Boatos (1/2)</vt:lpstr>
      <vt:lpstr>Boatos (2/2)</vt:lpstr>
      <vt:lpstr>Boatos na Internet (1/2)</vt:lpstr>
      <vt:lpstr>Boatos na Internet (2/2)</vt:lpstr>
      <vt:lpstr>Problemas trazidos  pelos boatos</vt:lpstr>
      <vt:lpstr>Problemas trazidos pelos boatos (1/3)</vt:lpstr>
      <vt:lpstr>Problemas trazidos pelos boatos (2/3)</vt:lpstr>
      <vt:lpstr>Problemas trazidos pelos boatos (3/3)</vt:lpstr>
      <vt:lpstr>Como identificar  um boato</vt:lpstr>
      <vt:lpstr>Use o bom senso</vt:lpstr>
      <vt:lpstr>Um boato geralmente</vt:lpstr>
      <vt:lpstr>Fique atento aos detalhes</vt:lpstr>
      <vt:lpstr>Vá direto à fonte</vt:lpstr>
      <vt:lpstr>Confirme em outras fontes</vt:lpstr>
      <vt:lpstr>Questione-se</vt:lpstr>
      <vt:lpstr>Ajude a  combater os boatos</vt:lpstr>
      <vt:lpstr>Informe-se</vt:lpstr>
      <vt:lpstr>Desconfie, duvide e seja crítico </vt:lpstr>
      <vt:lpstr>Cuidado com contas falsas</vt:lpstr>
      <vt:lpstr>Outras fontes de  informações falsas</vt:lpstr>
      <vt:lpstr>Outras fontes de informações falsas</vt:lpstr>
    </vt:vector>
  </TitlesOfParts>
  <Manager/>
  <Company>NIC.br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Boatos - Cartilha de Segurança para Internet</dc:title>
  <dc:subject>Boatos - Cartilha de Segurança para Internet</dc:subject>
  <dc:creator>CERT.br / NIC.br</dc:creator>
  <cp:keywords>cartilha, segurança, Internet, fascículo, riscos, prevenção, proteção, cuidados, boatos, hoaxes, fakenews, golpes, correntes</cp:keywords>
  <dc:description/>
  <cp:lastModifiedBy>Conta da Microsoft</cp:lastModifiedBy>
  <cp:revision>1160</cp:revision>
  <cp:lastPrinted>2021-05-28T17:19:05Z</cp:lastPrinted>
  <dcterms:created xsi:type="dcterms:W3CDTF">2012-08-02T20:00:10Z</dcterms:created>
  <dcterms:modified xsi:type="dcterms:W3CDTF">2021-11-18T23:16:43Z</dcterms:modified>
  <cp:category/>
</cp:coreProperties>
</file>