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5.xml" ContentType="application/inkml+xml"/>
  <Override PartName="/ppt/notesSlides/notesSlide14.xml" ContentType="application/vnd.openxmlformats-officedocument.presentationml.notesSlide+xml"/>
  <Override PartName="/ppt/ink/ink6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1"/>
  </p:notesMasterIdLst>
  <p:handoutMasterIdLst>
    <p:handoutMasterId r:id="rId22"/>
  </p:handoutMasterIdLst>
  <p:sldIdLst>
    <p:sldId id="258" r:id="rId2"/>
    <p:sldId id="328" r:id="rId3"/>
    <p:sldId id="337" r:id="rId4"/>
    <p:sldId id="284" r:id="rId5"/>
    <p:sldId id="288" r:id="rId6"/>
    <p:sldId id="349" r:id="rId7"/>
    <p:sldId id="354" r:id="rId8"/>
    <p:sldId id="290" r:id="rId9"/>
    <p:sldId id="340" r:id="rId10"/>
    <p:sldId id="342" r:id="rId11"/>
    <p:sldId id="343" r:id="rId12"/>
    <p:sldId id="351" r:id="rId13"/>
    <p:sldId id="316" r:id="rId14"/>
    <p:sldId id="345" r:id="rId15"/>
    <p:sldId id="352" r:id="rId16"/>
    <p:sldId id="347" r:id="rId17"/>
    <p:sldId id="353" r:id="rId18"/>
    <p:sldId id="332" r:id="rId19"/>
    <p:sldId id="355" r:id="rId2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6"/>
    <p:restoredTop sz="65844"/>
  </p:normalViewPr>
  <p:slideViewPr>
    <p:cSldViewPr>
      <p:cViewPr varScale="1">
        <p:scale>
          <a:sx n="60" d="100"/>
          <a:sy n="60" d="100"/>
        </p:scale>
        <p:origin x="2172" y="27"/>
      </p:cViewPr>
      <p:guideLst>
        <p:guide orient="horz" pos="2160"/>
        <p:guide pos="3696"/>
      </p:guideLst>
    </p:cSldViewPr>
  </p:slideViewPr>
  <p:outlineViewPr>
    <p:cViewPr>
      <p:scale>
        <a:sx n="33" d="100"/>
        <a:sy n="33" d="100"/>
      </p:scale>
      <p:origin x="0" y="-1928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4269" y="79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CE8F2F1-D9A7-D143-9CA4-E58A4BAF30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pt-BR"/>
              <a:t>Segurança em Comércio Eletrônico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1DE23AD-5CF5-E84B-8432-4A1024C3CF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939D27-9ADA-7C48-99A3-F5B472EEB17C}" type="datetime1">
              <a:rPr lang="en-US" altLang="pt-BR"/>
              <a:pPr/>
              <a:t>11/18/2021</a:t>
            </a:fld>
            <a:endParaRPr lang="en-US" alt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8BE0A3D-A008-D841-8CBF-BD93ADD2BE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https://cartilha.cert.br/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6108923-D1DD-0843-996E-909EF53089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AD9B5-CC05-C84A-8571-953594DA0F9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240" max="3072" units="cm"/>
          <inkml:channel name="Y" type="integer" min="-1728" max="1728" units="cm"/>
          <inkml:channel name="T" type="integer" max="2.14748E9" units="dev"/>
        </inkml:traceFormat>
        <inkml:channelProperties>
          <inkml:channelProperty channel="X" name="resolution" value="279.07758" units="1/cm"/>
          <inkml:channelProperty channel="Y" name="resolution" value="128.95523" units="1/cm"/>
          <inkml:channelProperty channel="T" name="resolution" value="1" units="1/dev"/>
        </inkml:channelProperties>
      </inkml:inkSource>
      <inkml:timestamp xml:id="ts0" timeString="2021-11-18T23:19:22.3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7902 7250 0,'0'-53'31,"-88"53"0,35 0 47,0 0-31,53 35-31,53-35 46,35 0-46,53 0 0,1 0-1,-54 0 1,-35 0-1,0 0 1,-18 0 15,35 0-15,1 0 0,-18 0 15,0 0-16,-18 0 1,36 0 0,-1 0-1,1 0 1,-1 0 0,-17 0-1,0 0 1,0 0-1,-53-35 1,53 35 0,18 0-1,-19 0 17,1 0-17,-88 0 110,-106 0-109,88 0-16,-88 0 15,53 0-15,17 0 16,1 0-16,-1 0 16,36 0-16,-18 0 15,-35 53-15,35-53 16,-35 0 0,-1 0-1,36 52 1,1-52-1,-1 0 1,-36 0 0,37 0-1,16 0 95,-17 0-48,71 0-15,53 71-31,-19-71-16,1 0 15,0 0-15,35 53 16,-52-53-16,17 0 16,0 0-16,52 0 15,-34 0 1,-18 0-1,0 0 1,35 0 0,-35 0-1,0 0 1,0 0 0,17 0-1,36 0 1,-71 0-1,18 0 1,0 0 0,0 0-1,35 0 1,-52 0 0,17 0-1,35 0 1,18 0-1,-54 0 1,37 0 0,-1 0-1,-35 0 1,-18 0 0,18 0-1,35 0 1,18 0-16,-18 0 15,-35 0 1,35 0 0,-35 0-1,-17 0 1,69 0 0,-16 0-1,-37 0 1,1 0-1,0 0 1,71 88 0,-71-88-1,-18 0 1,18 0 0,35 0-1,-35 0 1,0 0-1,-18 0 1,18 0 0,-53-35-1,88 35 1,-35 0 15,0 0 94,-53-53-125,88 53 16,-88-53-16,53 53 15,-53-88 1,-88 88 31,35 0-31,0 0 46,53-53-46,-53 53-1,-35 0 1,35 0-16,-17 0 16,17 0-16,53 53 15,-106-53-15,53 0 16,18 0-1,-18 0 1,0 0 15,-35 0-15,35 0 0,53-53-16,-36 53 15,-69 0 1,16 0-1,37 0-15,-37 0 16,-34 53 0,70-53-1,0 0-15,-53 0 16,18 88 0,0-88-1,35 0 1,0 0-1,-18 0 1,-34 0 0,16 0-1,1 0 1,35 0 0,0 0-1,-52 0-15,16 0 16,1 0-1,35 0 17,71 0 61,52 0-93,-17 0 16,0 0-16,35 0 16,18 53-16,71-53 15,52 0-15,53 88 16,-70-88-16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240" max="3072" units="cm"/>
          <inkml:channel name="Y" type="integer" min="-1728" max="1728" units="cm"/>
          <inkml:channel name="T" type="integer" max="2.14748E9" units="dev"/>
        </inkml:traceFormat>
        <inkml:channelProperties>
          <inkml:channelProperty channel="X" name="resolution" value="279.07758" units="1/cm"/>
          <inkml:channelProperty channel="Y" name="resolution" value="128.95523" units="1/cm"/>
          <inkml:channelProperty channel="T" name="resolution" value="1" units="1/dev"/>
        </inkml:channelProperties>
      </inkml:inkSource>
      <inkml:timestamp xml:id="ts0" timeString="2021-11-18T23:19:25.7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12647 7373 0,'-53'0'16,"53"-71"0,-70 71-1,17 0 1,0 0-1,0 0 1,0 0 15,71 0 63,70 0-78,-53 0-16,71 0 15,-18 0-15,0 0 16,18 0-16,-71 0 0,36 36 16,17-36-1,36 88 1,-54-88-1,1 0-15,-18 0 16,0 0-16,35 0 16,18 0-1,-18 0 1,0 0 0,-35 0-1,35 0-15,-35 0 16,35 0-16,-35 0 15,35 0 1,-35 0 0,0 0-1,0 0 1,18 0 0,-18 0-1,-53-53-15,52 53 16,1 0 31,0 0-32,18 0 1,-18 0 140,0 0-125,0 0-15,-71 0 109,-53 0-109,18 0-16,1 0 15,-1 0-15,0 0 16,-35 0-16,-1 0 16,-16 0-1,16 0-15,-34 0 16,52 53-16,-52-53 15,70 0-15,0 0 16,-35 53 0,35-53-1,0 0 1,-35 0 0,0 0-1,35 0-15,-36 0 16,37 0-1,-37 0 1,-16 0 0,105-35-1,-89 35-15,1 0 16,-18 0 0,18 0-1,88 35 1,-88-35-16,35 0 15,-35 0 1,-18 0 0,35 0-1,18 0 1,1 0 0,-1 0-1,0 0 1,53-35-1,-71 35 1,18-71 0,89 71 46,52 0-46,-35 0-1,52 0 1,-52 0-16,18 0 16,-18 0-16,0 0 15,35 0 1,0 53 0,-17-53-16,17 0 15,-35 0 1,17 0-1,-17 0 1,36 0 0,-89-35-1,105 35-15,36 0 16,-105 0-16,70 0 16,-71 0-1,-70 0 63,-18 0-62,53-53-16,-89 53 16,-52 0-1,88-53-15,-35 53 16,-53 0-16,0 0 0,53-88 15,35 88-15,0 0 16,-35 0 0,35 0-1,0 0 1,-35 0-16,35 0 16,18 0-16,-71 0 15,18 0 1,35 0-1,-18 0 1,1 0 0,-54 0-1,71 0 1,53 53 0,-53-53-1,106 0 32,-18 0-31,71 0-16,-18 0 15,18 52-15,-18-52 16,106 0 0,-105 0-16,-36 0 15,-1 0-15,19 0 16,-18 0-16,0 0 15,0 0-15,0 0 16,17 0-16,-17 0 0,0 0 16,53 0-1,-35 71-15,-19-71 16,1 0-16,0 0 16,35 0-16,1 0 15,-36 0 1,-1 0-16,37 0 15,-54 0-15,18 0 16,35 0 0,-17 0-1,-1 0 1,-17 0 0,0 71-16,35-71 15,0 0 1,18 0-1,-18 0 1,-35 0 0,0 0-1,-53-53 1,124 53-16,-71 0 16,35 0-1,-88-53 1,106 53-16,-18 0 15,-35 0 1,-18 0 0,18 0-1,35 0 1,-35 0 0,-53 35-1,53-35-15,-53 71 78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240" max="3072" units="cm"/>
          <inkml:channel name="Y" type="integer" min="-1728" max="1728" units="cm"/>
          <inkml:channel name="T" type="integer" max="2.14748E9" units="dev"/>
        </inkml:traceFormat>
        <inkml:channelProperties>
          <inkml:channelProperty channel="X" name="resolution" value="279.07758" units="1/cm"/>
          <inkml:channelProperty channel="Y" name="resolution" value="128.95523" units="1/cm"/>
          <inkml:channelProperty channel="T" name="resolution" value="1" units="1/dev"/>
        </inkml:channelProperties>
      </inkml:inkSource>
      <inkml:timestamp xml:id="ts0" timeString="2021-11-18T23:24:08.1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7514 9260 0,'0'18'110,"0"106"-95,0-19-15,0 36 16,0-52-16,0-1 15,-35 18-15,35-18 16,0-35-16,-88-53 16,141 0 15,-53-53-15,70 53-1,-17-53-15,35 53 16,-35 0-1,0 0-15,0 0 16,71 0 0,-124-88-16,-89 88 47</inkml:trace>
  <inkml:trace contextRef="#ctx0" brushRef="#br0" timeOffset="224.6934">7708 9790 0,'18'52'15,"-18"19"1,0-18-1</inkml:trace>
  <inkml:trace contextRef="#ctx0" brushRef="#br0" timeOffset="472.406">7726 9772 0,'0'18'31,"0"70"-15,123-88-16,-34 35 16,-37-35-1,-52 71 16,-88-71-31,35 88 0,0-88 16,53 53-16,-88-53 16,35 0 15</inkml:trace>
  <inkml:trace contextRef="#ctx0" brushRef="#br0" timeOffset="3574.0702">8608 9737 0,'0'-53'63,"-53"53"-32,0-88-16,-18 88 17,18 0-17,1 88 1,-1-35 0,53 0 15,0 35-16,17-88 1,54 0 0,-18 0-1,35 0 1,18 0 0,-71 0 15,-35 35-31,0 71 15,-35-53-15,35 0 16,-53-53-16,53 70 16,-53-70-16,-35 0 31,0 0-15,-1-35-1,89-53 1,0 35-1,36 53 17</inkml:trace>
  <inkml:trace contextRef="#ctx0" brushRef="#br0" timeOffset="4422.2993">8890 10125 0,'0'-18'63,"0"-35"-48,0-35 1,0 0 0,0 35-16,0 0 15,0 18-15,0-18 16,35 159 15,-35-54-15,71 19-16,-71-18 15,88-53-15,-88 53 16,88-53-16,0 0 16,-88-106 46,0 18-46,0-53-16,0 53 0,0 35 15,0 0 1,0 106 31,0 0-32</inkml:trace>
  <inkml:trace contextRef="#ctx0" brushRef="#br0" timeOffset="16960.5699">9454 9825 0</inkml:trace>
  <inkml:trace contextRef="#ctx0" brushRef="#br0" timeOffset="17260.3275">9454 9648 0,'0'0'0,"0"-52"31,0-1-15,0 0 15,36 53-31,-36 53 32,0 35-17,70 18-15,-70-18 16,0-35-16,71 0 15,-71 35 1,0-35 0,53-71 31,-53-70-32</inkml:trace>
  <inkml:trace contextRef="#ctx0" brushRef="#br0" timeOffset="17620.637">9560 9208 0,'36'0'62,"16"0"-46,-52-36-16,-17 36 47</inkml:trace>
  <inkml:trace contextRef="#ctx0" brushRef="#br0" timeOffset="18152.0935">9878 9701 0,'0'36'16,"0"17"-16,88 35 16,-88-53-16,0 18 15,0 0-15,53 53 16,-53-124 31,0-35-32,0-70-15,0 17 16,0-35-16,0 0 16,0 0-16,0 52 15,0 36-15,0 1 16,53 52 15,0 0-15,-53 70-16</inkml:trace>
  <inkml:trace contextRef="#ctx0" brushRef="#br0" timeOffset="18362.7744">9878 9790 0,'0'0'0,"88"-53"16,-35 53-16,0-106 16,35 71-16,-35 35 15,35-106-15</inkml:trace>
  <inkml:trace contextRef="#ctx0" brushRef="#br0" timeOffset="18776.1295">10336 9507 0,'0'53'16,"0"88"-1,0-70-15,71-18 0,-71 0 16,0 0-16,88-53 16,-88 53-16,53-53 31,-53-18-15,0-35-16,-18-70 15,18 70 1,0 0-16,0 0 15,-88-18-15,88 18 16,0 0-16,0 1 16,0-37-16,53 36 15,-53-35-15,53 88 16,-53-53-16,71 53 0,-18 0 31,-53 53-15</inkml:trace>
  <inkml:trace contextRef="#ctx0" brushRef="#br0" timeOffset="18962.2891">10354 9772 0,'88'-71'16,"0"1"-1,1 70-15,-36-88 16,-1 88 0</inkml:trace>
  <inkml:trace contextRef="#ctx0" brushRef="#br0" timeOffset="19248.0348">10954 9543 0,'0'88'47,"-53"-35"-47,53 0 15,0 0-15,0-1 16,53 19-16,0 35 16,35-71-1,-35-35 17</inkml:trace>
  <inkml:trace contextRef="#ctx0" brushRef="#br0" timeOffset="19436.1967">10813 9825 0,'0'0'0,"53"0"31,-1-53-31,72-18 15,-54 18 1</inkml:trace>
  <inkml:trace contextRef="#ctx0" brushRef="#br0" timeOffset="19607.8439">11042 9490 0,'0'-71'16,"0"18"-1,18 53-15,34 0 16</inkml:trace>
  <inkml:trace contextRef="#ctx0" brushRef="#br0" timeOffset="20156.3148">11377 9631 0,'0'0'0,"0"106"15,0-53-15,0-1 16,0 37-16,53-1 15,-53-53-15,0 18 16,0 0 0,35-53-1,-35-106-15,0 71 16,0-71 0,-35 18-16,35-36 0,-53 71 15,53-52-15,0 16 16,0-16-1,88 34 1,-17 71 0,52 88-1,-123-35 1,0 88 0,0-17-16,-53-71 15,-17 0-15,-1-53 16,36 52-16,-18-52 15,106 0 32,35 0-47,18 0 16,-53 0-16,18 0 16,-19 0-16,37 0 15,-36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240" max="3072" units="cm"/>
          <inkml:channel name="Y" type="integer" min="-1728" max="1728" units="cm"/>
          <inkml:channel name="T" type="integer" max="2.14748E9" units="dev"/>
        </inkml:traceFormat>
        <inkml:channelProperties>
          <inkml:channelProperty channel="X" name="resolution" value="279.07758" units="1/cm"/>
          <inkml:channelProperty channel="Y" name="resolution" value="128.95523" units="1/cm"/>
          <inkml:channelProperty channel="T" name="resolution" value="1" units="1/dev"/>
        </inkml:channelProperties>
      </inkml:inkSource>
      <inkml:timestamp xml:id="ts0" timeString="2021-11-18T23:28:22.2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6103 11889 0,'-35'0'93,"-18"53"-77,53-1 15,-88-52-31,88 36 32,0 17-17,0 35 1,0-35 15,0 0-15,0-18 15,53-35-15,-53 53 15,53-53 0,-53 88-15,70-88 15,-70 53-15,53-53-1,0 0 1,0 53 15,0-53-15,17 0-1,-17 0 1,0 0 0,0 0 30,0 0-30,18-53 0,-19 53 15,1 0 0,0 0 0,35 0-15,1 0 15,-1 0-15,18-53 0,-71 53-1,18 0 1,0 0 15,35 0 0,-35 0-15,-53 18 0,35-18-1,18 0 1,0 0-1,35 0 32,-35 0-15,-18 0-17,36 88 16,0-88-15,-19 0 15,1 0-15,-17 0 15,-36-53-15,70 53-16,1 0 15,-18 0 1,-53-53 0,53 53-16,-18 0 78,35 0-63,-70-71-15,71 71 16,-18 0 0,-53-52-1,53-1 48,-53 0-48,53 53 1,-53-53 0,0-18 31,0 18-32,0 0 1,-18 53-1,18-52-15,-123 52 16,123-53-16,-89 53 16,36 0-1,53-71-15,-52 71 0,-1 0 16,-36 0 0,-16 0-1,16 0 1,1 0-1,-18 0 1,106-53 0,-70 53-16,-1 0 15,-17 0 1,0 0 0,35 0-16,-35 0 15,35 0 1,0 0-1,-18 0 1,1 0 0,-1 0-16,18 0 15,-52 35 1,16-35 0,36 0-1,1 0 1,-37 0-1,89 89-15,-88-89 16,0 0-16,35 53 16,0-53-16,0 0 0,-17 52 15,17-52-15,0 0 16,0 0-16,0 0 16,-18 0 30,18 0 1</inkml:trace>
  <inkml:trace contextRef="#ctx0" brushRef="#br0" timeOffset="755.6493">6015 11906 0,'-53'0'31,"18"0"-15,-18 0 0,53-53-16,-124 53 15,71 0-15,0 0 16,-52-53-16,16 53 15,1 0-15,-88 0 16,35 0-16,35 0 16,-35 0-16,0 0 0,0 0 15,52 0-15,1 0 16,-18 0-16,53 0 16,1 0-16,16 0 15,-70 53 1,36-53-1,17 0 1</inkml:trace>
  <inkml:trace contextRef="#ctx0" brushRef="#br0" timeOffset="1123.9655">3616 11712 0,'0'53'31,"88"-53"-15,-88 53-16,0 18 15,53-71 1,-53-36 46</inkml:trace>
  <inkml:trace contextRef="#ctx0" brushRef="#br0" timeOffset="1364.1722">3704 11800 0,'0'53'47,"0"53"-32,-88-18 1,88-141 46,53 53-62,-53-105 16,53 105-16,35 0 16,-88-36-1</inkml:trace>
  <inkml:trace contextRef="#ctx0" brushRef="#br0" timeOffset="2263.9452">1411 12241 0,'0'0'15,"-106"71"-15,36 35 16,70-53-16,0 0 16,0 17-16,0-17 15,35-53-15,53 88 16,-35-88-16,0 0 15,35 0-15,0 0 16,18-88-16,-18 35 16,-88-35-1,0 35 1,-52 53 0</inkml:trace>
  <inkml:trace contextRef="#ctx0" brushRef="#br0" timeOffset="2787.8952">1834 12171 0,'0'-88'15,"53"88"1,-53 53-1,89-53-15,-89 88 16,105-88-16,-105 53 16,89-53-16,-1 88 15,-88-176 32,-106-18-31,18 18-1,0-1 1,-1 37 0,89-37-1,0 36-15,0 1 16,89 52-16,-37-89 16,37 89-1,-1 53 1,-88 0-16,0 0 0,0 71 15,-141-36 1,88-35-16,-35 35 0,-1 18 16,89-159 31,0-35-32</inkml:trace>
  <inkml:trace contextRef="#ctx0" brushRef="#br0" timeOffset="3299.8349">2452 11677 0,'53'0'31,"-53"123"-15,123-70-16,-123 0 0,88 35 15,18 1 1,-70-89 0,-36-36 15,-36-17-15,36 1-16,-106-37 15,36 36-15,17 1 16,0-37-16,0 36 15,53 18-15,-53 35 16,53-106-16,0 18 31,18 88-31,35-123 0,70 123 16,-35-71-16,18 71 16,-70 0-16,16 0 15</inkml:trace>
  <inkml:trace contextRef="#ctx0" brushRef="#br0" timeOffset="3502.0083">2575 11906 0,'0'0'0,"53"0"16,0 0-16,88-88 15,36-18-15,-36 0 16,-88 18-16,-89 88 47</inkml:trace>
  <inkml:trace contextRef="#ctx0" brushRef="#br0" timeOffset="4221.6267">1729 13547 0,'0'-53'16,"53"-124"0,229-52-1,88-53-15,18 0 16,-17 35-16,-89 17 16,-141 125-16,-88 105 15,-53-53-15,-35 53 16,-18 0-1,53 53 1</inkml:trace>
  <inkml:trace contextRef="#ctx0" brushRef="#br0" timeOffset="7618.0441">4745 13458 0,'0'-52'16,"-88"52"-1,88-53 1,53 53 78,35 0-79,-35 0 1,0 0 0,70 0-1,-70 0-15,-18 0 0,18 0 16,0 0-16,35 0 15,1 0 1,-89-53-16,52 53 16,1 0-1,0 0 1,0 0 0,18 0-1,-1 0 1,54 0-1,-124-36 1,53 36-16,-18 0 16,18 0-1,0 0 1,35 0 0,-35 0 15,-18 0-16,71 0 1,-106-52-16,88 52 16,-35 0 124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240" max="3072" units="cm"/>
          <inkml:channel name="Y" type="integer" min="-1728" max="1728" units="cm"/>
          <inkml:channel name="T" type="integer" max="2.14748E9" units="dev"/>
        </inkml:traceFormat>
        <inkml:channelProperties>
          <inkml:channelProperty channel="X" name="resolution" value="279.07758" units="1/cm"/>
          <inkml:channelProperty channel="Y" name="resolution" value="128.95523" units="1/cm"/>
          <inkml:channelProperty channel="T" name="resolution" value="1" units="1/dev"/>
        </inkml:channelProperties>
      </inkml:inkSource>
      <inkml:timestamp xml:id="ts0" timeString="2021-11-18T23:34:52.6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16475 5680 0,'35'0'79,"18"0"-64,35 0 1,-53 0-1,71 0-15,-70 0 16,-36-36 0,70 36-16</inkml:trace>
  <inkml:trace contextRef="#ctx0" brushRef="#br0" timeOffset="240.2063">16898 5592 0,'0'0'0,"0"52"16,0-16-1,71-36 17</inkml:trace>
  <inkml:trace contextRef="#ctx0" brushRef="#br0" timeOffset="494.4243">16898 5592 0,'35'0'47,"71"52"-31,-106 1 15,-17-53-16,17 53-15,-89-53 16,89 71 31</inkml:trace>
  <inkml:trace contextRef="#ctx0" brushRef="#br0" timeOffset="2221.9086">17604 5362 0,'-53'0'15,"0"0"16,0 0 1,53 53-32,0 0 0,-53 18 15,53 34-15,0-16 16,0-36-16,70 52 16,1-105-1,0 0-15,17 0 16,35-53-16,-70 53 15,-53-52-15</inkml:trace>
  <inkml:trace contextRef="#ctx0" brushRef="#br0" timeOffset="2620.2509">18009 5733 0,'-53'0'63,"53"-53"-48,0-35 1,0 35-16,0-18 16,0 18-16,0 0 15,0 0-15,71 53 0,0 0 32,34 106-17,-105 18-15,53-54 16,-53 1-16,0-18 15,88 0 1,-140-53 31</inkml:trace>
  <inkml:trace contextRef="#ctx0" brushRef="#br0" timeOffset="2843.9429">18027 5539 0,'0'-36'32,"123"36"-17,-70-53 1,0 53-16,35-123 15,1 52 1</inkml:trace>
  <inkml:trace contextRef="#ctx0" brushRef="#br0" timeOffset="3408.428">18433 5415 0,'0'0'0,"0"124"16,0-54 0,53 54-1,-53-71-15,0-1 16,52-52-16,-52 53 16,0-123 15,0-1-16,0 18-15,-17 0 16,17-52-16,0 16 16,0 1-16,0 35 15,0 0-15,53 53 16,0 0 0,35 71-1,-88 17 1,0 36-16,0-54 15,0 1-15,-88-18 16,-18 35-16,35-88 31,71-88-15,0 35-16,0-18 16,71 106 15,-71 54-16,141-36-15,-88-53 16,-53 88-16,141-88 16,-88 53-16,-18-53 15,36 0-15,-1 0 16,-70-53 0,0 0-1</inkml:trace>
  <inkml:trace contextRef="#ctx0" brushRef="#br0" timeOffset="3640.1266">19050 5450 0,'35'106'31,"-35"-18"-15,53-35-16,-53 36 16,0-54-16,88 18 0</inkml:trace>
  <inkml:trace contextRef="#ctx0" brushRef="#br0" timeOffset="3834.2938">18768 5468 0,'35'0'16,"18"0"-16,0 0 15,0-70-15,0 70 16,17 0-16,-17-89 15,0 89 1,-53-53-16</inkml:trace>
  <inkml:trace contextRef="#ctx0" brushRef="#br0" timeOffset="4210.1166">19420 5644 0,'0'36'0,"0"-72"63,0-16-48,0-1-15,0-36 16,0 1-16,0 35 15,0 0-15,0-17 16,53 70 0,0 35-1,-53 18-15,88 71 16,-88-54-16,0 1 16,89 34-16,-89-69 15,53-36-15,-53 70 0,-53-123 47</inkml:trace>
  <inkml:trace contextRef="#ctx0" brushRef="#br0" timeOffset="4404.2834">19279 5539 0,'89'0'16,"16"-71"-16,-16 71 15,-37 0 1,1 0 0</inkml:trace>
  <inkml:trace contextRef="#ctx0" brushRef="#br0" timeOffset="4758.0868">19897 5274 0,'0'0'0,"0"124"0,0-54 15,0 1-15,0-18 16,53-53-16,35 52 16,-53-52-16,18 0 15,35 0-15,-35-52 16,0-37 0,-53 36-16,0 1 15,0-19-15,-88 0 16,35 71-16,-35 0 15,-18 0-15,53 0 16,18 0-16,35 71 16,-53-71-16,53 123 15,17-70-15,54-53 16</inkml:trace>
  <inkml:trace contextRef="#ctx0" brushRef="#br0" timeOffset="4982.2796">19226 5080 0,'0'0'16,"71"0"-16,0 0 16,-19 0-16,1 0 15,0 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240" max="3072" units="cm"/>
          <inkml:channel name="Y" type="integer" min="-1728" max="1728" units="cm"/>
          <inkml:channel name="T" type="integer" max="2.14748E9" units="dev"/>
        </inkml:traceFormat>
        <inkml:channelProperties>
          <inkml:channelProperty channel="X" name="resolution" value="279.07758" units="1/cm"/>
          <inkml:channelProperty channel="Y" name="resolution" value="128.95523" units="1/cm"/>
          <inkml:channelProperty channel="T" name="resolution" value="1" units="1/dev"/>
        </inkml:channelProperties>
      </inkml:inkSource>
      <inkml:timestamp xml:id="ts0" timeString="2021-11-18T23:37:14.4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12277 9772 0,'35'0'62,"71"-71"-46,-71 71-16,71 0 16,-18-70-16,18 70 15,-53 0-15,17 0 16,-17 0-16,-106 0 47</inkml:trace>
  <inkml:trace contextRef="#ctx0" brushRef="#br0" timeOffset="234.2013">12929 9596 0,'0'52'47,"0"37"-32,53-89 1,-53-53-1,0 0 1</inkml:trace>
  <inkml:trace contextRef="#ctx0" brushRef="#br0" timeOffset="450.3877">12929 9560 0,'0'0'0,"-53"0"16,124 0 30,0 0-46,-19 0 0,37 71 16,-89-18 15,-36-53-31,-17 53 16,1-53-16,-37 0 16,89 53-1,0-71 16</inkml:trace>
  <inkml:trace contextRef="#ctx0" brushRef="#br0" timeOffset="1080.4281">13441 9490 0,'0'53'31,"0"35"-15,0-18-16,53-70 16,-53 89-16,0-37 15,0-157 48,-53 52-63,53-35 15,0-18 1,0 18-16,0-1 0,0-16 16,0 34-16,53 18 15,35 53 1,-35 35-1,0 54-15,-53-19 16,88 54-16,-88-36 16,0-35-16,-53-53 15,-35 88-15,0-88 16,-18 0-16,35 0 16,18 0-16,53-35 15,0-54 1,124 36-1</inkml:trace>
  <inkml:trace contextRef="#ctx0" brushRef="#br0" timeOffset="1794.5414">13970 9225 0,'0'0'0,"0"35"0,-88-35 16,88 142-16,-53-54 16,53 18-16,0-18 15,0-35-15,88 35 16,0-88-16,18 53 15,0-53-15,-18 0 16,36-53-16,-71 53 16,-53-88-16,0-18 15,0 71 1,-53 35-16,17 0 16,-17 0-16,-35 0 15,35 0-15,53 35 16,141-35 15,-88 0-31,-17 0 16,17 0-16,-53-35 15,105 35-15,-52-89 16,18 89 0,-71-53-1</inkml:trace>
  <inkml:trace contextRef="#ctx0" brushRef="#br0" timeOffset="2334.5054">14905 9278 0,'0'71'31,"0"-18"-31,0-1 0,0 37 16,53-1-16,-53 18 16,53-53-16,35 35 15,-88-124 48,0-16-63,-53-1 15,53-53-15,-53 18 16,53-1-16,0-52 16,0 36-16,0 16 15,18 36-15,70 53 16,0 0-1,0 71 1,-88 0-16,0-19 16,0 1-1,-35-53-15,-71 0 16,18 53-16,0-53 16,35 0-16,0 0 15,71-17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7491E71-C4CC-BC4D-AB6D-5DBF4AD132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pt-BR" dirty="0" err="1"/>
              <a:t>Comércio</a:t>
            </a:r>
            <a:r>
              <a:rPr lang="en-US" altLang="pt-BR" dirty="0"/>
              <a:t> </a:t>
            </a:r>
            <a:r>
              <a:rPr lang="en-US" altLang="pt-BR" dirty="0" err="1"/>
              <a:t>Eletrônico</a:t>
            </a:r>
            <a:endParaRPr lang="en-US" altLang="pt-BR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55B36C11-C9A4-B047-A354-1CF8A2B075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3931D099-4A65-8440-8923-F1B29D04F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2C2C43F-4839-824F-9DDB-08DD2784F8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https://cartilha.cert.br/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E3A831B-FE7A-F045-942A-8D4BDFC704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105A3E-1DBF-4346-AA1A-92D7B58F88E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4293534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1pPr>
    <a:lvl2pPr marL="4572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2pPr>
    <a:lvl3pPr marL="9144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3pPr>
    <a:lvl4pPr marL="13716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4pPr>
    <a:lvl5pPr marL="18288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artilha.cert.br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licenses/by-nc-sa/4.0/legalcode.pt" TargetMode="External"/><Relationship Id="rId4" Type="http://schemas.openxmlformats.org/officeDocument/2006/relationships/hyperlink" Target="https://creativecommons.org/licenses/by-nc-sa/4.0/deed.pt_BR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="" xmlns:a16="http://schemas.microsoft.com/office/drawing/2014/main" id="{68FBE86D-4AFC-E147-8BB0-B36179FA2D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="" xmlns:a16="http://schemas.microsoft.com/office/drawing/2014/main" id="{B35C55A8-A1DF-C74A-8451-68FA215391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7388" y="4344988"/>
            <a:ext cx="5486400" cy="433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6800" rIns="0" numCol="1" anchor="t" anchorCtr="0" compatLnSpc="1">
            <a:prstTxWarp prst="textNoShape">
              <a:avLst/>
            </a:prstTxWarp>
          </a:bodyPr>
          <a:lstStyle/>
          <a:p>
            <a:r>
              <a:rPr lang="pt-BR" sz="800" dirty="0"/>
              <a:t>Esta obra foi originalmente desenvolvida pelo CERT.br/NIC.br, com o propósito de promover a conscientização sobre o uso seguro da Internet e baseia-se nos materiais da Cartilha de Segurança para Internet (</a:t>
            </a:r>
            <a:r>
              <a:rPr lang="pt-BR" sz="800" dirty="0">
                <a:hlinkClick r:id="rId3"/>
              </a:rPr>
              <a:t>https://cartilha.cert.br/</a:t>
            </a:r>
            <a:r>
              <a:rPr lang="pt-BR" sz="800" dirty="0"/>
              <a:t>).</a:t>
            </a:r>
            <a:r>
              <a:rPr lang="pt-BR" sz="800" dirty="0">
                <a:ea typeface="ＭＳ Ｐゴシック" panose="020B0600070205080204" pitchFamily="34" charset="-128"/>
              </a:rPr>
              <a:t> </a:t>
            </a:r>
          </a:p>
          <a:p>
            <a:pPr algn="just"/>
            <a:r>
              <a:rPr lang="pt-BR" altLang="pt-BR" sz="800" dirty="0">
                <a:ea typeface="ＭＳ Ｐゴシック" panose="020B0600070205080204" pitchFamily="34" charset="-128"/>
              </a:rPr>
              <a:t>Esta obra foi licenciada sob a licença Creative Commons </a:t>
            </a:r>
            <a:r>
              <a:rPr lang="pt-BR" sz="800" dirty="0"/>
              <a:t>Atribuição-NãoComercial-CompartilhaIgual 4.0 Internacional (CC BY-NC-SA 4.0).</a:t>
            </a:r>
          </a:p>
          <a:p>
            <a:pPr algn="just"/>
            <a:r>
              <a:rPr lang="pt-BR" altLang="pt-BR" sz="800" dirty="0">
                <a:ea typeface="ＭＳ Ｐゴシック" panose="020B0600070205080204" pitchFamily="34" charset="-128"/>
              </a:rPr>
              <a:t>O CERT.br/NIC.br concede a Você uma licença de abrangência mundial, sem </a:t>
            </a:r>
            <a:r>
              <a:rPr lang="pt-BR" altLang="pt-BR" sz="800" i="1" dirty="0">
                <a:ea typeface="ＭＳ Ｐゴシック" panose="020B0600070205080204" pitchFamily="34" charset="-128"/>
              </a:rPr>
              <a:t>royalties</a:t>
            </a:r>
            <a:r>
              <a:rPr lang="pt-BR" altLang="pt-BR" sz="800" dirty="0">
                <a:ea typeface="ＭＳ Ｐゴシック" panose="020B0600070205080204" pitchFamily="34" charset="-128"/>
              </a:rPr>
              <a:t>, não-exclusiva, sujeita aos termos e condições desta Licença, para exercer os direitos sobre a Obra definidos abaixo: 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pt-BR" altLang="pt-BR" sz="800" dirty="0">
                <a:ea typeface="ＭＳ Ｐゴシック" panose="020B0600070205080204" pitchFamily="34" charset="-128"/>
              </a:rPr>
              <a:t>Reproduzir a Obra, incorporar a Obra em uma ou mais Obras Coletivas e Reproduzir a Obra quando incorporada em Obras Coletivas;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pt-BR" altLang="pt-BR" sz="800" dirty="0">
                <a:ea typeface="ＭＳ Ｐゴシック" panose="020B0600070205080204" pitchFamily="34" charset="-128"/>
              </a:rPr>
              <a:t>Criar e Reproduzir Obras Derivadas, desde que qualquer Obra Derivada, inclusive qualquer tradução, em qualquer meio, adote razoáveis medidas para claramente indicar, demarcar ou de qualquer maneira identificar que mudanças foram feitas à Obra original. Uma tradução, por exemplo, poderia assinalar que “A Obra original foi traduzida do Inglês para o Português,” ou uma modificação poderia indicar que “A Obra original foi modificada”;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pt-BR" altLang="pt-BR" sz="800" dirty="0">
                <a:ea typeface="ＭＳ Ｐゴシック" panose="020B0600070205080204" pitchFamily="34" charset="-128"/>
              </a:rPr>
              <a:t>Distribuir e Executar Publicamente a Obra, incluindo as Obras incorporadas em Obras Coletivas; e,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pt-BR" altLang="pt-BR" sz="800" dirty="0">
                <a:ea typeface="ＭＳ Ｐゴシック" panose="020B0600070205080204" pitchFamily="34" charset="-128"/>
              </a:rPr>
              <a:t>Distribuir e Executar Publicamente Obras Derivadas.</a:t>
            </a:r>
          </a:p>
          <a:p>
            <a:pPr algn="just"/>
            <a:r>
              <a:rPr lang="pt-BR" altLang="pt-BR" sz="800" b="1" dirty="0">
                <a:ea typeface="ＭＳ Ｐゴシック" panose="020B0600070205080204" pitchFamily="34" charset="-128"/>
              </a:rPr>
              <a:t>Desde que respeitadas as seguintes condições: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sz="800" b="1" dirty="0">
                <a:ea typeface="ＭＳ Ｐゴシック" panose="020B0600070205080204" pitchFamily="34" charset="-128"/>
              </a:rPr>
              <a:t>Atribuição — </a:t>
            </a:r>
            <a:r>
              <a:rPr lang="pt-BR" altLang="pt-BR" sz="800" dirty="0">
                <a:ea typeface="ＭＳ Ｐゴシック" panose="020B0600070205080204" pitchFamily="34" charset="-128"/>
              </a:rPr>
              <a:t>Você deve fazer a atribuição do trabalho, da maneira estabelecida pelo titular originário ou licenciante (mas sem sugerir que este o apoia, ou que subscreve o seu uso do trabalho). No caso deste trabalho, deve incluir a URL para o trabalho original (Fonte – cartilha.cert.br) em todos os </a:t>
            </a:r>
            <a:r>
              <a:rPr lang="pt-BR" altLang="pt-BR" sz="800" i="1" dirty="0">
                <a:ea typeface="ＭＳ Ｐゴシック" panose="020B0600070205080204" pitchFamily="34" charset="-128"/>
              </a:rPr>
              <a:t>slides</a:t>
            </a:r>
            <a:r>
              <a:rPr lang="pt-BR" altLang="pt-BR" sz="800" dirty="0">
                <a:ea typeface="ＭＳ Ｐゴシック" panose="020B0600070205080204" pitchFamily="34" charset="-128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sz="800" b="1" dirty="0">
                <a:ea typeface="ＭＳ Ｐゴシック" panose="020B0600070205080204" pitchFamily="34" charset="-128"/>
              </a:rPr>
              <a:t>NãoComercial — </a:t>
            </a:r>
            <a:r>
              <a:rPr lang="pt-BR" altLang="pt-BR" sz="800" dirty="0">
                <a:ea typeface="ＭＳ Ｐゴシック" panose="020B0600070205080204" pitchFamily="34" charset="-128"/>
              </a:rPr>
              <a:t>Você não pode usar esta obra para fins comerciais.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800" b="1" dirty="0"/>
              <a:t>CompartilhaIgual</a:t>
            </a:r>
            <a:r>
              <a:rPr lang="pt-BR" sz="800" dirty="0"/>
              <a:t> </a:t>
            </a:r>
            <a:r>
              <a:rPr lang="pt-BR" altLang="pt-BR" sz="800" b="1" dirty="0">
                <a:ea typeface="ＭＳ Ｐゴシック" panose="020B0600070205080204" pitchFamily="34" charset="-128"/>
              </a:rPr>
              <a:t>— </a:t>
            </a:r>
            <a:r>
              <a:rPr lang="pt-BR" altLang="pt-BR" sz="800" dirty="0">
                <a:ea typeface="ＭＳ Ｐゴシック" panose="020B0600070205080204" pitchFamily="34" charset="-128"/>
              </a:rPr>
              <a:t>Se você alterar, transformar ou criar em cima desta obra, você poderá distribuir a obra resultante apenas sob a mesma licença, ou sob uma licença similar à presente.</a:t>
            </a:r>
          </a:p>
          <a:p>
            <a:pPr algn="just"/>
            <a:r>
              <a:rPr lang="pt-BR" altLang="pt-BR" sz="800" b="1" dirty="0">
                <a:ea typeface="ＭＳ Ｐゴシック" panose="020B0600070205080204" pitchFamily="34" charset="-128"/>
              </a:rPr>
              <a:t>Aviso —</a:t>
            </a:r>
            <a:r>
              <a:rPr lang="pt-BR" altLang="pt-BR" sz="800" dirty="0">
                <a:ea typeface="ＭＳ Ｐゴシック" panose="020B0600070205080204" pitchFamily="34" charset="-128"/>
              </a:rPr>
              <a:t> Em todas as reutilizações ou distribuições, você deve deixar claro quais são os termos da licença deste trabalho. A melhor forma de fazê-lo, é colocando um </a:t>
            </a:r>
            <a:r>
              <a:rPr lang="pt-BR" altLang="pt-BR" sz="800" i="1" dirty="0">
                <a:ea typeface="ＭＳ Ｐゴシック" panose="020B0600070205080204" pitchFamily="34" charset="-128"/>
              </a:rPr>
              <a:t>link</a:t>
            </a:r>
            <a:r>
              <a:rPr lang="pt-BR" altLang="pt-BR" sz="800" dirty="0">
                <a:ea typeface="ＭＳ Ｐゴシック" panose="020B0600070205080204" pitchFamily="34" charset="-128"/>
              </a:rPr>
              <a:t> para a seguinte página:</a:t>
            </a:r>
          </a:p>
          <a:p>
            <a:pPr algn="just">
              <a:spcBef>
                <a:spcPts val="0"/>
              </a:spcBef>
            </a:pPr>
            <a:r>
              <a:rPr lang="pt-BR" altLang="pt-BR" sz="800" dirty="0">
                <a:solidFill>
                  <a:schemeClr val="accent2"/>
                </a:solidFill>
                <a:ea typeface="ＭＳ Ｐゴシック" panose="020B0600070205080204" pitchFamily="34" charset="-128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https://creativecommons.org/licenses/by-nc-sa/4.0/deed.pt_BR</a:t>
            </a:r>
            <a:endParaRPr lang="pt-BR" altLang="pt-BR" sz="8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algn="just"/>
            <a:r>
              <a:rPr lang="pt-BR" altLang="pt-BR" sz="800" dirty="0">
                <a:ea typeface="ＭＳ Ｐゴシック" panose="020B0600070205080204" pitchFamily="34" charset="-128"/>
              </a:rPr>
              <a:t>A descrição completa dos termos e condições desta licença está disponível em: </a:t>
            </a:r>
          </a:p>
          <a:p>
            <a:pPr algn="just">
              <a:spcBef>
                <a:spcPts val="0"/>
              </a:spcBef>
            </a:pPr>
            <a:r>
              <a:rPr lang="pt-BR" altLang="pt-BR" sz="800" dirty="0">
                <a:solidFill>
                  <a:schemeClr val="accent2"/>
                </a:solidFill>
                <a:ea typeface="ＭＳ Ｐゴシック" panose="020B0600070205080204" pitchFamily="34" charset="-128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https://creativecommons.org/licenses/by-nc-sa/4.0/legalcode.pt</a:t>
            </a:r>
            <a:endParaRPr lang="pt-BR" altLang="pt-BR" sz="8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E69B4B47-AF3A-654C-9492-6200862E8B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2CC1FF55-54A6-514B-B277-AD43068055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05A3E-1DBF-4346-AA1A-92D7B58F88EB}" type="slidenum">
              <a:rPr lang="en-US" altLang="pt-BR" smtClean="0"/>
              <a:pPr/>
              <a:t>1</a:t>
            </a:fld>
            <a:endParaRPr lang="en-US" alt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="" xmlns:a16="http://schemas.microsoft.com/office/drawing/2014/main" id="{EE5F1384-70B4-904A-A0D6-087BC60A618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Comércio Eletrônico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493547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="" xmlns:a16="http://schemas.microsoft.com/office/drawing/2014/main" id="{EF858D14-3E06-8943-9CA3-31E1CFA8F3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="" xmlns:a16="http://schemas.microsoft.com/office/drawing/2014/main" id="{674CD41F-83F1-1C4A-86D6-259BAC9CC5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609F2FD1-95D5-884A-9371-7495C4E4682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2FEBBFF8-3D1E-B442-9139-94B3712C0C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05A3E-1DBF-4346-AA1A-92D7B58F88EB}" type="slidenum">
              <a:rPr lang="en-US" altLang="pt-BR" smtClean="0"/>
              <a:pPr/>
              <a:t>10</a:t>
            </a:fld>
            <a:endParaRPr lang="en-US" alt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="" xmlns:a16="http://schemas.microsoft.com/office/drawing/2014/main" id="{D149EFD7-2E1F-2B49-8CB4-FE38678C236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Comércio Eletrônico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017016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="" xmlns:a16="http://schemas.microsoft.com/office/drawing/2014/main" id="{E32D83DE-2B6B-D642-A6C7-43CCE2F26B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="" xmlns:a16="http://schemas.microsoft.com/office/drawing/2014/main" id="{3C84C516-B399-BC46-BD6A-33731C5D48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A04DE2B9-FC66-9E48-ADA2-4B51E7248A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07DCF0E0-B883-7E48-8209-192779036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05A3E-1DBF-4346-AA1A-92D7B58F88EB}" type="slidenum">
              <a:rPr lang="en-US" altLang="pt-BR" smtClean="0"/>
              <a:pPr/>
              <a:t>11</a:t>
            </a:fld>
            <a:endParaRPr lang="en-US" alt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="" xmlns:a16="http://schemas.microsoft.com/office/drawing/2014/main" id="{54D397AE-4DC3-CC4E-B3B8-E548130CDDA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Comércio Eletrônico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773531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="" xmlns:a16="http://schemas.microsoft.com/office/drawing/2014/main" id="{E32D83DE-2B6B-D642-A6C7-43CCE2F26B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="" xmlns:a16="http://schemas.microsoft.com/office/drawing/2014/main" id="{3C84C516-B399-BC46-BD6A-33731C5D48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A04DE2B9-FC66-9E48-ADA2-4B51E7248A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07DCF0E0-B883-7E48-8209-192779036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05A3E-1DBF-4346-AA1A-92D7B58F88EB}" type="slidenum">
              <a:rPr lang="en-US" altLang="pt-BR" smtClean="0"/>
              <a:pPr/>
              <a:t>12</a:t>
            </a:fld>
            <a:endParaRPr lang="en-US" alt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="" xmlns:a16="http://schemas.microsoft.com/office/drawing/2014/main" id="{54D397AE-4DC3-CC4E-B3B8-E548130CDDA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Comércio Eletrônico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700945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="" xmlns:a16="http://schemas.microsoft.com/office/drawing/2014/main" id="{02964345-CEBE-0741-B419-C38D18CD79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="" xmlns:a16="http://schemas.microsoft.com/office/drawing/2014/main" id="{EA41DDDF-0B7E-014B-9FA0-CFC1754225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587C1B78-B9F5-1546-829C-AD0D9D719D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C817A123-16F7-CE4D-BC90-F23C511560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05A3E-1DBF-4346-AA1A-92D7B58F88EB}" type="slidenum">
              <a:rPr lang="en-US" altLang="pt-BR" smtClean="0"/>
              <a:pPr/>
              <a:t>13</a:t>
            </a:fld>
            <a:endParaRPr lang="en-US" alt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="" xmlns:a16="http://schemas.microsoft.com/office/drawing/2014/main" id="{5B285975-8C52-3D40-B6F3-72677E954FA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Comércio Eletrônico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920704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="" xmlns:a16="http://schemas.microsoft.com/office/drawing/2014/main" id="{42883434-2C86-F249-9DC9-9BD6636327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="" xmlns:a16="http://schemas.microsoft.com/office/drawing/2014/main" id="{854E7233-3E91-494D-841C-0C6943BA1D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836AC7D0-CCBF-CF4D-9EF7-9BBC16D964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29A5234E-377F-2F4D-89E9-93EB63C26F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05A3E-1DBF-4346-AA1A-92D7B58F88EB}" type="slidenum">
              <a:rPr lang="en-US" altLang="pt-BR" smtClean="0"/>
              <a:pPr/>
              <a:t>14</a:t>
            </a:fld>
            <a:endParaRPr lang="en-US" alt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="" xmlns:a16="http://schemas.microsoft.com/office/drawing/2014/main" id="{87A1688A-120C-454E-9E24-50D4E30A88C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Comércio Eletrônico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505561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="" xmlns:a16="http://schemas.microsoft.com/office/drawing/2014/main" id="{42883434-2C86-F249-9DC9-9BD6636327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="" xmlns:a16="http://schemas.microsoft.com/office/drawing/2014/main" id="{854E7233-3E91-494D-841C-0C6943BA1D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pt-BR" altLang="pt-BR" dirty="0">
                <a:ea typeface="ＭＳ Ｐゴシック" panose="020B0600070205080204" pitchFamily="34" charset="-128"/>
              </a:rPr>
              <a:t>Conexão segura é a que deve ser utilizada quando dados sensíveis são transmitidos, geralmente usada para acesso a </a:t>
            </a:r>
            <a:r>
              <a:rPr lang="pt-BR" altLang="pt-BR" i="1" dirty="0">
                <a:ea typeface="ＭＳ Ｐゴシック" panose="020B0600070205080204" pitchFamily="34" charset="-128"/>
              </a:rPr>
              <a:t>sites</a:t>
            </a:r>
            <a:r>
              <a:rPr lang="pt-BR" altLang="pt-BR" dirty="0">
                <a:ea typeface="ＭＳ Ｐゴシック" panose="020B0600070205080204" pitchFamily="34" charset="-128"/>
              </a:rPr>
              <a:t> de </a:t>
            </a:r>
            <a:r>
              <a:rPr lang="pt-BR" altLang="pt-BR" i="1" dirty="0">
                <a:ea typeface="ＭＳ Ｐゴシック" panose="020B0600070205080204" pitchFamily="34" charset="-128"/>
              </a:rPr>
              <a:t>Internet Banking</a:t>
            </a:r>
            <a:r>
              <a:rPr lang="pt-BR" altLang="pt-BR" dirty="0">
                <a:ea typeface="ＭＳ Ｐゴシック" panose="020B0600070205080204" pitchFamily="34" charset="-128"/>
              </a:rPr>
              <a:t> e de comércio eletrônico. Provê autenticação, integridade e confidencialidade, como requisitos de segurança.</a:t>
            </a:r>
          </a:p>
          <a:p>
            <a:pPr algn="just" eaLnBrk="1" hangingPunct="1"/>
            <a:r>
              <a:rPr lang="pt-BR" altLang="pt-BR" dirty="0">
                <a:ea typeface="ＭＳ Ｐゴシック" panose="020B0600070205080204" pitchFamily="34" charset="-128"/>
              </a:rPr>
              <a:t>Alguns indícios de conexão segura apresentados pela navegador </a:t>
            </a:r>
            <a:r>
              <a:rPr lang="pt-BR" altLang="pt-BR" i="1" dirty="0">
                <a:ea typeface="ＭＳ Ｐゴシック" panose="020B0600070205080204" pitchFamily="34" charset="-128"/>
              </a:rPr>
              <a:t>web</a:t>
            </a:r>
            <a:r>
              <a:rPr lang="pt-BR" altLang="pt-BR" dirty="0">
                <a:ea typeface="ＭＳ Ｐゴシック" panose="020B0600070205080204" pitchFamily="34" charset="-128"/>
              </a:rPr>
              <a:t> são: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o endereço começa com https://;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o desenho de um cadeado fechado é mostrado na barra de endereços. Ao clicar sobre ele, detalhes sobre a conexão e sobre o certificado digital em uso são exibidos;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um recorte colorido (branco ou azul) com o nome do domínio do </a:t>
            </a:r>
            <a:r>
              <a:rPr lang="pt-BR" altLang="pt-BR" i="1" dirty="0">
                <a:ea typeface="ＭＳ Ｐゴシック" panose="020B0600070205080204" pitchFamily="34" charset="-128"/>
              </a:rPr>
              <a:t>site</a:t>
            </a:r>
            <a:r>
              <a:rPr lang="pt-BR" altLang="pt-BR" dirty="0">
                <a:ea typeface="ＭＳ Ｐゴシック" panose="020B0600070205080204" pitchFamily="34" charset="-128"/>
              </a:rPr>
              <a:t> é mostrado ao lado da barra de endereço (à esquerda ou à direita). Ao passar o </a:t>
            </a:r>
            <a:r>
              <a:rPr lang="pt-BR" altLang="pt-BR" i="1" dirty="0">
                <a:ea typeface="ＭＳ Ｐゴシック" panose="020B0600070205080204" pitchFamily="34" charset="-128"/>
              </a:rPr>
              <a:t>mouse</a:t>
            </a:r>
            <a:r>
              <a:rPr lang="pt-BR" altLang="pt-BR" dirty="0">
                <a:ea typeface="ＭＳ Ｐゴシック" panose="020B0600070205080204" pitchFamily="34" charset="-128"/>
              </a:rPr>
              <a:t> ou clicar sobre o recorte são exibidos detalhes sobre a conexão e certificado digital em uso;</a:t>
            </a:r>
            <a:endParaRPr lang="pt-BR" altLang="pt-BR" sz="2800" dirty="0">
              <a:ea typeface="ＭＳ Ｐゴシック" panose="020B060007020508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a barra de endereço e/ou recorte são apresentados em verde e no recorte é colocado o nome da instituição dona do </a:t>
            </a:r>
            <a:r>
              <a:rPr lang="pt-BR" altLang="pt-BR" i="1" dirty="0">
                <a:ea typeface="ＭＳ Ｐゴシック" panose="020B0600070205080204" pitchFamily="34" charset="-128"/>
              </a:rPr>
              <a:t>site.</a:t>
            </a:r>
            <a:endParaRPr lang="pt-BR" altLang="pt-BR" sz="3000" dirty="0">
              <a:ea typeface="ＭＳ Ｐゴシック" panose="020B0600070205080204" pitchFamily="34" charset="-128"/>
            </a:endParaRPr>
          </a:p>
          <a:p>
            <a:pPr algn="just"/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836AC7D0-CCBF-CF4D-9EF7-9BBC16D964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29A5234E-377F-2F4D-89E9-93EB63C26F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05A3E-1DBF-4346-AA1A-92D7B58F88EB}" type="slidenum">
              <a:rPr lang="en-US" altLang="pt-BR" smtClean="0"/>
              <a:pPr/>
              <a:t>15</a:t>
            </a:fld>
            <a:endParaRPr lang="en-US" alt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="" xmlns:a16="http://schemas.microsoft.com/office/drawing/2014/main" id="{87A1688A-120C-454E-9E24-50D4E30A88C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Comércio Eletrônico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561035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="" xmlns:a16="http://schemas.microsoft.com/office/drawing/2014/main" id="{296B5B4F-CE59-F944-8737-CFBB6B6AEC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="" xmlns:a16="http://schemas.microsoft.com/office/drawing/2014/main" id="{6F8B238A-50D5-F540-BFCB-BC6016EB3D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855D5FE5-83DF-D44B-8130-CF1A785847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C68728D1-A9F2-AD47-B8FB-64B718342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05A3E-1DBF-4346-AA1A-92D7B58F88EB}" type="slidenum">
              <a:rPr lang="en-US" altLang="pt-BR" smtClean="0"/>
              <a:pPr/>
              <a:t>16</a:t>
            </a:fld>
            <a:endParaRPr lang="en-US" alt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="" xmlns:a16="http://schemas.microsoft.com/office/drawing/2014/main" id="{1066461E-A759-CB4D-A259-A6EF33AC19A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Comércio Eletrônico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026314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="" xmlns:a16="http://schemas.microsoft.com/office/drawing/2014/main" id="{296B5B4F-CE59-F944-8737-CFBB6B6AEC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="" xmlns:a16="http://schemas.microsoft.com/office/drawing/2014/main" id="{6F8B238A-50D5-F540-BFCB-BC6016EB3D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855D5FE5-83DF-D44B-8130-CF1A785847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C68728D1-A9F2-AD47-B8FB-64B718342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05A3E-1DBF-4346-AA1A-92D7B58F88EB}" type="slidenum">
              <a:rPr lang="en-US" altLang="pt-BR" smtClean="0"/>
              <a:pPr/>
              <a:t>17</a:t>
            </a:fld>
            <a:endParaRPr lang="en-US" alt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="" xmlns:a16="http://schemas.microsoft.com/office/drawing/2014/main" id="{1066461E-A759-CB4D-A259-A6EF33AC19A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Comércio Eletrônico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42731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="" xmlns:a16="http://schemas.microsoft.com/office/drawing/2014/main" id="{98212459-1592-FF48-8C67-56539EE459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="" xmlns:a16="http://schemas.microsoft.com/office/drawing/2014/main" id="{BFDCF77D-920A-644B-B18F-437573A02B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950363CE-0892-C94E-943F-22CF01C9A8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BB485138-8FF7-4745-B545-44F973262D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05A3E-1DBF-4346-AA1A-92D7B58F88EB}" type="slidenum">
              <a:rPr lang="en-US" altLang="pt-BR" smtClean="0"/>
              <a:pPr/>
              <a:t>18</a:t>
            </a:fld>
            <a:endParaRPr lang="en-US" alt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="" xmlns:a16="http://schemas.microsoft.com/office/drawing/2014/main" id="{F445E54B-6E7B-AE4F-A6DB-62AA0526D62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Comércio Eletrônico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246231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="" xmlns:a16="http://schemas.microsoft.com/office/drawing/2014/main" id="{98212459-1592-FF48-8C67-56539EE459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="" xmlns:a16="http://schemas.microsoft.com/office/drawing/2014/main" id="{BFDCF77D-920A-644B-B18F-437573A02B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950363CE-0892-C94E-943F-22CF01C9A8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BB485138-8FF7-4745-B545-44F973262D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05A3E-1DBF-4346-AA1A-92D7B58F88EB}" type="slidenum">
              <a:rPr lang="en-US" altLang="pt-BR" smtClean="0"/>
              <a:pPr/>
              <a:t>19</a:t>
            </a:fld>
            <a:endParaRPr lang="en-US" alt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="" xmlns:a16="http://schemas.microsoft.com/office/drawing/2014/main" id="{F445E54B-6E7B-AE4F-A6DB-62AA0526D62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Comércio Eletrônico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3013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="" xmlns:a16="http://schemas.microsoft.com/office/drawing/2014/main" id="{E51FF0D0-AF54-F34E-975C-81080F64A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="" xmlns:a16="http://schemas.microsoft.com/office/drawing/2014/main" id="{33DA69DF-8CE6-9049-A7C5-6CD933EC84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Atualmente, graças à Internet, é possível comprar grande quantidade de produtos sem sair de casa ou do trabalho, sem se preocupar com horários e sem enfrentar filas ou engarrafamentos. E ainda receber tudo em casa ou pedir para entregar diretamente onde desejar. </a:t>
            </a:r>
            <a:endParaRPr lang="pt-BR" altLang="pt-BR" b="1" dirty="0">
              <a:ea typeface="ＭＳ Ｐゴシック" panose="020B0600070205080204" pitchFamily="34" charset="-128"/>
            </a:endParaRPr>
          </a:p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Infelizmente há golpistas que se aproveitam das facilidades do comércio eletrônico para aplicar fraudes. Assim como existem lojas, </a:t>
            </a:r>
            <a:r>
              <a:rPr lang="pt-BR" altLang="pt-BR" i="1" dirty="0">
                <a:ea typeface="ＭＳ Ｐゴシック" panose="020B0600070205080204" pitchFamily="34" charset="-128"/>
              </a:rPr>
              <a:t>sites</a:t>
            </a:r>
            <a:r>
              <a:rPr lang="pt-BR" altLang="pt-BR" dirty="0">
                <a:ea typeface="ＭＳ Ｐゴシック" panose="020B0600070205080204" pitchFamily="34" charset="-128"/>
              </a:rPr>
              <a:t> e vendedores confiáveis, também existem aqueles cujo objetivo é lesar os consumidores, causar prejuízos e obter vantagens financeiras.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DEB5C6F9-3665-F843-B88B-577676FDAE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4A4F6724-4CEF-DC4F-9142-A4C8B86EE1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05A3E-1DBF-4346-AA1A-92D7B58F88EB}" type="slidenum">
              <a:rPr lang="en-US" altLang="pt-BR" smtClean="0"/>
              <a:pPr/>
              <a:t>2</a:t>
            </a:fld>
            <a:endParaRPr lang="en-US" alt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="" xmlns:a16="http://schemas.microsoft.com/office/drawing/2014/main" id="{0B2ECA8F-C516-D24E-807C-C88466BE491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Comércio Eletrônico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05009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="" xmlns:a16="http://schemas.microsoft.com/office/drawing/2014/main" id="{437EF7A9-7F44-1F46-B165-517A9941C3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="" xmlns:a16="http://schemas.microsoft.com/office/drawing/2014/main" id="{BA9D85ED-1A5D-3F41-B393-AB819655AD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Golpes de comércio eletrônico são aqueles nos quais golpistas, com o objetivo de obter vantagens financeiras, exploram a relação de confiança existente entre as partes envolvidas em uma transação  comercial. Alguns destes golpes são: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Golpe do </a:t>
            </a:r>
            <a:r>
              <a:rPr lang="pt-BR" altLang="pt-BR" b="1" i="1" dirty="0">
                <a:ea typeface="ＭＳ Ｐゴシック" panose="020B0600070205080204" pitchFamily="34" charset="-128"/>
              </a:rPr>
              <a:t>site</a:t>
            </a:r>
            <a:r>
              <a:rPr lang="pt-BR" altLang="pt-BR" b="1" dirty="0">
                <a:ea typeface="ＭＳ Ｐゴシック" panose="020B0600070205080204" pitchFamily="34" charset="-128"/>
              </a:rPr>
              <a:t> falso (</a:t>
            </a:r>
            <a:r>
              <a:rPr lang="pt-BR" altLang="pt-BR" b="1" i="1" dirty="0">
                <a:ea typeface="ＭＳ Ｐゴシック" panose="020B0600070205080204" pitchFamily="34" charset="-128"/>
              </a:rPr>
              <a:t>phishing)</a:t>
            </a:r>
            <a:r>
              <a:rPr lang="pt-BR" altLang="pt-BR" i="1" dirty="0">
                <a:ea typeface="ＭＳ Ｐゴシック" panose="020B0600070205080204" pitchFamily="34" charset="-128"/>
              </a:rPr>
              <a:t>: </a:t>
            </a:r>
            <a:r>
              <a:rPr lang="pt-BR" altLang="pt-BR" dirty="0">
                <a:ea typeface="ＭＳ Ｐゴシック" panose="020B0600070205080204" pitchFamily="34" charset="-128"/>
              </a:rPr>
              <a:t>o golpista cria um </a:t>
            </a:r>
            <a:r>
              <a:rPr lang="pt-BR" altLang="pt-BR" i="1" dirty="0">
                <a:ea typeface="ＭＳ Ｐゴシック" panose="020B0600070205080204" pitchFamily="34" charset="-128"/>
              </a:rPr>
              <a:t>site</a:t>
            </a:r>
            <a:r>
              <a:rPr lang="pt-BR" altLang="pt-BR" dirty="0">
                <a:ea typeface="ＭＳ Ｐゴシック" panose="020B0600070205080204" pitchFamily="34" charset="-128"/>
              </a:rPr>
              <a:t> falso, similar ao original, e tenta induzir os clientes a fornecerem dados pessoais e financeiros.</a:t>
            </a:r>
            <a:endParaRPr lang="pt-BR" altLang="pt-BR" b="1" dirty="0">
              <a:ea typeface="ＭＳ Ｐゴシック" panose="020B060007020508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Golpe do </a:t>
            </a:r>
            <a:r>
              <a:rPr lang="pt-BR" altLang="pt-BR" b="1" i="1" dirty="0">
                <a:ea typeface="ＭＳ Ｐゴシック" panose="020B0600070205080204" pitchFamily="34" charset="-128"/>
              </a:rPr>
              <a:t>site </a:t>
            </a:r>
            <a:r>
              <a:rPr lang="pt-BR" altLang="pt-BR" b="1" dirty="0">
                <a:ea typeface="ＭＳ Ｐゴシック" panose="020B0600070205080204" pitchFamily="34" charset="-128"/>
              </a:rPr>
              <a:t>de comércio eletrônico fraudulento</a:t>
            </a:r>
            <a:r>
              <a:rPr lang="pt-BR" altLang="pt-BR" dirty="0">
                <a:ea typeface="ＭＳ Ｐゴシック" panose="020B0600070205080204" pitchFamily="34" charset="-128"/>
              </a:rPr>
              <a:t>: o golpista cria um </a:t>
            </a:r>
            <a:r>
              <a:rPr lang="pt-BR" altLang="pt-BR" i="1" dirty="0">
                <a:ea typeface="ＭＳ Ｐゴシック" panose="020B0600070205080204" pitchFamily="34" charset="-128"/>
              </a:rPr>
              <a:t>site </a:t>
            </a:r>
            <a:r>
              <a:rPr lang="pt-BR" altLang="pt-BR" dirty="0">
                <a:ea typeface="ＭＳ Ｐゴシック" panose="020B0600070205080204" pitchFamily="34" charset="-128"/>
              </a:rPr>
              <a:t>fraudulento, com o objetivo específico de enganar os possíveis clientes que, após efetuarem os pagamentos, não recebem as mercadorias. Para aumentar as chances de sucesso, o golpista costuma utilizar artifícios como: enviar </a:t>
            </a:r>
            <a:r>
              <a:rPr lang="pt-BR" altLang="pt-BR" i="1" dirty="0">
                <a:ea typeface="ＭＳ Ｐゴシック" panose="020B0600070205080204" pitchFamily="34" charset="-128"/>
              </a:rPr>
              <a:t>spam, </a:t>
            </a:r>
            <a:r>
              <a:rPr lang="pt-BR" altLang="pt-BR" dirty="0">
                <a:ea typeface="ＭＳ Ｐゴシック" panose="020B0600070205080204" pitchFamily="34" charset="-128"/>
              </a:rPr>
              <a:t>fazer propaganda via </a:t>
            </a:r>
            <a:r>
              <a:rPr lang="pt-BR" altLang="pt-BR" i="1" dirty="0">
                <a:ea typeface="ＭＳ Ｐゴシック" panose="020B0600070205080204" pitchFamily="34" charset="-128"/>
              </a:rPr>
              <a:t>links </a:t>
            </a:r>
            <a:r>
              <a:rPr lang="pt-BR" altLang="pt-BR" dirty="0">
                <a:ea typeface="ＭＳ Ｐゴシック" panose="020B0600070205080204" pitchFamily="34" charset="-128"/>
              </a:rPr>
              <a:t>patrocinados, anunciar descontos em </a:t>
            </a:r>
            <a:r>
              <a:rPr lang="pt-BR" altLang="pt-BR" i="1" dirty="0">
                <a:ea typeface="ＭＳ Ｐゴシック" panose="020B0600070205080204" pitchFamily="34" charset="-128"/>
              </a:rPr>
              <a:t>sites </a:t>
            </a:r>
            <a:r>
              <a:rPr lang="pt-BR" altLang="pt-BR" dirty="0">
                <a:ea typeface="ＭＳ Ｐゴシック" panose="020B0600070205080204" pitchFamily="34" charset="-128"/>
              </a:rPr>
              <a:t>de compras coletivas e ofertar produtos muito procurados e com preços abaixo dos praticados pelo mercado.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Golpe do </a:t>
            </a:r>
            <a:r>
              <a:rPr lang="pt-BR" altLang="pt-BR" b="1" i="1" dirty="0">
                <a:ea typeface="ＭＳ Ｐゴシック" panose="020B0600070205080204" pitchFamily="34" charset="-128"/>
              </a:rPr>
              <a:t>site </a:t>
            </a:r>
            <a:r>
              <a:rPr lang="pt-BR" altLang="pt-BR" b="1" dirty="0">
                <a:ea typeface="ＭＳ Ｐゴシック" panose="020B0600070205080204" pitchFamily="34" charset="-128"/>
              </a:rPr>
              <a:t>de leilão e venda de produtos</a:t>
            </a:r>
            <a:r>
              <a:rPr lang="pt-BR" altLang="pt-BR" dirty="0">
                <a:ea typeface="ＭＳ Ｐゴシック" panose="020B0600070205080204" pitchFamily="34" charset="-128"/>
              </a:rPr>
              <a:t>:  por meio deste golpe um vendedor age de má-fé e não cumpre com as obrigações acordadas ou utiliza os dados pessoais e financeiros envolvidos na transação comercial para outros fins.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77ADA402-FE38-E14C-85F1-C63F4BC124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718E6667-FBAB-E142-8F8B-413539CC42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05A3E-1DBF-4346-AA1A-92D7B58F88EB}" type="slidenum">
              <a:rPr lang="en-US" altLang="pt-BR" smtClean="0"/>
              <a:pPr/>
              <a:t>3</a:t>
            </a:fld>
            <a:endParaRPr lang="en-US" alt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="" xmlns:a16="http://schemas.microsoft.com/office/drawing/2014/main" id="{0327FA63-2ED6-F842-ACAB-56303574B48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Comércio Eletrônico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575201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="" xmlns:a16="http://schemas.microsoft.com/office/drawing/2014/main" id="{880A5127-B996-5A4C-921C-22DE8FDB93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="" xmlns:a16="http://schemas.microsoft.com/office/drawing/2014/main" id="{3DE30CB6-6D1C-E44D-B057-554D7FC379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Para aproveitar todo o conforto e as facilidades do comércio eletrônico de forma segura é importante, além de conhecer os golpes que são aplicados, estar ciente dos riscos que eles podem representar. Nos próximos </a:t>
            </a:r>
            <a:r>
              <a:rPr lang="pt-BR" altLang="pt-BR" i="1" dirty="0">
                <a:ea typeface="ＭＳ Ｐゴシック" panose="020B0600070205080204" pitchFamily="34" charset="-128"/>
              </a:rPr>
              <a:t>slides</a:t>
            </a:r>
            <a:r>
              <a:rPr lang="pt-BR" altLang="pt-BR" dirty="0">
                <a:ea typeface="ＭＳ Ｐゴシック" panose="020B0600070205080204" pitchFamily="34" charset="-128"/>
              </a:rPr>
              <a:t> são apresentados alguns dos principais riscos relacionados ao comércio eletrônico. 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85E74A56-56DB-A442-A96D-F227ECC43F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1F251A43-7FDA-424D-962B-FCC4A575B0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05A3E-1DBF-4346-AA1A-92D7B58F88EB}" type="slidenum">
              <a:rPr lang="en-US" altLang="pt-BR" smtClean="0"/>
              <a:pPr/>
              <a:t>4</a:t>
            </a:fld>
            <a:endParaRPr lang="en-US" alt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="" xmlns:a16="http://schemas.microsoft.com/office/drawing/2014/main" id="{A19E10DF-A867-C744-AF14-158E164DD38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Comércio Eletrônico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18233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="" xmlns:a16="http://schemas.microsoft.com/office/drawing/2014/main" id="{DA297AE8-50A0-8B44-8E8C-13AE6EBD3E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="" xmlns:a16="http://schemas.microsoft.com/office/drawing/2014/main" id="{6158EF7B-5BCC-D244-8432-3179A54D57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4F1DC452-CDE2-9D4E-B04A-6AD3F7224B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DDD9FBB2-71F1-3943-8843-E38252F37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05A3E-1DBF-4346-AA1A-92D7B58F88EB}" type="slidenum">
              <a:rPr lang="en-US" altLang="pt-BR" smtClean="0"/>
              <a:pPr/>
              <a:t>5</a:t>
            </a:fld>
            <a:endParaRPr lang="en-US" alt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="" xmlns:a16="http://schemas.microsoft.com/office/drawing/2014/main" id="{4DB6CAC5-369B-234B-9B8C-EC7DA4C6CA5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Comércio Eletrônico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606201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="" xmlns:a16="http://schemas.microsoft.com/office/drawing/2014/main" id="{7C64D932-4FC8-8D4D-8B75-374FEE509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="" xmlns:a16="http://schemas.microsoft.com/office/drawing/2014/main" id="{8F475CC8-4A22-574E-B472-5C3EB2EE50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just" eaLnBrk="1" hangingPunct="1"/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B03E3E7C-8E9E-744F-B562-9D062778EB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FC5BCA51-7470-9044-8DCD-CF7DB8E9C4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05A3E-1DBF-4346-AA1A-92D7B58F88EB}" type="slidenum">
              <a:rPr lang="en-US" altLang="pt-BR" smtClean="0"/>
              <a:pPr/>
              <a:t>6</a:t>
            </a:fld>
            <a:endParaRPr lang="en-US" alt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="" xmlns:a16="http://schemas.microsoft.com/office/drawing/2014/main" id="{6A9CFB07-39D2-F345-9720-D55E25698E4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Comércio Eletrônico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411367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="" xmlns:a16="http://schemas.microsoft.com/office/drawing/2014/main" id="{7C64D932-4FC8-8D4D-8B75-374FEE509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="" xmlns:a16="http://schemas.microsoft.com/office/drawing/2014/main" id="{8F475CC8-4A22-574E-B472-5C3EB2EE50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just" eaLnBrk="1" hangingPunct="1"/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B03E3E7C-8E9E-744F-B562-9D062778EB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FC5BCA51-7470-9044-8DCD-CF7DB8E9C4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05A3E-1DBF-4346-AA1A-92D7B58F88EB}" type="slidenum">
              <a:rPr lang="en-US" altLang="pt-BR" smtClean="0"/>
              <a:pPr/>
              <a:t>7</a:t>
            </a:fld>
            <a:endParaRPr lang="en-US" alt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="" xmlns:a16="http://schemas.microsoft.com/office/drawing/2014/main" id="{6A9CFB07-39D2-F345-9720-D55E25698E4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Comércio Eletrônico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899388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9AB319C0-F7B5-2D4D-8165-863E5162CF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CA8EDF53-9518-C74B-A697-A4447DB92D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Nos próximos </a:t>
            </a:r>
            <a:r>
              <a:rPr lang="pt-BR" altLang="pt-BR" i="1" dirty="0">
                <a:ea typeface="ＭＳ Ｐゴシック" panose="020B0600070205080204" pitchFamily="34" charset="-128"/>
              </a:rPr>
              <a:t>slides</a:t>
            </a:r>
            <a:r>
              <a:rPr lang="pt-BR" altLang="pt-BR" dirty="0">
                <a:ea typeface="ＭＳ Ｐゴシック" panose="020B0600070205080204" pitchFamily="34" charset="-128"/>
              </a:rPr>
              <a:t> são apresentados alguns dos principais cuidados que devem ser tomados relacionados ao comércio eletrônico.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5240A04E-A047-3F43-8396-06B16A24D8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56BB940D-F109-2B4F-94FC-C86F4387E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05A3E-1DBF-4346-AA1A-92D7B58F88EB}" type="slidenum">
              <a:rPr lang="en-US" altLang="pt-BR" smtClean="0"/>
              <a:pPr/>
              <a:t>8</a:t>
            </a:fld>
            <a:endParaRPr lang="en-US" alt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="" xmlns:a16="http://schemas.microsoft.com/office/drawing/2014/main" id="{25844D91-AE65-EB47-A8B9-D9973D344DB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Comércio Eletrônico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61543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="" xmlns:a16="http://schemas.microsoft.com/office/drawing/2014/main" id="{A59731F6-B735-D847-8CE6-DF4B46CD7D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="" xmlns:a16="http://schemas.microsoft.com/office/drawing/2014/main" id="{5C80F575-DF92-414B-A9EF-6AE6644F77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42A08269-9416-B144-A755-D7880087D3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0A831477-E06C-0C49-94E8-E60E718B94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05A3E-1DBF-4346-AA1A-92D7B58F88EB}" type="slidenum">
              <a:rPr lang="en-US" altLang="pt-BR" smtClean="0"/>
              <a:pPr/>
              <a:t>9</a:t>
            </a:fld>
            <a:endParaRPr lang="en-US" alt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="" xmlns:a16="http://schemas.microsoft.com/office/drawing/2014/main" id="{9A6DD855-2BD1-7E48-AC42-728AD45EF5E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Comércio Eletrônico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16168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26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5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6">
            <a:extLst>
              <a:ext uri="{FF2B5EF4-FFF2-40B4-BE49-F238E27FC236}">
                <a16:creationId xmlns="" xmlns:a16="http://schemas.microsoft.com/office/drawing/2014/main" id="{053B3F7C-1288-F54A-B4B1-C2C1EBE7994F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1F158D6F-8D86-B749-AD50-556FAFE00A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199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441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33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DE12977A-721B-E640-8ED8-7D7763450F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199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pt-BR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617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3200"/>
            <a:ext cx="7772400" cy="122413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accent2"/>
                </a:solidFill>
                <a:latin typeface="Arial Black"/>
                <a:cs typeface="Arial Black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1792288" y="2780928"/>
            <a:ext cx="5486400" cy="273630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645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6">
            <a:extLst>
              <a:ext uri="{FF2B5EF4-FFF2-40B4-BE49-F238E27FC236}">
                <a16:creationId xmlns="" xmlns:a16="http://schemas.microsoft.com/office/drawing/2014/main" id="{7D9F366E-F2BA-9347-AFDD-7C2CEF620F9A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19D952A7-ED93-B24C-8F0A-8455E9D334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199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322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63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6">
            <a:extLst>
              <a:ext uri="{FF2B5EF4-FFF2-40B4-BE49-F238E27FC236}">
                <a16:creationId xmlns="" xmlns:a16="http://schemas.microsoft.com/office/drawing/2014/main" id="{1DD6510B-4726-504A-8F7A-9DEA4015C953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00"/>
            <a:ext cx="4038600" cy="4525963"/>
          </a:xfrm>
        </p:spPr>
        <p:txBody>
          <a:bodyPr/>
          <a:lstStyle>
            <a:lvl1pPr marL="342900" indent="-342900">
              <a:defRPr lang="x-none" sz="2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>
              <a:defRPr lang="x-none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>
              <a:defRPr lang="x-none" sz="18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>
              <a:defRPr lang="x-none" sz="16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>
              <a:defRPr lang="en-US" sz="16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9697829E-1DD6-8544-A63D-7F5F52EE3D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199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41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F57D96EB-D4B2-7C41-A616-0C7665A1D200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0000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40000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58AE91AE-6F00-4B4B-81BA-97A81BE19A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199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610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6">
            <a:extLst>
              <a:ext uri="{FF2B5EF4-FFF2-40B4-BE49-F238E27FC236}">
                <a16:creationId xmlns="" xmlns:a16="http://schemas.microsoft.com/office/drawing/2014/main" id="{66CE4DA2-874E-6148-90BB-F3D6F311DDB3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E7454256-3D69-A745-B3BA-740D4944F6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199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205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58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836711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11256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988840"/>
            <a:ext cx="3008313" cy="39604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81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95E1D7E1-DAB6-694C-BCD9-664ACF0DC9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199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8C33C980-54C4-0E4A-853F-16F4E530AA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0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text styles</a:t>
            </a:r>
          </a:p>
          <a:p>
            <a:pPr lvl="1"/>
            <a:r>
              <a:rPr lang="en-US" altLang="pt-BR" dirty="0"/>
              <a:t>Second level</a:t>
            </a:r>
          </a:p>
          <a:p>
            <a:pPr lvl="2"/>
            <a:r>
              <a:rPr lang="en-US" altLang="pt-BR" dirty="0"/>
              <a:t>Third level</a:t>
            </a:r>
          </a:p>
          <a:p>
            <a:pPr lvl="3"/>
            <a:r>
              <a:rPr lang="en-US" altLang="pt-BR" dirty="0"/>
              <a:t>Fourth level</a:t>
            </a:r>
          </a:p>
          <a:p>
            <a:pPr lvl="4"/>
            <a:r>
              <a:rPr lang="en-US" altLang="pt-BR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6" r:id="rId3"/>
    <p:sldLayoutId id="2147484301" r:id="rId4"/>
    <p:sldLayoutId id="2147484307" r:id="rId5"/>
    <p:sldLayoutId id="2147484308" r:id="rId6"/>
    <p:sldLayoutId id="2147484309" r:id="rId7"/>
    <p:sldLayoutId id="2147484302" r:id="rId8"/>
    <p:sldLayoutId id="2147484303" r:id="rId9"/>
    <p:sldLayoutId id="2147484304" r:id="rId10"/>
    <p:sldLayoutId id="2147484310" r:id="rId11"/>
    <p:sldLayoutId id="2147484305" r:id="rId12"/>
    <p:sldLayoutId id="2147484311" r:id="rId13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x-none" sz="2400" b="1" kern="1200" dirty="0">
          <a:solidFill>
            <a:schemeClr val="accent1"/>
          </a:solidFill>
          <a:latin typeface="Arial Black"/>
          <a:ea typeface="ＭＳ Ｐゴシック" charset="0"/>
          <a:cs typeface="Arial Black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742F"/>
          </a:solidFill>
          <a:latin typeface="Arial Black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742F"/>
          </a:solidFill>
          <a:latin typeface="Arial Black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742F"/>
          </a:solidFill>
          <a:latin typeface="Arial Black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742F"/>
          </a:solidFill>
          <a:latin typeface="Arial Black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b="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1600" b="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sz="1600" b="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emf"/><Relationship Id="rId4" Type="http://schemas.openxmlformats.org/officeDocument/2006/relationships/customXml" Target="../ink/ink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>
            <a:extLst>
              <a:ext uri="{FF2B5EF4-FFF2-40B4-BE49-F238E27FC236}">
                <a16:creationId xmlns="" xmlns:a16="http://schemas.microsoft.com/office/drawing/2014/main" id="{94922724-0EA9-D746-BBAB-13CECB550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Verifique se o </a:t>
            </a:r>
            <a:r>
              <a:rPr lang="pt-BR" altLang="pt-BR" i="1" noProof="0" dirty="0"/>
              <a:t>site</a:t>
            </a:r>
            <a:r>
              <a:rPr lang="pt-BR" altLang="pt-BR" noProof="0" dirty="0"/>
              <a:t>/loja é confiável</a:t>
            </a:r>
          </a:p>
          <a:p>
            <a:pPr lvl="1"/>
            <a:r>
              <a:rPr lang="pt-BR" altLang="pt-BR" noProof="0" dirty="0"/>
              <a:t>observe:</a:t>
            </a:r>
          </a:p>
          <a:p>
            <a:pPr lvl="2"/>
            <a:r>
              <a:rPr lang="pt-BR" altLang="pt-BR" noProof="0" dirty="0"/>
              <a:t>as políticas de privacidade, garantia, troca, cancelamento, arrependimento e devolução</a:t>
            </a:r>
          </a:p>
          <a:p>
            <a:pPr lvl="2"/>
            <a:r>
              <a:rPr lang="pt-BR" altLang="pt-BR" noProof="0" dirty="0"/>
              <a:t>se há reclamações referentes a empresa</a:t>
            </a:r>
          </a:p>
          <a:p>
            <a:pPr lvl="3"/>
            <a:r>
              <a:rPr lang="pt-BR" altLang="pt-BR" noProof="0" dirty="0"/>
              <a:t>avalie se elas foram tratadas adequadamente</a:t>
            </a:r>
          </a:p>
          <a:p>
            <a:pPr lvl="2"/>
            <a:r>
              <a:rPr lang="pt-BR" altLang="pt-BR" noProof="0" dirty="0"/>
              <a:t>se são disponibilizados canais de atendimento</a:t>
            </a:r>
          </a:p>
          <a:p>
            <a:pPr lvl="3"/>
            <a:r>
              <a:rPr lang="pt-BR" altLang="pt-BR" noProof="0" dirty="0"/>
              <a:t>como </a:t>
            </a:r>
            <a:r>
              <a:rPr lang="pt-BR" altLang="pt-BR" i="1" noProof="0" dirty="0"/>
              <a:t>e-mail</a:t>
            </a:r>
            <a:r>
              <a:rPr lang="pt-BR" altLang="pt-BR" noProof="0" dirty="0"/>
              <a:t>, </a:t>
            </a:r>
            <a:r>
              <a:rPr lang="pt-BR" altLang="pt-BR" i="1" noProof="0" dirty="0"/>
              <a:t>chat</a:t>
            </a:r>
            <a:r>
              <a:rPr lang="pt-BR" altLang="pt-BR" noProof="0" dirty="0"/>
              <a:t> e telefone de contato</a:t>
            </a:r>
          </a:p>
          <a:p>
            <a:pPr lvl="2"/>
            <a:r>
              <a:rPr lang="pt-BR" altLang="pt-BR" noProof="0" dirty="0"/>
              <a:t>se a empresa disponibiliza informações como endereço, telefone e CNPJ</a:t>
            </a:r>
          </a:p>
          <a:p>
            <a:pPr lvl="1"/>
            <a:r>
              <a:rPr lang="pt-BR" altLang="pt-BR" noProof="0" dirty="0"/>
              <a:t>procure validar os dados de cadastro da empresa no </a:t>
            </a:r>
            <a:r>
              <a:rPr lang="pt-BR" altLang="pt-BR" i="1" noProof="0" dirty="0"/>
              <a:t>site</a:t>
            </a:r>
            <a:r>
              <a:rPr lang="pt-BR" altLang="pt-BR" noProof="0" dirty="0"/>
              <a:t> da Receita Federal</a:t>
            </a:r>
          </a:p>
        </p:txBody>
      </p:sp>
      <p:sp>
        <p:nvSpPr>
          <p:cNvPr id="38913" name="Title 1">
            <a:extLst>
              <a:ext uri="{FF2B5EF4-FFF2-40B4-BE49-F238E27FC236}">
                <a16:creationId xmlns="" xmlns:a16="http://schemas.microsoft.com/office/drawing/2014/main" id="{796F9226-1138-4840-8146-0BA85F4F5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Antes de comprar </a:t>
            </a:r>
            <a:r>
              <a:rPr lang="pt-BR" altLang="pt-BR" noProof="0" dirty="0" smtClean="0"/>
              <a:t>(2/4)</a:t>
            </a:r>
            <a:endParaRPr lang="pt-BR" altLang="pt-BR" noProof="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/>
              <p14:cNvContentPartPr/>
              <p14:nvPr/>
            </p14:nvContentPartPr>
            <p14:xfrm>
              <a:off x="444600" y="4025880"/>
              <a:ext cx="2673720" cy="85140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40" y="4016520"/>
                <a:ext cx="2692440" cy="870120"/>
              </a:xfrm>
              <a:prstGeom prst="rect">
                <a:avLst/>
              </a:prstGeom>
            </p:spPr>
          </p:pic>
        </mc:Fallback>
      </mc:AlternateContent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>
            <a:extLst>
              <a:ext uri="{FF2B5EF4-FFF2-40B4-BE49-F238E27FC236}">
                <a16:creationId xmlns="" xmlns:a16="http://schemas.microsoft.com/office/drawing/2014/main" id="{2C1EB46C-704A-1049-B5F8-E29E5C989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Verifique as condições de compra:</a:t>
            </a:r>
          </a:p>
          <a:p>
            <a:pPr lvl="1"/>
            <a:r>
              <a:rPr lang="pt-BR" altLang="pt-BR" noProof="0" dirty="0"/>
              <a:t>faça uma pesquisa de mercado, comparando o preço do produto desejado com o preço médio obtido na pesquisa</a:t>
            </a:r>
          </a:p>
          <a:p>
            <a:pPr lvl="2"/>
            <a:r>
              <a:rPr lang="pt-BR" altLang="pt-BR" noProof="0" dirty="0"/>
              <a:t>desconfie caso esteja muito barato</a:t>
            </a:r>
          </a:p>
          <a:p>
            <a:pPr lvl="1"/>
            <a:r>
              <a:rPr lang="pt-BR" altLang="pt-BR" noProof="0" dirty="0"/>
              <a:t>observe:</a:t>
            </a:r>
          </a:p>
          <a:p>
            <a:pPr lvl="2"/>
            <a:r>
              <a:rPr lang="pt-BR" altLang="pt-BR" noProof="0" dirty="0"/>
              <a:t>as condições do produto (novo, usado, defeituoso)</a:t>
            </a:r>
          </a:p>
          <a:p>
            <a:pPr lvl="2"/>
            <a:r>
              <a:rPr lang="pt-BR" altLang="pt-BR" noProof="0" dirty="0"/>
              <a:t>a descrição detalhada ou especificação técnica</a:t>
            </a:r>
          </a:p>
          <a:p>
            <a:pPr lvl="3"/>
            <a:r>
              <a:rPr lang="pt-BR" altLang="pt-BR" noProof="0" dirty="0"/>
              <a:t>tenha certeza do que você está comprando</a:t>
            </a:r>
          </a:p>
          <a:p>
            <a:pPr lvl="2"/>
            <a:r>
              <a:rPr lang="pt-BR" altLang="pt-BR" noProof="0" dirty="0"/>
              <a:t>o prazo de entrega</a:t>
            </a:r>
          </a:p>
          <a:p>
            <a:pPr lvl="3"/>
            <a:r>
              <a:rPr lang="pt-BR" altLang="pt-BR" noProof="0" dirty="0"/>
              <a:t>sempre compre com antecedência para evitar transtornos</a:t>
            </a:r>
          </a:p>
        </p:txBody>
      </p:sp>
      <p:sp>
        <p:nvSpPr>
          <p:cNvPr id="40961" name="Title 1">
            <a:extLst>
              <a:ext uri="{FF2B5EF4-FFF2-40B4-BE49-F238E27FC236}">
                <a16:creationId xmlns="" xmlns:a16="http://schemas.microsoft.com/office/drawing/2014/main" id="{22EDC8B4-FA90-244A-9C46-B3CB60B7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Antes de comprar </a:t>
            </a:r>
            <a:r>
              <a:rPr lang="pt-BR" altLang="pt-BR" noProof="0" dirty="0" smtClean="0"/>
              <a:t>(3/4)</a:t>
            </a:r>
            <a:endParaRPr lang="pt-BR" altLang="pt-BR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>
            <a:extLst>
              <a:ext uri="{FF2B5EF4-FFF2-40B4-BE49-F238E27FC236}">
                <a16:creationId xmlns="" xmlns:a16="http://schemas.microsoft.com/office/drawing/2014/main" id="{2C1EB46C-704A-1049-B5F8-E29E5C989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Verifique, se disponível, a reputação/qualificação do vendedor</a:t>
            </a:r>
          </a:p>
          <a:p>
            <a:r>
              <a:rPr lang="pt-BR" altLang="pt-BR" noProof="0" dirty="0"/>
              <a:t>Fique atento ao comprar em </a:t>
            </a:r>
            <a:r>
              <a:rPr lang="pt-BR" altLang="pt-BR" i="1" noProof="0" dirty="0"/>
              <a:t>sites</a:t>
            </a:r>
            <a:r>
              <a:rPr lang="pt-BR" altLang="pt-BR" noProof="0" dirty="0"/>
              <a:t> de compras coletivas:</a:t>
            </a:r>
          </a:p>
          <a:p>
            <a:pPr lvl="1"/>
            <a:r>
              <a:rPr lang="pt-BR" altLang="pt-BR" noProof="0" dirty="0"/>
              <a:t>não compre por impulso só para aproveitar a promoção</a:t>
            </a:r>
          </a:p>
          <a:p>
            <a:pPr lvl="1"/>
            <a:r>
              <a:rPr lang="pt-BR" altLang="pt-BR" noProof="0" dirty="0"/>
              <a:t>verifique atentamente as condições da compra</a:t>
            </a:r>
          </a:p>
          <a:p>
            <a:pPr lvl="2"/>
            <a:r>
              <a:rPr lang="pt-BR" altLang="pt-BR" noProof="0" dirty="0"/>
              <a:t>como validade da oferta e número mínimo de  compradores</a:t>
            </a:r>
          </a:p>
          <a:p>
            <a:pPr lvl="1"/>
            <a:r>
              <a:rPr lang="pt-BR" altLang="pt-BR" noProof="0" dirty="0"/>
              <a:t>seja cauteloso e faça pesquisas prévias</a:t>
            </a:r>
          </a:p>
          <a:p>
            <a:r>
              <a:rPr lang="pt-BR" altLang="pt-BR" noProof="0" dirty="0"/>
              <a:t>Não compre caso desconfie de algo </a:t>
            </a:r>
          </a:p>
        </p:txBody>
      </p:sp>
      <p:sp>
        <p:nvSpPr>
          <p:cNvPr id="40961" name="Title 1">
            <a:extLst>
              <a:ext uri="{FF2B5EF4-FFF2-40B4-BE49-F238E27FC236}">
                <a16:creationId xmlns="" xmlns:a16="http://schemas.microsoft.com/office/drawing/2014/main" id="{22EDC8B4-FA90-244A-9C46-B3CB60B7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Antes de comprar </a:t>
            </a:r>
            <a:r>
              <a:rPr lang="pt-BR" altLang="pt-BR" noProof="0" dirty="0" smtClean="0"/>
              <a:t>(4/4)</a:t>
            </a:r>
            <a:endParaRPr lang="pt-BR" altLang="pt-BR" noProof="0" dirty="0"/>
          </a:p>
        </p:txBody>
      </p:sp>
    </p:spTree>
    <p:extLst>
      <p:ext uri="{BB962C8B-B14F-4D97-AF65-F5344CB8AC3E}">
        <p14:creationId xmlns:p14="http://schemas.microsoft.com/office/powerpoint/2010/main" val="1006318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>
            <a:extLst>
              <a:ext uri="{FF2B5EF4-FFF2-40B4-BE49-F238E27FC236}">
                <a16:creationId xmlns="" xmlns:a16="http://schemas.microsoft.com/office/drawing/2014/main" id="{BC15917E-1DCD-4349-BB37-C2053C903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Verifique as opções de pagamento oferecidas</a:t>
            </a:r>
          </a:p>
          <a:p>
            <a:pPr lvl="1"/>
            <a:r>
              <a:rPr lang="pt-BR" altLang="pt-BR" noProof="0" dirty="0"/>
              <a:t>escolha a que considerar mais segura</a:t>
            </a:r>
          </a:p>
          <a:p>
            <a:r>
              <a:rPr lang="pt-BR" altLang="pt-BR" noProof="0" dirty="0"/>
              <a:t>Guarde as informações da compra</a:t>
            </a:r>
          </a:p>
          <a:p>
            <a:pPr lvl="1"/>
            <a:r>
              <a:rPr lang="pt-BR" altLang="pt-BR" noProof="0" dirty="0"/>
              <a:t>como comprovantes e número de pedido</a:t>
            </a:r>
          </a:p>
          <a:p>
            <a:r>
              <a:rPr lang="pt-BR" altLang="pt-BR" dirty="0"/>
              <a:t>D</a:t>
            </a:r>
            <a:r>
              <a:rPr lang="pt-BR" altLang="pt-BR" noProof="0" dirty="0" err="1"/>
              <a:t>ocumente</a:t>
            </a:r>
            <a:r>
              <a:rPr lang="pt-BR" altLang="pt-BR" noProof="0" dirty="0"/>
              <a:t> outros contatos que você venha a ter</a:t>
            </a:r>
          </a:p>
          <a:p>
            <a:pPr lvl="1"/>
            <a:r>
              <a:rPr lang="pt-BR" altLang="pt-BR" noProof="0" dirty="0"/>
              <a:t>podem ser importantes em caso de problemas</a:t>
            </a:r>
          </a:p>
          <a:p>
            <a:pPr lvl="1"/>
            <a:endParaRPr lang="pt-BR" altLang="pt-BR" noProof="0" dirty="0"/>
          </a:p>
        </p:txBody>
      </p:sp>
      <p:sp>
        <p:nvSpPr>
          <p:cNvPr id="45057" name="Title 1">
            <a:extLst>
              <a:ext uri="{FF2B5EF4-FFF2-40B4-BE49-F238E27FC236}">
                <a16:creationId xmlns="" xmlns:a16="http://schemas.microsoft.com/office/drawing/2014/main" id="{147221FA-D5D5-C849-AC51-09F7E2658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Ao realizar a compra (1/4)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/>
              <p14:cNvContentPartPr/>
              <p14:nvPr/>
            </p14:nvContentPartPr>
            <p14:xfrm>
              <a:off x="5931000" y="1828800"/>
              <a:ext cx="1384560" cy="30528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1640" y="1819440"/>
                <a:ext cx="1403280" cy="324000"/>
              </a:xfrm>
              <a:prstGeom prst="rect">
                <a:avLst/>
              </a:prstGeom>
            </p:spPr>
          </p:pic>
        </mc:Fallback>
      </mc:AlternateContent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>
            <a:extLst>
              <a:ext uri="{FF2B5EF4-FFF2-40B4-BE49-F238E27FC236}">
                <a16:creationId xmlns="" xmlns:a16="http://schemas.microsoft.com/office/drawing/2014/main" id="{D91DEDDB-5275-664D-B297-FA806F44C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Utilize sistemas de gerenciamento de pagamentos</a:t>
            </a:r>
          </a:p>
          <a:p>
            <a:pPr lvl="1"/>
            <a:r>
              <a:rPr lang="pt-BR" altLang="pt-BR" noProof="0" dirty="0"/>
              <a:t>dificulta a aplicação dos golpes</a:t>
            </a:r>
            <a:endParaRPr lang="pt-BR" altLang="pt-BR" dirty="0"/>
          </a:p>
          <a:p>
            <a:pPr lvl="1"/>
            <a:r>
              <a:rPr lang="pt-BR" altLang="pt-BR" noProof="0" dirty="0"/>
              <a:t>impede que seus dados pessoais e financeiros sejam enviados aos golpistas</a:t>
            </a:r>
          </a:p>
        </p:txBody>
      </p:sp>
      <p:sp>
        <p:nvSpPr>
          <p:cNvPr id="47105" name="Title 1">
            <a:extLst>
              <a:ext uri="{FF2B5EF4-FFF2-40B4-BE49-F238E27FC236}">
                <a16:creationId xmlns="" xmlns:a16="http://schemas.microsoft.com/office/drawing/2014/main" id="{5A5B28DA-7082-FF47-9B25-683AD0D9F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Ao realizar a compra (2/4)</a:t>
            </a:r>
          </a:p>
        </p:txBody>
      </p:sp>
      <p:pic>
        <p:nvPicPr>
          <p:cNvPr id="4" name="Picture Placeholder 2">
            <a:extLst>
              <a:ext uri="{FF2B5EF4-FFF2-40B4-BE49-F238E27FC236}">
                <a16:creationId xmlns="" xmlns:a16="http://schemas.microsoft.com/office/drawing/2014/main" id="{E69BFCDB-16F6-AD4C-9071-5BC750AFB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8599" y="3322721"/>
            <a:ext cx="2802325" cy="295232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D3AE617-81C3-FF4D-9ADF-0D30E7616B25}"/>
              </a:ext>
            </a:extLst>
          </p:cNvPr>
          <p:cNvSpPr txBox="1">
            <a:spLocks/>
          </p:cNvSpPr>
          <p:nvPr/>
        </p:nvSpPr>
        <p:spPr bwMode="auto">
          <a:xfrm>
            <a:off x="457199" y="2882051"/>
            <a:ext cx="5747669" cy="167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b="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dirty="0"/>
              <a:t>Criptografe a mensagem ao fornecer dados sensíveis via </a:t>
            </a:r>
            <a:r>
              <a:rPr lang="pt-BR" altLang="pt-BR" i="1" dirty="0"/>
              <a:t>e-mail</a:t>
            </a:r>
            <a:endParaRPr lang="pt-BR" altLang="pt-BR" dirty="0"/>
          </a:p>
          <a:p>
            <a:r>
              <a:rPr lang="pt-BR" altLang="pt-BR" dirty="0"/>
              <a:t>Caso tenha alguma dúvida contate a central de relacionamento da empresa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Tinta 1"/>
              <p14:cNvContentPartPr/>
              <p14:nvPr/>
            </p14:nvContentPartPr>
            <p14:xfrm>
              <a:off x="4419720" y="3263760"/>
              <a:ext cx="1079640" cy="29268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10360" y="3254400"/>
                <a:ext cx="1098360" cy="311400"/>
              </a:xfrm>
              <a:prstGeom prst="rect">
                <a:avLst/>
              </a:prstGeom>
            </p:spPr>
          </p:pic>
        </mc:Fallback>
      </mc:AlternateContent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>
            <a:extLst>
              <a:ext uri="{FF2B5EF4-FFF2-40B4-BE49-F238E27FC236}">
                <a16:creationId xmlns="" xmlns:a16="http://schemas.microsoft.com/office/drawing/2014/main" id="{D91DEDDB-5275-664D-B297-FA806F44C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Certifique-se de usar conexões seguras:</a:t>
            </a:r>
          </a:p>
          <a:p>
            <a:pPr lvl="1"/>
            <a:r>
              <a:rPr lang="pt-BR" altLang="pt-BR" noProof="0" dirty="0"/>
              <a:t>alguns indícios apresentados pelo navegador </a:t>
            </a:r>
            <a:r>
              <a:rPr lang="pt-BR" altLang="pt-BR" i="1" noProof="0" dirty="0"/>
              <a:t>web</a:t>
            </a:r>
            <a:r>
              <a:rPr lang="pt-BR" altLang="pt-BR" noProof="0" dirty="0"/>
              <a:t> são:</a:t>
            </a:r>
          </a:p>
          <a:p>
            <a:pPr lvl="2"/>
            <a:r>
              <a:rPr lang="pt-BR" altLang="pt-BR" noProof="0" dirty="0"/>
              <a:t>o endereço começa com https://</a:t>
            </a:r>
          </a:p>
          <a:p>
            <a:pPr lvl="2"/>
            <a:r>
              <a:rPr lang="pt-BR" altLang="pt-BR" noProof="0" dirty="0"/>
              <a:t>o desenho de um cadeado fechado é mostrado na barra de endereço</a:t>
            </a:r>
          </a:p>
          <a:p>
            <a:pPr lvl="3"/>
            <a:r>
              <a:rPr lang="pt-BR" altLang="pt-BR" noProof="0" dirty="0"/>
              <a:t>ao clicar sobre ele são exibidos detalhes sobre a conexão e sobre o certificado digital em uso</a:t>
            </a:r>
          </a:p>
          <a:p>
            <a:pPr lvl="2"/>
            <a:r>
              <a:rPr lang="pt-BR" altLang="pt-BR" noProof="0" dirty="0"/>
              <a:t>um recorte colorido (branco ou azul) com o nome do domínio do </a:t>
            </a:r>
            <a:r>
              <a:rPr lang="pt-BR" altLang="pt-BR" i="1" noProof="0" dirty="0"/>
              <a:t>site</a:t>
            </a:r>
            <a:r>
              <a:rPr lang="pt-BR" altLang="pt-BR" noProof="0" dirty="0"/>
              <a:t> é mostrado ao lado da barra de endereço (à esquerda ou à direita)</a:t>
            </a:r>
          </a:p>
          <a:p>
            <a:pPr lvl="3"/>
            <a:r>
              <a:rPr lang="pt-BR" altLang="pt-BR" noProof="0" dirty="0"/>
              <a:t>ao passar o </a:t>
            </a:r>
            <a:r>
              <a:rPr lang="pt-BR" altLang="pt-BR" i="1" noProof="0" dirty="0"/>
              <a:t>mouse</a:t>
            </a:r>
            <a:r>
              <a:rPr lang="pt-BR" altLang="pt-BR" noProof="0" dirty="0"/>
              <a:t> ou clicar sobre o recorte são exibidos detalhes sobre a conexão e certificado digital em uso</a:t>
            </a:r>
          </a:p>
          <a:p>
            <a:pPr lvl="2"/>
            <a:r>
              <a:rPr lang="pt-BR" altLang="pt-BR" noProof="0" dirty="0"/>
              <a:t>a barra de endereço e/ou o recorte são apresentados em verde e no recorte é colocado o nome da instituição dona do </a:t>
            </a:r>
            <a:r>
              <a:rPr lang="pt-BR" altLang="pt-BR" i="1" noProof="0" dirty="0"/>
              <a:t>site</a:t>
            </a:r>
          </a:p>
        </p:txBody>
      </p:sp>
      <p:sp>
        <p:nvSpPr>
          <p:cNvPr id="47105" name="Title 1">
            <a:extLst>
              <a:ext uri="{FF2B5EF4-FFF2-40B4-BE49-F238E27FC236}">
                <a16:creationId xmlns="" xmlns:a16="http://schemas.microsoft.com/office/drawing/2014/main" id="{5A5B28DA-7082-FF47-9B25-683AD0D9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Ao realizar a compra (3/4)</a:t>
            </a:r>
          </a:p>
        </p:txBody>
      </p:sp>
    </p:spTree>
    <p:extLst>
      <p:ext uri="{BB962C8B-B14F-4D97-AF65-F5344CB8AC3E}">
        <p14:creationId xmlns:p14="http://schemas.microsoft.com/office/powerpoint/2010/main" val="1691869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>
            <a:extLst>
              <a:ext uri="{FF2B5EF4-FFF2-40B4-BE49-F238E27FC236}">
                <a16:creationId xmlns="" xmlns:a16="http://schemas.microsoft.com/office/drawing/2014/main" id="{6D269D18-D791-3944-A116-B94D2FF3F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Marque encontros em locais públicos</a:t>
            </a:r>
          </a:p>
          <a:p>
            <a:pPr lvl="1"/>
            <a:r>
              <a:rPr lang="pt-BR" altLang="pt-BR" noProof="0" dirty="0"/>
              <a:t>caso a entrega seja feita pessoalmente</a:t>
            </a:r>
          </a:p>
          <a:p>
            <a:r>
              <a:rPr lang="pt-BR" altLang="pt-BR" noProof="0" dirty="0"/>
              <a:t>Não confie apenas no código de rastreamento dos Correios</a:t>
            </a:r>
          </a:p>
          <a:p>
            <a:pPr lvl="1"/>
            <a:r>
              <a:rPr lang="pt-BR" altLang="pt-BR" noProof="0" dirty="0"/>
              <a:t>até ter o produto em mãos não há nenhuma garantia de que ele foi realmente enviado</a:t>
            </a:r>
          </a:p>
          <a:p>
            <a:r>
              <a:rPr lang="pt-BR" altLang="pt-BR" noProof="0" dirty="0"/>
              <a:t>Antes de abrir a embalagem:</a:t>
            </a:r>
          </a:p>
          <a:p>
            <a:pPr lvl="1"/>
            <a:r>
              <a:rPr lang="pt-BR" altLang="pt-BR" noProof="0" dirty="0"/>
              <a:t>verifique se ela não está danificada</a:t>
            </a:r>
          </a:p>
          <a:p>
            <a:r>
              <a:rPr lang="pt-BR" altLang="pt-BR" noProof="0" dirty="0"/>
              <a:t>Certifique-se de que o produto está de acordo com o que foi comprado</a:t>
            </a:r>
          </a:p>
          <a:p>
            <a:r>
              <a:rPr lang="pt-BR" altLang="pt-BR" noProof="0" dirty="0"/>
              <a:t>Comente sobre a compra no </a:t>
            </a:r>
            <a:r>
              <a:rPr lang="pt-BR" altLang="pt-BR" i="1" noProof="0" dirty="0"/>
              <a:t>site</a:t>
            </a:r>
          </a:p>
        </p:txBody>
      </p:sp>
      <p:sp>
        <p:nvSpPr>
          <p:cNvPr id="55297" name="Title 1">
            <a:extLst>
              <a:ext uri="{FF2B5EF4-FFF2-40B4-BE49-F238E27FC236}">
                <a16:creationId xmlns="" xmlns:a16="http://schemas.microsoft.com/office/drawing/2014/main" id="{508DBBC4-8B56-1349-9D35-143E1B568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Ao receber o produto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>
            <a:extLst>
              <a:ext uri="{FF2B5EF4-FFF2-40B4-BE49-F238E27FC236}">
                <a16:creationId xmlns="" xmlns:a16="http://schemas.microsoft.com/office/drawing/2014/main" id="{6D269D18-D791-3944-A116-B94D2FF3F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Entre em contato com a empresa e verifique o ocorrido</a:t>
            </a:r>
          </a:p>
          <a:p>
            <a:r>
              <a:rPr lang="pt-BR" altLang="pt-BR" noProof="0" dirty="0"/>
              <a:t>Se houver problemas de contato com o </a:t>
            </a:r>
            <a:r>
              <a:rPr lang="pt-BR" altLang="pt-BR" i="1" noProof="0" dirty="0"/>
              <a:t>site</a:t>
            </a:r>
            <a:r>
              <a:rPr lang="pt-BR" altLang="pt-BR" noProof="0" dirty="0"/>
              <a:t>/loja:</a:t>
            </a:r>
          </a:p>
          <a:p>
            <a:pPr lvl="1"/>
            <a:r>
              <a:rPr lang="pt-BR" altLang="pt-BR" noProof="0" dirty="0"/>
              <a:t>utilize </a:t>
            </a:r>
            <a:r>
              <a:rPr lang="pt-BR" altLang="pt-BR" i="1" noProof="0" dirty="0"/>
              <a:t>sites</a:t>
            </a:r>
            <a:r>
              <a:rPr lang="pt-BR" altLang="pt-BR" noProof="0" dirty="0"/>
              <a:t> de reclamações</a:t>
            </a:r>
          </a:p>
          <a:p>
            <a:r>
              <a:rPr lang="pt-BR" altLang="pt-BR" noProof="0" dirty="0"/>
              <a:t>Utilize o Código de Defesa do Consumidor </a:t>
            </a:r>
          </a:p>
          <a:p>
            <a:pPr lvl="1"/>
            <a:r>
              <a:rPr lang="pt-BR" altLang="pt-BR" noProof="0" dirty="0"/>
              <a:t>denuncie o ocorrido ao PROCON da sua cidade, que poderá orientá-lo sobre a melhor forma de agir</a:t>
            </a:r>
          </a:p>
        </p:txBody>
      </p:sp>
      <p:sp>
        <p:nvSpPr>
          <p:cNvPr id="55297" name="Title 1">
            <a:extLst>
              <a:ext uri="{FF2B5EF4-FFF2-40B4-BE49-F238E27FC236}">
                <a16:creationId xmlns="" xmlns:a16="http://schemas.microsoft.com/office/drawing/2014/main" id="{508DBBC4-8B56-1349-9D35-143E1B568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Em caso de problemas</a:t>
            </a:r>
          </a:p>
        </p:txBody>
      </p:sp>
    </p:spTree>
    <p:extLst>
      <p:ext uri="{BB962C8B-B14F-4D97-AF65-F5344CB8AC3E}">
        <p14:creationId xmlns:p14="http://schemas.microsoft.com/office/powerpoint/2010/main" val="4194360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>
            <a:extLst>
              <a:ext uri="{FF2B5EF4-FFF2-40B4-BE49-F238E27FC236}">
                <a16:creationId xmlns="" xmlns:a16="http://schemas.microsoft.com/office/drawing/2014/main" id="{7CC088D3-195D-3845-A6FD-6D1BB2B39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Cuidado com telefonemas solicitando dados pessoais</a:t>
            </a:r>
          </a:p>
          <a:p>
            <a:pPr lvl="1"/>
            <a:r>
              <a:rPr lang="pt-BR" altLang="pt-BR" noProof="0" dirty="0"/>
              <a:t>como senhas e números de cartão de crédito</a:t>
            </a:r>
          </a:p>
          <a:p>
            <a:r>
              <a:rPr lang="pt-BR" altLang="pt-BR" noProof="0" dirty="0"/>
              <a:t>Não responda mensagens de instituições com as quais você não se relacione</a:t>
            </a:r>
          </a:p>
        </p:txBody>
      </p:sp>
      <p:sp>
        <p:nvSpPr>
          <p:cNvPr id="57345" name="Title 1">
            <a:extLst>
              <a:ext uri="{FF2B5EF4-FFF2-40B4-BE49-F238E27FC236}">
                <a16:creationId xmlns="" xmlns:a16="http://schemas.microsoft.com/office/drawing/2014/main" id="{C6DE45CE-A292-0E4A-A4B3-B518F9947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Proteja seus dados (1/2)</a:t>
            </a:r>
          </a:p>
        </p:txBody>
      </p:sp>
      <p:pic>
        <p:nvPicPr>
          <p:cNvPr id="4" name="Picture Placeholder 2">
            <a:extLst>
              <a:ext uri="{FF2B5EF4-FFF2-40B4-BE49-F238E27FC236}">
                <a16:creationId xmlns="" xmlns:a16="http://schemas.microsoft.com/office/drawing/2014/main" id="{CE9F93BC-6258-3B43-92D7-B177219139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0776" y="3068960"/>
            <a:ext cx="3882445" cy="316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>
            <a:extLst>
              <a:ext uri="{FF2B5EF4-FFF2-40B4-BE49-F238E27FC236}">
                <a16:creationId xmlns="" xmlns:a16="http://schemas.microsoft.com/office/drawing/2014/main" id="{7CC088D3-195D-3845-A6FD-6D1BB2B39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Verifique periodicamente seu extrato bancário e do seu cartão de crédito</a:t>
            </a:r>
          </a:p>
          <a:p>
            <a:pPr lvl="1"/>
            <a:r>
              <a:rPr lang="pt-BR" altLang="pt-BR" noProof="0" dirty="0"/>
              <a:t>entre em contato com o seu banco ou com a operadora do seu cartão de crédito caso detecte lançamentos suspeitos </a:t>
            </a:r>
          </a:p>
        </p:txBody>
      </p:sp>
      <p:sp>
        <p:nvSpPr>
          <p:cNvPr id="57345" name="Title 1">
            <a:extLst>
              <a:ext uri="{FF2B5EF4-FFF2-40B4-BE49-F238E27FC236}">
                <a16:creationId xmlns="" xmlns:a16="http://schemas.microsoft.com/office/drawing/2014/main" id="{C6DE45CE-A292-0E4A-A4B3-B518F9947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Proteja seus dados (2/2)</a:t>
            </a:r>
          </a:p>
        </p:txBody>
      </p:sp>
      <p:pic>
        <p:nvPicPr>
          <p:cNvPr id="4" name="Picture Placeholder 2">
            <a:extLst>
              <a:ext uri="{FF2B5EF4-FFF2-40B4-BE49-F238E27FC236}">
                <a16:creationId xmlns="" xmlns:a16="http://schemas.microsoft.com/office/drawing/2014/main" id="{35AD3A00-E8E1-4544-8598-D47E8E98F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8140" y="3429000"/>
            <a:ext cx="3769932" cy="26642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9EA0A90A-47C2-1B44-B71A-7B1E9CF2BC58}"/>
              </a:ext>
            </a:extLst>
          </p:cNvPr>
          <p:cNvSpPr txBox="1">
            <a:spLocks/>
          </p:cNvSpPr>
          <p:nvPr/>
        </p:nvSpPr>
        <p:spPr bwMode="auto">
          <a:xfrm>
            <a:off x="457199" y="2940057"/>
            <a:ext cx="4823525" cy="18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b="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dirty="0"/>
              <a:t>Reduza a quantidade de informações que possam ser obtidas sobre você</a:t>
            </a:r>
          </a:p>
          <a:p>
            <a:pPr lvl="1"/>
            <a:r>
              <a:rPr lang="pt-BR" altLang="pt-BR" dirty="0"/>
              <a:t>isso pode impedir a criação de contas fantasma em seu nome</a:t>
            </a:r>
          </a:p>
        </p:txBody>
      </p:sp>
    </p:spTree>
    <p:extLst>
      <p:ext uri="{BB962C8B-B14F-4D97-AF65-F5344CB8AC3E}">
        <p14:creationId xmlns:p14="http://schemas.microsoft.com/office/powerpoint/2010/main" val="22479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="" xmlns:a16="http://schemas.microsoft.com/office/drawing/2014/main" id="{EC08AFBC-21C1-8348-BC68-91F7DC87A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Permite:</a:t>
            </a:r>
          </a:p>
          <a:p>
            <a:pPr lvl="1"/>
            <a:r>
              <a:rPr lang="pt-BR" altLang="pt-BR" noProof="0" dirty="0"/>
              <a:t>comprar grande quantidade de produtos:</a:t>
            </a:r>
          </a:p>
          <a:p>
            <a:pPr lvl="2"/>
            <a:r>
              <a:rPr lang="pt-BR" altLang="pt-BR" noProof="0" dirty="0"/>
              <a:t>sem sair de casa ou do trabalho</a:t>
            </a:r>
          </a:p>
          <a:p>
            <a:pPr lvl="2"/>
            <a:r>
              <a:rPr lang="pt-BR" altLang="pt-BR" noProof="0" dirty="0"/>
              <a:t>sem se preocupar com horários</a:t>
            </a:r>
          </a:p>
          <a:p>
            <a:pPr lvl="2"/>
            <a:r>
              <a:rPr lang="pt-BR" altLang="pt-BR" noProof="0" dirty="0"/>
              <a:t>sem enfrentar filas ou engarrafamentos</a:t>
            </a:r>
          </a:p>
          <a:p>
            <a:pPr lvl="2"/>
            <a:r>
              <a:rPr lang="pt-BR" altLang="pt-BR" noProof="0" dirty="0"/>
              <a:t>receber tudo em casa</a:t>
            </a:r>
          </a:p>
          <a:p>
            <a:pPr lvl="2"/>
            <a:r>
              <a:rPr lang="pt-BR" altLang="pt-BR" noProof="0" dirty="0"/>
              <a:t>pedir para entregar diretamente onde desejar </a:t>
            </a:r>
          </a:p>
          <a:p>
            <a:r>
              <a:rPr lang="pt-BR" altLang="pt-BR" noProof="0" dirty="0"/>
              <a:t>Golpes de comércio eletrônico:</a:t>
            </a:r>
          </a:p>
          <a:p>
            <a:pPr lvl="1"/>
            <a:r>
              <a:rPr lang="pt-BR" altLang="pt-BR" noProof="0" dirty="0"/>
              <a:t>procuram explorar a relação de confiança existente entre as partes envolvidas na transação comercial</a:t>
            </a:r>
          </a:p>
        </p:txBody>
      </p:sp>
      <p:sp>
        <p:nvSpPr>
          <p:cNvPr id="20481" name="Title 1">
            <a:extLst>
              <a:ext uri="{FF2B5EF4-FFF2-40B4-BE49-F238E27FC236}">
                <a16:creationId xmlns="" xmlns:a16="http://schemas.microsoft.com/office/drawing/2014/main" id="{6773A712-1552-2A42-B3C3-E4A1DFFC2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Comércio eletrônico (1/2)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="" xmlns:a16="http://schemas.microsoft.com/office/drawing/2014/main" id="{2145DCDB-0E48-BD4D-9BB1-7E2E3761B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Principais tipos de golpes:</a:t>
            </a:r>
          </a:p>
          <a:p>
            <a:pPr lvl="1"/>
            <a:r>
              <a:rPr lang="pt-BR" altLang="pt-BR" i="1" noProof="0" dirty="0"/>
              <a:t>site</a:t>
            </a:r>
            <a:r>
              <a:rPr lang="pt-BR" altLang="pt-BR" noProof="0" dirty="0"/>
              <a:t> falso (</a:t>
            </a:r>
            <a:r>
              <a:rPr lang="pt-BR" altLang="pt-BR" i="1" noProof="0" dirty="0"/>
              <a:t>phishing</a:t>
            </a:r>
            <a:r>
              <a:rPr lang="pt-BR" altLang="pt-BR" noProof="0" dirty="0"/>
              <a:t>)</a:t>
            </a:r>
          </a:p>
          <a:p>
            <a:pPr lvl="2"/>
            <a:r>
              <a:rPr lang="pt-BR" altLang="pt-BR" sz="1600" noProof="0" dirty="0"/>
              <a:t>um golpista cria um </a:t>
            </a:r>
            <a:r>
              <a:rPr lang="pt-BR" altLang="pt-BR" sz="1600" i="1" noProof="0" dirty="0"/>
              <a:t>site</a:t>
            </a:r>
            <a:r>
              <a:rPr lang="pt-BR" altLang="pt-BR" sz="1600" noProof="0" dirty="0"/>
              <a:t> falso, similar ao original, e tenta induzir os clientes a fornecerem dados pessoais e financeiros</a:t>
            </a:r>
          </a:p>
          <a:p>
            <a:pPr lvl="1"/>
            <a:r>
              <a:rPr lang="pt-BR" altLang="pt-BR" i="1" noProof="0" dirty="0"/>
              <a:t>site</a:t>
            </a:r>
            <a:r>
              <a:rPr lang="pt-BR" altLang="pt-BR" noProof="0" dirty="0"/>
              <a:t> fraudulento</a:t>
            </a:r>
          </a:p>
          <a:p>
            <a:pPr lvl="2"/>
            <a:r>
              <a:rPr lang="pt-BR" altLang="pt-BR" sz="1600" noProof="0" dirty="0"/>
              <a:t>um  golpista cria um </a:t>
            </a:r>
            <a:r>
              <a:rPr lang="pt-BR" altLang="pt-BR" sz="1600" i="1" noProof="0" dirty="0"/>
              <a:t>site</a:t>
            </a:r>
            <a:r>
              <a:rPr lang="pt-BR" altLang="pt-BR" sz="1600" noProof="0" dirty="0"/>
              <a:t> fraudulento e, após os clientes efetuarem os pagamentos, não recebem as mercadorias</a:t>
            </a:r>
          </a:p>
          <a:p>
            <a:pPr lvl="2"/>
            <a:r>
              <a:rPr lang="pt-BR" altLang="pt-BR" sz="1600" noProof="0" dirty="0"/>
              <a:t>também pode anunciar promoções em </a:t>
            </a:r>
            <a:r>
              <a:rPr lang="pt-BR" altLang="pt-BR" sz="1600" i="1" noProof="0" dirty="0"/>
              <a:t>sites</a:t>
            </a:r>
            <a:r>
              <a:rPr lang="pt-BR" altLang="pt-BR" sz="1600" noProof="0" dirty="0"/>
              <a:t> de compras coletivas e conseguir muitas vítimas em um curto intervalo de tempo</a:t>
            </a:r>
          </a:p>
          <a:p>
            <a:pPr lvl="1"/>
            <a:r>
              <a:rPr lang="pt-BR" altLang="pt-BR" i="1" noProof="0" dirty="0"/>
              <a:t>site</a:t>
            </a:r>
            <a:r>
              <a:rPr lang="pt-BR" altLang="pt-BR" noProof="0" dirty="0"/>
              <a:t> de leilão e venda de produtos</a:t>
            </a:r>
          </a:p>
          <a:p>
            <a:pPr lvl="2"/>
            <a:r>
              <a:rPr lang="pt-BR" altLang="pt-BR" sz="1600" noProof="0" dirty="0"/>
              <a:t>um golpista vende produtos que nunca serão entregues ou compra mercadorias que nunca serão pagas</a:t>
            </a:r>
          </a:p>
          <a:p>
            <a:pPr lvl="2"/>
            <a:r>
              <a:rPr lang="pt-BR" altLang="pt-BR" sz="1600" noProof="0" dirty="0"/>
              <a:t>também pode usar os dados pessoais e financeiros envolvidos na transação para outros fins</a:t>
            </a:r>
          </a:p>
        </p:txBody>
      </p:sp>
      <p:sp>
        <p:nvSpPr>
          <p:cNvPr id="22529" name="Title 1">
            <a:extLst>
              <a:ext uri="{FF2B5EF4-FFF2-40B4-BE49-F238E27FC236}">
                <a16:creationId xmlns="" xmlns:a16="http://schemas.microsoft.com/office/drawing/2014/main" id="{D0BFD909-309C-3D47-AFDC-AD78707B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Comércio eletrônico (2/2)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/>
              <p14:cNvContentPartPr/>
              <p14:nvPr/>
            </p14:nvContentPartPr>
            <p14:xfrm>
              <a:off x="2774880" y="2590920"/>
              <a:ext cx="1441800" cy="11448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9040" y="2527200"/>
                <a:ext cx="14734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Tinta 2"/>
              <p14:cNvContentPartPr/>
              <p14:nvPr/>
            </p14:nvContentPartPr>
            <p14:xfrm>
              <a:off x="4146480" y="2590920"/>
              <a:ext cx="1340280" cy="101880"/>
            </p14:xfrm>
          </p:contentPart>
        </mc:Choice>
        <mc:Fallback>
          <p:pic>
            <p:nvPicPr>
              <p:cNvPr id="3" name="Tinta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30640" y="2527200"/>
                <a:ext cx="1371960" cy="22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="" xmlns:a16="http://schemas.microsoft.com/office/drawing/2014/main" id="{C6C074D7-2600-0541-B545-E7EAF6430B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noProof="0" dirty="0"/>
              <a:t>Riscos</a:t>
            </a:r>
            <a:br>
              <a:rPr lang="pt-BR" altLang="pt-BR" noProof="0" dirty="0"/>
            </a:br>
            <a:r>
              <a:rPr lang="pt-BR" altLang="pt-BR" noProof="0" dirty="0"/>
              <a:t>principais</a:t>
            </a:r>
          </a:p>
        </p:txBody>
      </p:sp>
      <p:pic>
        <p:nvPicPr>
          <p:cNvPr id="24579" name="Picture Placeholder 2">
            <a:extLst>
              <a:ext uri="{FF2B5EF4-FFF2-40B4-BE49-F238E27FC236}">
                <a16:creationId xmlns="" xmlns:a16="http://schemas.microsoft.com/office/drawing/2014/main" id="{3545F292-ACD4-4B40-91A2-5733E44202B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4865" y="2193593"/>
            <a:ext cx="6034269" cy="3767469"/>
          </a:xfrm>
        </p:spPr>
      </p:pic>
      <p:sp>
        <p:nvSpPr>
          <p:cNvPr id="24578" name="TextBox 1">
            <a:extLst>
              <a:ext uri="{FF2B5EF4-FFF2-40B4-BE49-F238E27FC236}">
                <a16:creationId xmlns="" xmlns:a16="http://schemas.microsoft.com/office/drawing/2014/main" id="{7F9D2EC1-4717-384D-BF93-0A42D1F64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363" y="8461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>
            <a:extLst>
              <a:ext uri="{FF2B5EF4-FFF2-40B4-BE49-F238E27FC236}">
                <a16:creationId xmlns="" xmlns:a16="http://schemas.microsoft.com/office/drawing/2014/main" id="{3713CFB3-D022-2840-822A-F63B261DD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Não receber o produto</a:t>
            </a:r>
          </a:p>
          <a:p>
            <a:r>
              <a:rPr lang="pt-BR" altLang="pt-BR" noProof="0" dirty="0"/>
              <a:t>Receber o produto, porém:</a:t>
            </a:r>
          </a:p>
          <a:p>
            <a:pPr lvl="1"/>
            <a:r>
              <a:rPr lang="pt-BR" altLang="pt-BR" noProof="0" dirty="0"/>
              <a:t>com atraso</a:t>
            </a:r>
          </a:p>
          <a:p>
            <a:pPr lvl="1"/>
            <a:r>
              <a:rPr lang="pt-BR" altLang="pt-BR" noProof="0" dirty="0"/>
              <a:t>totalmente ou parcialmente danificado</a:t>
            </a:r>
          </a:p>
          <a:p>
            <a:pPr lvl="1"/>
            <a:r>
              <a:rPr lang="pt-BR" altLang="pt-BR" noProof="0" dirty="0"/>
              <a:t>com características ou especificações diferentes do esperado</a:t>
            </a:r>
          </a:p>
          <a:p>
            <a:pPr lvl="1"/>
            <a:r>
              <a:rPr lang="pt-BR" altLang="pt-BR" noProof="0" dirty="0"/>
              <a:t>de origem ilícita ou criminosa</a:t>
            </a:r>
          </a:p>
          <a:p>
            <a:pPr lvl="2"/>
            <a:r>
              <a:rPr lang="pt-BR" altLang="pt-BR" noProof="0" dirty="0"/>
              <a:t>como contrabando ou roubo de carga  </a:t>
            </a:r>
          </a:p>
          <a:p>
            <a:r>
              <a:rPr lang="pt-BR" altLang="pt-BR" noProof="0" dirty="0"/>
              <a:t>Enfrentar dificuldades de contato com o </a:t>
            </a:r>
            <a:r>
              <a:rPr lang="pt-BR" altLang="pt-BR" i="1" noProof="0" dirty="0"/>
              <a:t>site</a:t>
            </a:r>
            <a:r>
              <a:rPr lang="pt-BR" altLang="pt-BR" noProof="0" dirty="0"/>
              <a:t>/loja</a:t>
            </a:r>
          </a:p>
          <a:p>
            <a:pPr lvl="1"/>
            <a:r>
              <a:rPr lang="pt-BR" altLang="pt-BR" noProof="0" dirty="0"/>
              <a:t>a fim de resolver problemas</a:t>
            </a:r>
          </a:p>
          <a:p>
            <a:r>
              <a:rPr lang="pt-BR" altLang="pt-BR" noProof="0" dirty="0"/>
              <a:t>Ter a privacidade invadida</a:t>
            </a:r>
          </a:p>
          <a:p>
            <a:pPr lvl="1"/>
            <a:r>
              <a:rPr lang="pt-BR" altLang="pt-BR" noProof="0" dirty="0"/>
              <a:t>via o compartilhamento indevido de dados pessoais</a:t>
            </a:r>
          </a:p>
        </p:txBody>
      </p:sp>
      <p:sp>
        <p:nvSpPr>
          <p:cNvPr id="26625" name="Title 1">
            <a:extLst>
              <a:ext uri="{FF2B5EF4-FFF2-40B4-BE49-F238E27FC236}">
                <a16:creationId xmlns="" xmlns:a16="http://schemas.microsoft.com/office/drawing/2014/main" id="{CB7B307F-F0E0-824D-A127-419257FCB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Ao comprar pela Internet (1/3)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>
            <a:extLst>
              <a:ext uri="{FF2B5EF4-FFF2-40B4-BE49-F238E27FC236}">
                <a16:creationId xmlns="" xmlns:a16="http://schemas.microsoft.com/office/drawing/2014/main" id="{10D922DF-1FD8-C34B-AAEB-477D067E4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Ter dados pessoais ou financeiros:</a:t>
            </a:r>
          </a:p>
          <a:p>
            <a:pPr lvl="1"/>
            <a:r>
              <a:rPr lang="pt-BR" altLang="pt-BR" noProof="0" dirty="0"/>
              <a:t>indevidamente obtidos, por meio:</a:t>
            </a:r>
          </a:p>
          <a:p>
            <a:pPr lvl="2"/>
            <a:r>
              <a:rPr lang="pt-BR" altLang="pt-BR" noProof="0" dirty="0"/>
              <a:t>do uso de computadores invadidos ou infectados</a:t>
            </a:r>
          </a:p>
          <a:p>
            <a:pPr lvl="2"/>
            <a:r>
              <a:rPr lang="pt-BR" altLang="pt-BR" noProof="0" dirty="0"/>
              <a:t>do acesso a </a:t>
            </a:r>
            <a:r>
              <a:rPr lang="pt-BR" altLang="pt-BR" i="1" noProof="0" dirty="0"/>
              <a:t>sites</a:t>
            </a:r>
            <a:r>
              <a:rPr lang="pt-BR" altLang="pt-BR" noProof="0" dirty="0"/>
              <a:t> fraudulentos e falsos</a:t>
            </a:r>
          </a:p>
          <a:p>
            <a:pPr lvl="2"/>
            <a:r>
              <a:rPr lang="pt-BR" altLang="pt-BR" noProof="0" dirty="0"/>
              <a:t>da interceptação de tráfego, caso o </a:t>
            </a:r>
            <a:r>
              <a:rPr lang="pt-BR" altLang="pt-BR" i="1" noProof="0" dirty="0"/>
              <a:t>site</a:t>
            </a:r>
            <a:r>
              <a:rPr lang="pt-BR" altLang="pt-BR" noProof="0" dirty="0"/>
              <a:t>/loja não use conexão segura</a:t>
            </a:r>
          </a:p>
        </p:txBody>
      </p:sp>
      <p:sp>
        <p:nvSpPr>
          <p:cNvPr id="28673" name="Title 1">
            <a:extLst>
              <a:ext uri="{FF2B5EF4-FFF2-40B4-BE49-F238E27FC236}">
                <a16:creationId xmlns="" xmlns:a16="http://schemas.microsoft.com/office/drawing/2014/main" id="{6CE3EEDA-0AC2-E34B-8D7B-33ADDB9B5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Ao comprar pela Internet (2/3)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C95506AF-115B-5E48-A543-64B3DDD98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61064" y="3455516"/>
            <a:ext cx="3021872" cy="26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Tinta 1"/>
              <p14:cNvContentPartPr/>
              <p14:nvPr/>
            </p14:nvContentPartPr>
            <p14:xfrm>
              <a:off x="2660760" y="3282840"/>
              <a:ext cx="1638720" cy="38772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1400" y="3273480"/>
                <a:ext cx="1657440" cy="406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>
            <a:extLst>
              <a:ext uri="{FF2B5EF4-FFF2-40B4-BE49-F238E27FC236}">
                <a16:creationId xmlns="" xmlns:a16="http://schemas.microsoft.com/office/drawing/2014/main" id="{10D922DF-1FD8-C34B-AAEB-477D067E4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dirty="0"/>
              <a:t>Ter os dados financeiros repassados para outras empresas e indevidamente usados para outros fins</a:t>
            </a:r>
          </a:p>
          <a:p>
            <a:r>
              <a:rPr lang="pt-BR" altLang="pt-BR" dirty="0"/>
              <a:t>Receber </a:t>
            </a:r>
            <a:r>
              <a:rPr lang="pt-BR" altLang="pt-BR" i="1" dirty="0"/>
              <a:t>spam</a:t>
            </a:r>
          </a:p>
          <a:p>
            <a:pPr lvl="3"/>
            <a:endParaRPr lang="pt-BR" altLang="pt-BR" noProof="0" dirty="0"/>
          </a:p>
        </p:txBody>
      </p:sp>
      <p:sp>
        <p:nvSpPr>
          <p:cNvPr id="28673" name="Title 1">
            <a:extLst>
              <a:ext uri="{FF2B5EF4-FFF2-40B4-BE49-F238E27FC236}">
                <a16:creationId xmlns="" xmlns:a16="http://schemas.microsoft.com/office/drawing/2014/main" id="{6CE3EEDA-0AC2-E34B-8D7B-33ADDB9B5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Ao comprar pela Internet (3/3)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5E38AFF0-4D0D-5B48-930C-3AFD9D3F9E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5675" y="2656897"/>
            <a:ext cx="5832647" cy="330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1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EE5C9D3B-EED9-E848-A7FE-7A6B5FDC8E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noProof="0" dirty="0"/>
              <a:t>Cuidados a </a:t>
            </a:r>
            <a:br>
              <a:rPr lang="pt-BR" altLang="pt-BR" noProof="0" dirty="0"/>
            </a:br>
            <a:r>
              <a:rPr lang="pt-BR" altLang="pt-BR" noProof="0" dirty="0"/>
              <a:t>serem tomados</a:t>
            </a:r>
          </a:p>
        </p:txBody>
      </p:sp>
      <p:pic>
        <p:nvPicPr>
          <p:cNvPr id="30722" name="Picture Placeholder 2">
            <a:extLst>
              <a:ext uri="{FF2B5EF4-FFF2-40B4-BE49-F238E27FC236}">
                <a16:creationId xmlns="" xmlns:a16="http://schemas.microsoft.com/office/drawing/2014/main" id="{6BDB89A7-D3E1-AA4C-8FFC-FEE3ED644CEE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2440" y="2132856"/>
            <a:ext cx="5059118" cy="3607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>
            <a:extLst>
              <a:ext uri="{FF2B5EF4-FFF2-40B4-BE49-F238E27FC236}">
                <a16:creationId xmlns="" xmlns:a16="http://schemas.microsoft.com/office/drawing/2014/main" id="{3DB1618C-9567-924B-B78D-028F1B88C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Acesse o </a:t>
            </a:r>
            <a:r>
              <a:rPr lang="pt-BR" altLang="pt-BR" i="1" noProof="0" dirty="0"/>
              <a:t>site</a:t>
            </a:r>
            <a:r>
              <a:rPr lang="pt-BR" altLang="pt-BR" noProof="0" dirty="0"/>
              <a:t>/loja digitando o endereço diretamente no navegador </a:t>
            </a:r>
            <a:r>
              <a:rPr lang="pt-BR" altLang="pt-BR" i="1" noProof="0" dirty="0"/>
              <a:t>web</a:t>
            </a:r>
          </a:p>
          <a:p>
            <a:pPr lvl="1"/>
            <a:r>
              <a:rPr lang="pt-BR" altLang="pt-BR" noProof="0" dirty="0"/>
              <a:t>evite seguir ou clicar em </a:t>
            </a:r>
            <a:r>
              <a:rPr lang="pt-BR" altLang="pt-BR" i="1" noProof="0" dirty="0"/>
              <a:t>links</a:t>
            </a:r>
            <a:r>
              <a:rPr lang="pt-BR" altLang="pt-BR" noProof="0" dirty="0"/>
              <a:t> recebidos em mensagens</a:t>
            </a:r>
          </a:p>
          <a:p>
            <a:pPr lvl="1"/>
            <a:r>
              <a:rPr lang="pt-BR" altLang="pt-BR" noProof="0" dirty="0"/>
              <a:t>não utilize </a:t>
            </a:r>
            <a:r>
              <a:rPr lang="pt-BR" altLang="pt-BR" i="1" noProof="0" dirty="0"/>
              <a:t>sites</a:t>
            </a:r>
            <a:r>
              <a:rPr lang="pt-BR" altLang="pt-BR" noProof="0" dirty="0"/>
              <a:t> de buscas para localizar o </a:t>
            </a:r>
            <a:r>
              <a:rPr lang="pt-BR" altLang="pt-BR" i="1" noProof="0" dirty="0"/>
              <a:t>site</a:t>
            </a:r>
            <a:r>
              <a:rPr lang="pt-BR" altLang="pt-BR" noProof="0" dirty="0"/>
              <a:t>/loja de comércio eletrônico</a:t>
            </a:r>
          </a:p>
          <a:p>
            <a:r>
              <a:rPr lang="pt-BR" altLang="pt-BR" noProof="0" dirty="0"/>
              <a:t>Verifique se o </a:t>
            </a:r>
            <a:r>
              <a:rPr lang="pt-BR" altLang="pt-BR" i="1" noProof="0" dirty="0"/>
              <a:t>site</a:t>
            </a:r>
            <a:r>
              <a:rPr lang="pt-BR" altLang="pt-BR" noProof="0" dirty="0"/>
              <a:t>/loja é confiável</a:t>
            </a:r>
          </a:p>
          <a:p>
            <a:pPr lvl="1"/>
            <a:r>
              <a:rPr lang="pt-BR" altLang="pt-BR" noProof="0" dirty="0"/>
              <a:t>pesquise na Internet para ver a opinião de outros clientes</a:t>
            </a:r>
          </a:p>
          <a:p>
            <a:pPr lvl="2"/>
            <a:r>
              <a:rPr lang="pt-BR" altLang="pt-BR" noProof="0" dirty="0"/>
              <a:t>principalmente em redes sociais e </a:t>
            </a:r>
            <a:r>
              <a:rPr lang="pt-BR" altLang="pt-BR" i="1" noProof="0" dirty="0"/>
              <a:t>sites</a:t>
            </a:r>
            <a:r>
              <a:rPr lang="pt-BR" altLang="pt-BR" noProof="0" dirty="0"/>
              <a:t> de reclamação</a:t>
            </a:r>
          </a:p>
          <a:p>
            <a:pPr lvl="1"/>
            <a:r>
              <a:rPr lang="pt-BR" altLang="pt-BR" noProof="0" dirty="0"/>
              <a:t>escolha lojas que você conheça pessoalmente e/ou que tenha boas referências</a:t>
            </a:r>
          </a:p>
        </p:txBody>
      </p:sp>
      <p:sp>
        <p:nvSpPr>
          <p:cNvPr id="36865" name="Title 1">
            <a:extLst>
              <a:ext uri="{FF2B5EF4-FFF2-40B4-BE49-F238E27FC236}">
                <a16:creationId xmlns="" xmlns:a16="http://schemas.microsoft.com/office/drawing/2014/main" id="{DE1B5C82-8F28-1B40-A312-43DBD0F43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Antes de comprar </a:t>
            </a:r>
            <a:r>
              <a:rPr lang="pt-BR" altLang="pt-BR" noProof="0" dirty="0" smtClean="0"/>
              <a:t>(1/4)</a:t>
            </a:r>
            <a:endParaRPr lang="pt-BR" altLang="pt-BR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ascículo Comércio Eletrônico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336FB5"/>
      </a:accent1>
      <a:accent2>
        <a:srgbClr val="F29100"/>
      </a:accent2>
      <a:accent3>
        <a:srgbClr val="A3A3A3"/>
      </a:accent3>
      <a:accent4>
        <a:srgbClr val="8064A2"/>
      </a:accent4>
      <a:accent5>
        <a:srgbClr val="4BACC6"/>
      </a:accent5>
      <a:accent6>
        <a:srgbClr val="F79646"/>
      </a:accent6>
      <a:hlink>
        <a:srgbClr val="F29100"/>
      </a:hlink>
      <a:folHlink>
        <a:srgbClr val="F291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Fascículo Comércio Eletrônico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336FB5"/>
      </a:accent1>
      <a:accent2>
        <a:srgbClr val="F29100"/>
      </a:accent2>
      <a:accent3>
        <a:srgbClr val="A3A3A3"/>
      </a:accent3>
      <a:accent4>
        <a:srgbClr val="8064A2"/>
      </a:accent4>
      <a:accent5>
        <a:srgbClr val="4BACC6"/>
      </a:accent5>
      <a:accent6>
        <a:srgbClr val="F79646"/>
      </a:accent6>
      <a:hlink>
        <a:srgbClr val="F29100"/>
      </a:hlink>
      <a:folHlink>
        <a:srgbClr val="F291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12713</TotalTime>
  <Words>1717</Words>
  <Application>Microsoft Office PowerPoint</Application>
  <PresentationFormat>Apresentação na tela (4:3)</PresentationFormat>
  <Paragraphs>211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ＭＳ Ｐゴシック</vt:lpstr>
      <vt:lpstr>Arial</vt:lpstr>
      <vt:lpstr>Arial Black</vt:lpstr>
      <vt:lpstr>Office Theme</vt:lpstr>
      <vt:lpstr>Apresentação do PowerPoint</vt:lpstr>
      <vt:lpstr>Comércio eletrônico (1/2)</vt:lpstr>
      <vt:lpstr>Comércio eletrônico (2/2)</vt:lpstr>
      <vt:lpstr>Riscos principais</vt:lpstr>
      <vt:lpstr>Ao comprar pela Internet (1/3)</vt:lpstr>
      <vt:lpstr>Ao comprar pela Internet (2/3)</vt:lpstr>
      <vt:lpstr>Ao comprar pela Internet (3/3)</vt:lpstr>
      <vt:lpstr>Cuidados a  serem tomados</vt:lpstr>
      <vt:lpstr>Antes de comprar (1/4)</vt:lpstr>
      <vt:lpstr>Antes de comprar (2/4)</vt:lpstr>
      <vt:lpstr>Antes de comprar (3/4)</vt:lpstr>
      <vt:lpstr>Antes de comprar (4/4)</vt:lpstr>
      <vt:lpstr>Ao realizar a compra (1/4)</vt:lpstr>
      <vt:lpstr>Ao realizar a compra (2/4)</vt:lpstr>
      <vt:lpstr>Ao realizar a compra (3/4)</vt:lpstr>
      <vt:lpstr>Ao receber o produto</vt:lpstr>
      <vt:lpstr>Em caso de problemas</vt:lpstr>
      <vt:lpstr>Proteja seus dados (1/2)</vt:lpstr>
      <vt:lpstr>Proteja seus dados (2/2)</vt:lpstr>
    </vt:vector>
  </TitlesOfParts>
  <Manager/>
  <Company>NIC.br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Comércio Eletrônico - Cartilha de Segurança para Internet</dc:title>
  <dc:subject>Comércio Eletrônico - Cartilha de Segurança para Internet</dc:subject>
  <dc:creator>CERT.br / NIC.br</dc:creator>
  <cp:keywords>cartilha, segurança, Internet ,fascículo, riscos, prevenção, proteção, cuidados, e-commerce, comércio eletrônico, golpes</cp:keywords>
  <dc:description/>
  <cp:lastModifiedBy>Conta da Microsoft</cp:lastModifiedBy>
  <cp:revision>562</cp:revision>
  <cp:lastPrinted>2021-06-10T13:20:55Z</cp:lastPrinted>
  <dcterms:created xsi:type="dcterms:W3CDTF">2012-08-02T20:00:10Z</dcterms:created>
  <dcterms:modified xsi:type="dcterms:W3CDTF">2021-11-18T23:46:03Z</dcterms:modified>
  <cp:category/>
</cp:coreProperties>
</file>