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258" r:id="rId2"/>
    <p:sldId id="328" r:id="rId3"/>
    <p:sldId id="337" r:id="rId4"/>
    <p:sldId id="375" r:id="rId5"/>
    <p:sldId id="376" r:id="rId6"/>
    <p:sldId id="284" r:id="rId7"/>
    <p:sldId id="288" r:id="rId8"/>
    <p:sldId id="361" r:id="rId9"/>
    <p:sldId id="290" r:id="rId10"/>
    <p:sldId id="291" r:id="rId11"/>
    <p:sldId id="362" r:id="rId12"/>
    <p:sldId id="363" r:id="rId13"/>
    <p:sldId id="364" r:id="rId14"/>
    <p:sldId id="365" r:id="rId15"/>
    <p:sldId id="366" r:id="rId16"/>
    <p:sldId id="367" r:id="rId17"/>
    <p:sldId id="371" r:id="rId18"/>
    <p:sldId id="372" r:id="rId19"/>
    <p:sldId id="373" r:id="rId20"/>
    <p:sldId id="374" r:id="rId2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4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p:restoredTop sz="86465"/>
  </p:normalViewPr>
  <p:slideViewPr>
    <p:cSldViewPr>
      <p:cViewPr varScale="1">
        <p:scale>
          <a:sx n="77" d="100"/>
          <a:sy n="77" d="100"/>
        </p:scale>
        <p:origin x="1446" y="57"/>
      </p:cViewPr>
      <p:guideLst>
        <p:guide orient="horz" pos="2160"/>
        <p:guide pos="3424"/>
      </p:guideLst>
    </p:cSldViewPr>
  </p:slideViewPr>
  <p:outlineViewPr>
    <p:cViewPr>
      <p:scale>
        <a:sx n="33" d="100"/>
        <a:sy n="33" d="100"/>
      </p:scale>
      <p:origin x="0" y="-17408"/>
    </p:cViewPr>
  </p:outlineViewPr>
  <p:notesTextViewPr>
    <p:cViewPr>
      <p:scale>
        <a:sx n="100" d="100"/>
        <a:sy n="100" d="100"/>
      </p:scale>
      <p:origin x="0" y="0"/>
    </p:cViewPr>
  </p:notesTextViewPr>
  <p:notesViewPr>
    <p:cSldViewPr>
      <p:cViewPr varScale="1">
        <p:scale>
          <a:sx n="82" d="100"/>
          <a:sy n="82" d="100"/>
        </p:scale>
        <p:origin x="33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B6DE22-D0A1-7B41-A7FB-C17FB3258AB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Segurança em Computadores</a:t>
            </a:r>
          </a:p>
        </p:txBody>
      </p:sp>
      <p:sp>
        <p:nvSpPr>
          <p:cNvPr id="3" name="Date Placeholder 2">
            <a:extLst>
              <a:ext uri="{FF2B5EF4-FFF2-40B4-BE49-F238E27FC236}">
                <a16:creationId xmlns:a16="http://schemas.microsoft.com/office/drawing/2014/main" xmlns="" id="{B0E6851E-FE53-3640-BFD5-A2F3AB66E24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0FAC5B1-ABF1-D348-9AE5-2BA5DAAA424B}" type="datetime1">
              <a:rPr lang="en-US" altLang="pt-BR"/>
              <a:pPr/>
              <a:t>4/7/2022</a:t>
            </a:fld>
            <a:endParaRPr lang="en-US" altLang="pt-BR"/>
          </a:p>
        </p:txBody>
      </p:sp>
      <p:sp>
        <p:nvSpPr>
          <p:cNvPr id="4" name="Footer Placeholder 3">
            <a:extLst>
              <a:ext uri="{FF2B5EF4-FFF2-40B4-BE49-F238E27FC236}">
                <a16:creationId xmlns:a16="http://schemas.microsoft.com/office/drawing/2014/main" xmlns="" id="{22010400-5B85-8A49-9599-843C2CB60BE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a16="http://schemas.microsoft.com/office/drawing/2014/main" xmlns="" id="{31E04070-C07E-7B4F-848A-F6F154BDD49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5BCD72A-9097-F34A-BF75-DCFD3CDC049A}" type="slidenum">
              <a:rPr lang="en-US" altLang="pt-BR"/>
              <a:pPr/>
              <a:t>‹nº›</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51:10.382"/>
    </inkml:context>
    <inkml:brush xml:id="br0">
      <inkml:brushProperty name="width" value="0.05292" units="cm"/>
      <inkml:brushProperty name="height" value="0.05292" units="cm"/>
      <inkml:brushProperty name="color" value="#FF0000"/>
    </inkml:brush>
  </inkml:definitions>
  <inkml:trace contextRef="#ctx0" brushRef="#br0">14867 6589,'101'-75,"-51"75,13-63,38 63,-51 0,13 0,-12 0,50 0,-51 0,13 0</inkml:trace>
  <inkml:trace contextRef="#ctx0" brushRef="#br0" timeOffset="351.8018">15447 6287,'0'63,"0"25,63-25,-63-12,0-102</inkml:trace>
  <inkml:trace contextRef="#ctx0" brushRef="#br0" timeOffset="704.5061">15384 6325,'100'0,"-49"0,12 0,25 0,-88 50,0 13,0 25,-63-25,-38 38,51-101</inkml:trace>
  <inkml:trace contextRef="#ctx0" brushRef="#br0" timeOffset="21284.1806">15963 6249,'0'126,"0"-25,0-13,0 13,0-13,0-25,0-12,0-228,0 89,0-13,-63 0,63 13,-63-13,63-25,0 26,0 11,101 14,0 12,-13 126,-88 38,76-1,-76 26,0 13,-76 0,13-39,0-11,0-26,0-63,-38 75,202-75,-51 0,13 63,0-63,-12 0,50 0,-101-63</inkml:trace>
  <inkml:trace contextRef="#ctx0" brushRef="#br0" timeOffset="21734.0559">16366 6615,'0'63,"0"-164,0 50,0 1,0-51,0 13,76-13,-76 0,101 38,-51 63,13 101,-63 25,76 63,-76 0,0-63,0-75,0-177,0 37</inkml:trace>
  <inkml:trace contextRef="#ctx0" brushRef="#br0" timeOffset="21914.2101">16303 6678,'63'0,"-63"-89,89 89,-26-100,0 100,0-63,-13 63</inkml:trace>
  <inkml:trace contextRef="#ctx0" brushRef="#br0" timeOffset="22355.5892">17059 6791,'0'-50,"0"-51,0 50,0-12,0 13,0-51,0 51,0-13,63 63,-63 138,101-37,-101-50,101 24,0-12,-51-63,-50-101,0 51,0-13,0 13,0-13,0 12,-101-12,101 0,0 126</inkml:trace>
  <inkml:trace contextRef="#ctx0" brushRef="#br0" timeOffset="22761.7472">17840 6211,'0'0,"-63"-63,0 63,0 63,63-12,0 12,101 0,-38-63,-12 0,12 63,0 0,-63 0,-51-63,-12 88,0-88,-38 76,51-76,-51 0</inkml:trace>
  <inkml:trace contextRef="#ctx0" brushRef="#br0" timeOffset="23121.5558">18080 6186,'0'0,"-63"63,63 0,0-12,0 12,63 0,0-63,0 63,25-63,0 0,-25 0,0-101,-63 38,0 12,0-12,-63-37,-38 100,13-63,25 63,13 0,-13 0,-38 151,101-101,0 13</inkml:trace>
  <inkml:trace contextRef="#ctx0" brushRef="#br0" timeOffset="24289.889">18584 6199,'-63'63,"63"25,63 13,38-38,-38-63,-13 0,0 0,-50-88,101 88,-101-101,0 13,-63 88,63 88,0 13,101-101,-13 0,13 0,-13 0,-25 0,0-101,-63 38,0-25,-113-64,62 152,-12-63,13 63,50 63</inkml:trace>
  <inkml:trace contextRef="#ctx0" brushRef="#br0" timeOffset="24665.7116">19592 6249,'0'0,"0"-63,0-25,0 25,0-25,0 25,0 12,63 51,0 63,-63 63,0 13,63-38,-63-13,63-25,0 0,-63-151,-51 88</inkml:trace>
  <inkml:trace contextRef="#ctx0" brushRef="#br0" timeOffset="24829.6994">19554 6287,'63'-63,"25"0,63-13,-100 76,-51-50</inkml:trace>
  <inkml:trace contextRef="#ctx0" brushRef="#br0" timeOffset="25355.6508">20083 6186,'63'63,"-63"38,51-101,-51 50,63-50,-126 0,63-88,-89 88,89-138,-63 49,63-11,0 11,0 26,51 63,-51-50,63 50,-13 0,-50 88,63-25,-63 38,0-51,0 13,-101 38,51-101,-13 0,13 0,-51 0,202 0,-51 0,13 0,0 63,-13-63,13 0,-12 0,12 0,25 0,-88-63,63 63</inkml:trace>
  <inkml:trace contextRef="#ctx0" brushRef="#br0" timeOffset="25625.8823">20700 5934,'-62'0,"-1"63,63-12,0 12,0-13,0 13,63 0,-1 0,-11-63,12 63,0-63,25 0,-88-63,0 13</inkml:trace>
  <inkml:trace contextRef="#ctx0" brushRef="#br0" timeOffset="25789.8593">20663 6123,'0'51,"50"-51,51 0,-38-63</inkml:trace>
  <inkml:trace contextRef="#ctx0" brushRef="#br0" timeOffset="25956.0019">20549 5934,'0'0,"63"-63,38 63,-51 0</inkml:trace>
  <inkml:trace contextRef="#ctx0" brushRef="#br0" timeOffset="27815.8324">21293 6085,'63'0,"-13"0,13 0,-63-63,50 63</inkml:trace>
  <inkml:trace contextRef="#ctx0" brushRef="#br0" timeOffset="28167.6344">21986 5670,'0'0,"63"100,-63-11,0 49,0-50,0 13,0-50,-63-51,63 100,63-100,25 0,13 0,-51 0,51 0,-101-63</inkml:trace>
  <inkml:trace contextRef="#ctx0" brushRef="#br0" timeOffset="28519.9367">22452 5859,'0'50,"0"13,0-13,0 13,0-12,50-51,-50 63,139-63,-89 0,51 0,-38-101,-63 13,0-51,-101 38,38 1,0 37,0 63,13 0,-64 151,114-63,0 13,0-51,63 51</inkml:trace>
  <inkml:trace contextRef="#ctx0" brushRef="#br0" timeOffset="28918.1385">23157 5720,'0'0,"0"-63,0 13,-63 50,-25 0,88 50,-63 13,63 0,0 25,0-25,0-12,63 12,25 0,13-63,-13 0,13 0,-101-51</inkml:trace>
  <inkml:trace contextRef="#ctx0" brushRef="#br0" timeOffset="29149.8372">23435 5531,'0'88,"0"-25,0 25,0 13,63-38,-63-12,63 12,-63 0,63-63</inkml:trace>
  <inkml:trace contextRef="#ctx0" brushRef="#br0" timeOffset="29525.6596">23687 5317,'0'88,"0"-25,0-13,0 13,0-12,-63 12,0 0,12-63,-12 0,63-51,101-24,-51 75,13 0,-12 0,12 63,0-63,-63 63,50-63,-50 50</inkml:trace>
  <inkml:trace contextRef="#ctx0" brushRef="#br0" timeOffset="29787.6915">24001 5430,'-100'76,"100"-26,0 51,0-13,0-37,0 12,0-13,100 51,1-101,-101 63,88-63,-25-63,-63 0</inkml:trace>
  <inkml:trace contextRef="#ctx0" brushRef="#br0" timeOffset="29951.8323">23951 5846,'101'0,"-101"-63,88 63,-12-101</inkml:trace>
  <inkml:trace contextRef="#ctx0" brushRef="#br0" timeOffset="30125.9818">23787 5506,'63'-63,"63"63,-63-63,0 63,-12 0</inkml:trace>
  <inkml:trace contextRef="#ctx0" brushRef="#br0" timeOffset="30693.4687">24367 5418,'0'50,"0"13,0-13,0 13,63 0,-63-12,0 50,0-51,0-176,0 25,63 0,-63-25,0 26,63 11,-63 26,0-25,63 88,-63 177,0-127,0 0,0 13,0-12,-101-51,101 101,-88-101,25 0,63-101,63 101,25 0,13 0,-101 101,50-101,-50 50,63-50,-12 0,-51-50</inkml:trace>
  <inkml:trace contextRef="#ctx0" brushRef="#br0" timeOffset="44379.5898">12914 7635,'-63'0,"63"63,101-63,-51 0,39 0,11 0,-11 0,-26 0,-13 0,-50-63</inkml:trace>
  <inkml:trace contextRef="#ctx0" brushRef="#br0" timeOffset="44649.8222">13330 7635,'0'51,"63"12,0-63</inkml:trace>
  <inkml:trace contextRef="#ctx0" brushRef="#br0" timeOffset="44889.5855">13330 7572,'63'0,"-13"0,-50 51,0 49,0-11,-50-89,-13 63,63-114</inkml:trace>
  <inkml:trace contextRef="#ctx0" brushRef="#br0" timeOffset="47457.5702">14199 7396,'-100'0,"37"101,63-38,-63 0,63-13,63-50,-13 0,51 0,-13 0,13 0,-51 63,13 0,-63 38,-63-38,13 0,-13-63,0 63,-25-63,25 0,63-63,0-25</inkml:trace>
  <inkml:trace contextRef="#ctx0" brushRef="#br0" timeOffset="47924.0171">14514 7597,'0'126,"63"-63,-63 0,63 0,0 0,-126-163,63 37,-101 0,101 12,-63-50,63 1,0-26,0 25,0 50,51 51,-51-63,101 63,-1 152,-100-64,0 50,0-49,0-26,0-13,-138 26,87-76,-12 0,-25 0,88-63,0-26</inkml:trace>
  <inkml:trace contextRef="#ctx0" brushRef="#br0" timeOffset="48185.7413">14829 7560,'63'0,"-63"63,88-63,-88 88,101-88,-38 63,-63-151</inkml:trace>
  <inkml:trace contextRef="#ctx0" brushRef="#br0" timeOffset="48396.4223">15081 7434,'0'100,"0"-11,0 11,76 1,-76-13,0 13,0-51,0 13,0-12</inkml:trace>
  <inkml:trace contextRef="#ctx0" brushRef="#br0" timeOffset="48949.759">15333 7421,'-63'0,"63"88,0 51,0-89,63 13,88 51,-100-114,12 0,-13 0,51-63,-101-38,0 13,-50 88,50-63,-63 63,63 63,0 25,100-88,-100 63,89-63,-26 0,25 0,-88-63,0-25,0 25,-63 0,0-38,63 13,-63 88,63-63,0 163</inkml:trace>
  <inkml:trace contextRef="#ctx0" brushRef="#br0" timeOffset="49325.5813">16240 7698,'0'-88,"0"-13,0 51,0-13,63 63,-63-51,51 51,24 139,-75-38,63-13,-63-25,0-13,89-50,-89 101,63-101</inkml:trace>
  <inkml:trace contextRef="#ctx0" brushRef="#br0" timeOffset="49513.7429">16165 7711,'63'-63,"0"63,25 0,-25 0,-13 0,13-63,0 63</inkml:trace>
  <inkml:trace contextRef="#ctx0" brushRef="#br0" timeOffset="50059.5974">16833 7560,'0'88,"0"-25,50-63,-100 0,-13-63,63-38,-63 38,63 13,0-13,0 12,0-12,88 63,-88-50,88 50,-25 63,-63-13,63 13,-63 0,0-12,0 49,-88-100,37 0,-12 63,-37-63,163-63,0 63,-13 0,76 0,-63 0,-13 0,13 0,-12 0,12 0</inkml:trace>
  <inkml:trace contextRef="#ctx0" brushRef="#br0" timeOffset="50323.8248">17387 7333,'-63'63,"63"-13,0 51,0-51,101 51,-1-25,-37-76,-12 0,-51-63,63-38</inkml:trace>
  <inkml:trace contextRef="#ctx0" brushRef="#br0" timeOffset="50503.9795">17437 7484,'101'0,"-51"0,-50-50,0-1</inkml:trace>
  <inkml:trace contextRef="#ctx0" brushRef="#br0" timeOffset="50659.6127">17374 7257,'0'0,"63"0,-12 0,12 0</inkml:trace>
  <inkml:trace contextRef="#ctx0" brushRef="#br0" timeOffset="64664.3979">11503 8782,'63'0,"63"0,-63 0,0-63,-13 63</inkml:trace>
  <inkml:trace contextRef="#ctx0" brushRef="#br0" timeOffset="64911.6099">11780 8668,'0'0,"0"51,51-51</inkml:trace>
  <inkml:trace contextRef="#ctx0" brushRef="#br0" timeOffset="65203.7813">11780 8668,'51'0,"12"0,-63 51,88-51,-88 63,-63 0,12-63</inkml:trace>
  <inkml:trace contextRef="#ctx0" brushRef="#br0" timeOffset="81283.5497">12221 8593,'0'100,"0"-49,0 12,63 25,-63 13,0-164,0-25,0 25,0 12,0-12,0 13,63-13,38-38,-38 101,-63 88,0 13,0-13,0-25,-63-63,63 51,-50-51,50-89,88 89,-88-63,101 63,-51 0,-50 101,0-50,0 12,0 25,-101-13,101-24,-88-51,88 50,-139-50,89 0,0 0,50-88,0 38,0-13,0 12</inkml:trace>
  <inkml:trace contextRef="#ctx0" brushRef="#br0" timeOffset="81769.9676">12813 8958,'0'0,"0"-50,0-51,0-25,0 25,0 13,0 25,89 63,-89 138,63-37,-63-13,63-25,-63 0,63 0,-63-126</inkml:trace>
  <inkml:trace contextRef="#ctx0" brushRef="#br0" timeOffset="81957.6289">12700 8769,'63'-101,"0"38,0 63,-13 0</inkml:trace>
  <inkml:trace contextRef="#ctx0" brushRef="#br0" timeOffset="82295.6876">13179 8605,'0'-50,"0"-13,-51 63,-12 63,63 75,0-87,-63 12,63 0,0 25,89-88,-26 0,-13 0,51 0,-38-63,-13 63,-50-50,63 50</inkml:trace>
  <inkml:trace contextRef="#ctx0" brushRef="#br0" timeOffset="82543.9004">13368 8517,'0'-50,"0"176,63-63,-63 37,0-49,0 12,63 38,-63-240</inkml:trace>
  <inkml:trace contextRef="#ctx0" brushRef="#br0" timeOffset="82879.6885">13607 8467,'0'0,"0"63,0-13,0 13,-63 38,0-101,-25 0,25 0,164 63,-38-63,-13 0,13 0,25 0,-25 0,-12 0,-51-51,63 51</inkml:trace>
  <inkml:trace contextRef="#ctx0" brushRef="#br0" timeOffset="83329.5742">13872 8643,'0'88,"63"13,-63-51,50-50,-50-50,-50 50,50-101,-101 38,101 13,-63 50,63-139,0 89,0-13,101 63,-51 0,51 0,-101 138,0-87,0 50,0-51,0 13,-63 0,0-63,63 50,-88-50,-13 0,51 0,50-50</inkml:trace>
  <inkml:trace contextRef="#ctx0" brushRef="#br0" timeOffset="83689.8177">14086 8530,'-63'100,"63"-37,0 26,50-89,-50 63,139-63,-89 0,13 0,0-63,-63-38,0 13,0 25,-100 0,-1 63,38-63,12 63,-24 100,75-49,0 50,0-13,0-25,0-13,63-50</inkml:trace>
  <inkml:trace contextRef="#ctx0" brushRef="#br0" timeOffset="84052.6292">14413 8416,'0'0,"0"63,0 63,0-63,0-12,101 49,-38-100,-12 0,12 0,-13 0,26-88,-76-13,-101 51,0-26,51 76,-51 0,50 0,51 101,-100-38,100 0,0 25,88-88,-25 0</inkml:trace>
  <inkml:trace contextRef="#ctx0" brushRef="#br0" timeOffset="84516.0074">14829 8517,'0'0,"0"63,0 25,63-25,0-63,-63-50,0-13,-101 63,101-51,-63-12,63 0,0 13,0-51,63 101,-63-50,51 50,12 0,-13 0,-50 50,0 51,0-13,0-25,101-63,-51 0,1 0,12 0,-13 0,-50-101,63 101</inkml:trace>
</inkml:ink>
</file>

<file path=ppt/ink/ink2.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57:08.690"/>
    </inkml:context>
    <inkml:brush xml:id="br0">
      <inkml:brushProperty name="width" value="0.05292" units="cm"/>
      <inkml:brushProperty name="height" value="0.05292" units="cm"/>
      <inkml:brushProperty name="color" value="#FF0000"/>
    </inkml:brush>
  </inkml:definitions>
  <inkml:trace contextRef="#ctx0" brushRef="#br0">2570 13897,'0'0,"-63"63,63-13,0 13,0-12,0 12,0-13,0 13,0-13,88-50,-88 63,63-63,-12 0,12 0,-13 0,13 0,-12 0,12 0,-13 0,13 0,-13 0,-50-63,51 63,12-62,0-1,-63 12,0-12,0 13,0-13,0 12,-51 51,51-63,-63 63,63-50,-50 50,0 0,50-63,-63 63,12 0,-12 0,13 0,50 63,-63-63,12 0,51 50,-100-50,100 63,-89-63,26 63,189-63</inkml:trace>
  <inkml:trace contextRef="#ctx0" brushRef="#br0" timeOffset="2247.9172">15724 14413,'0'0,"63"0,-13 0,13 0,-12 0,12 0,25 0,13 0,-13 0,50 0,-12 0,-25 0,-13 0,-25 0,26 0,-26 0,25 0,-38 0,13 0,-12 0,12 0,25 0,-25 0,-13 0,13 0,-13 0,51 0,0 63,-13-63,-25 0,-12 0,12 0,-13 0,13 0,-13 0,39 0,11 0,-11 0,-26 63,0-63,-13 0,13 0,-13 0,13 0,-12 0,50 0,-51 0,51 0,-13 0,51 0,-89 0,13 0,-13 0,13 0,-12 0,12 0,-13 0,-113-63</inkml:trace>
  <inkml:trace contextRef="#ctx0" brushRef="#br0" timeOffset="20357.8934">22603 9878</inkml:trace>
</inkml:ink>
</file>

<file path=ppt/ink/ink3.xml><?xml version="1.0" encoding="utf-8"?>
<inkml:ink xmlns:inkml="http://www.w3.org/2003/InkML">
  <inkml:definitions>
    <inkml:context xml:id="ctx0">
      <inkml:inkSource xml:id="inkSrc0">
        <inkml:traceFormat>
          <inkml:channel name="X" type="integer" min="-3840" max="10752" units="cm"/>
          <inkml:channel name="Y" type="integer" max="3756" units="cm"/>
          <inkml:channel name="T" type="integer" max="2.14748E9" units="dev"/>
        </inkml:traceFormat>
        <inkml:channelProperties>
          <inkml:channelProperty channel="X" name="resolution" value="243.2" units="1/cm"/>
          <inkml:channelProperty channel="Y" name="resolution" value="110.47059" units="1/cm"/>
          <inkml:channelProperty channel="T" name="resolution" value="1" units="1/dev"/>
        </inkml:channelProperties>
      </inkml:inkSource>
      <inkml:timestamp xml:id="ts0" timeString="2022-04-07T23:34:00.496"/>
    </inkml:context>
    <inkml:brush xml:id="br0">
      <inkml:brushProperty name="width" value="0.05292" units="cm"/>
      <inkml:brushProperty name="height" value="0.05292" units="cm"/>
      <inkml:brushProperty name="color" value="#FF0000"/>
    </inkml:brush>
  </inkml:definitions>
  <inkml:trace contextRef="#ctx0" brushRef="#br0">18433 9825 0,'0'17'31,"0"-34"16,0-18-31,0 17-1,0-17-15,0-18 0,-53 0 16,53 18-16,0 35 15,0 0 32,53 0-47,0 0 16,35 0-16,53 0 16,-88 0-1,0 0-15,0 0 16,-18 0-16,0 0 15,-17 0 1,-36 0 15</inkml:trace>
  <inkml:trace contextRef="#ctx0" brushRef="#br0" timeOffset="212.6831">18944 9631 0,'0'0'0,"0"53"16,0-36 0</inkml:trace>
  <inkml:trace contextRef="#ctx0" brushRef="#br0" timeOffset="419.8612">18944 9490 0,'0'0'0,"-35"0"16,70 17 30,-17-17-46,17 36 16,18 17 0,-53-1-16,0-16 15,-53-36 1,18 0 15</inkml:trace>
  <inkml:trace contextRef="#ctx0" brushRef="#br0" timeOffset="2291.9724">19509 9490 0,'-36'0'297,"-17"0"-282,53 0 1,0 53-1,-52-53-15,52 0 16,0 53 0,17-53 15,18 0-15,-17 0-1,17 0 1,-35 0-16,36 0 15,-19 35 1,19 18 0,-36-53-1,0 53-15,0 0 16,0-1 0,-53-52-1,17 0 1,1 0-16,17 0 15,-17 0-15,18-17 16,17-18 15,-36 35-31,36-18 16,0-17 0</inkml:trace>
  <inkml:trace contextRef="#ctx0" brushRef="#br0" timeOffset="2998.5811">19756 9631 0,'0'17'78,"0"19"-78,0-19 16,0 19-16,0-1 15,35-17-15,-35 17 16,0-35 31,0-53-32,-35 18 1,35-1 0,0 19-16,-36-71 15,36-1-15,0 36 16,36 1-16,-36-1 15,35 17-15,18-17 16,0 53 0,-53 53-1,35-17-15,-35-19 0,0 36 16,0-18-16,0 1 16,-35-36-16,-1 17 15,19-17-15,-36 0 16,-18 0-1</inkml:trace>
  <inkml:trace contextRef="#ctx0" brushRef="#br0" timeOffset="3611.1078">20038 9490 0,'0'0'0,"0"0"16,-53 17 0,53 19-16,-35 17 15,35-18-15,0 71 16,0-53 0,35-18-16,-35 18 15,53-53-15,0 0 16,-18 0-16,18 0 15,-18-36-15,-35 19 0,18-36 16,-18 18-16,0-18 16,-18-35-1,-17 35-15,0 0 16,17 17-16,-35 36 16,-18 0-1,54 53-15,17 0 16,-53-17-16,53-1 15,0 18-15,18-53 16,17 0-16,-35 53 16</inkml:trace>
  <inkml:trace contextRef="#ctx0" brushRef="#br0" timeOffset="4198.1131">20355 9490 0,'0'0'0,"-35"0"15,35 0 1,-53 53-16,53-36 0,0 54 15,0-18-15,0 0 16,0-18-16,0 18 16,53-36-1,-18-17-15,-17 0 16,17 0-16,-17 0 16,52-17-16,-70-36 15,0 18 1,0-1-16,0-17 15,-70-35 1,52 71-16,-17 17 16,17-53-16,-52 53 15,52 53 1,-35 0 0,53-18-16,0-18 15,0 19-15,18-36 31</inkml:trace>
  <inkml:trace contextRef="#ctx0" brushRef="#br0" timeOffset="4738.5781">20832 9631 0,'-36'0'0,"36"0"16,0 53 0,0 0-16,0-18 15,0-17-15,0 17 16,0 18-16,-17-106 62,17 0-46,-36 18-16,36-18 0,0 0 16,0 18-16,0-54 15,0 72-15,0-54 16,0 18-16,0 36 16,36 17-16,-36-36 15,17 36-15,36 0 16,-18 0-1,1 0 1,-36 36-16,0-36 16,0 53-16</inkml:trace>
  <inkml:trace contextRef="#ctx0" brushRef="#br0" timeOffset="4948.2584">20638 9737 0,'0'0'0,"52"0"15,-34-36-15,70 19 16,-52 17 0,-19 0-16,54 0 31</inkml:trace>
  <inkml:trace contextRef="#ctx0" brushRef="#br0" timeOffset="5179.9601">21061 9543 0,'0'0'0,"0"17"31,0 19-31,0-1 16,0 18-16,0-36 15,17 54-15,-17-71 16,36 0 0,-36 53-1</inkml:trace>
  <inkml:trace contextRef="#ctx0" brushRef="#br0" timeOffset="5682.3903">21272 9825 0,'-17'53'16,"17"-89"31,0 19-47,0-18 15,0-18-15,0 17 16,0-34-16,0-1 16,0 18-16,17 36 15,-17 70 16,36 0-15,-36 35-16,35-35 16,-35-18-16,53-17 15,-35-18-15,-18 35 16,70-35-16,-52 0 16,17 0-1,18-53 1,-53 18-16,0-18 15,0-35-15,0 35 16,0 0-16,-35 17 16,17 36-1,-17 0 1,35 36 0,0-36-1,35 0 1</inkml:trace>
  <inkml:trace contextRef="#ctx0" brushRef="#br0" timeOffset="6169.8096">21766 9490 0,'-35'53'31,"35"0"-31,-35-18 16,35 18-16,-18 0 16,18-18-16,0-17 15,0 17-15,18 18 16,17-53-16,18 35 15,-18-35-15,18 0 16,0-35-16,-18-1 16,-35 19-16,53-18 15,-53-18-15,0 0 16,-53 17-16,18 36 16,-18-52-16,0 52 15,53 35 1,53-35-1,0 0 1,-18 0-16,18 0 16,-17 0-16,-36 0 15</inkml:trace>
  <inkml:trace contextRef="#ctx0" brushRef="#br0" timeOffset="6680.7492">21078 9402 0,'36'0'62,"-36"-36"-62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809A28E-16DE-BA43-BFF9-05E65C8B0F1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dirty="0" err="1"/>
              <a:t>Computadores</a:t>
            </a:r>
            <a:endParaRPr lang="en-US" altLang="pt-BR" i="1" dirty="0"/>
          </a:p>
        </p:txBody>
      </p:sp>
      <p:sp>
        <p:nvSpPr>
          <p:cNvPr id="4" name="Slide Image Placeholder 3">
            <a:extLst>
              <a:ext uri="{FF2B5EF4-FFF2-40B4-BE49-F238E27FC236}">
                <a16:creationId xmlns:a16="http://schemas.microsoft.com/office/drawing/2014/main" xmlns="" id="{26FACE29-0AA5-D943-B929-6A78451A16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DDEEA912-06B1-7142-B41F-B79B2D5AFF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dirty="0"/>
          </a:p>
        </p:txBody>
      </p:sp>
      <p:sp>
        <p:nvSpPr>
          <p:cNvPr id="6" name="Footer Placeholder 5">
            <a:extLst>
              <a:ext uri="{FF2B5EF4-FFF2-40B4-BE49-F238E27FC236}">
                <a16:creationId xmlns:a16="http://schemas.microsoft.com/office/drawing/2014/main" xmlns="" id="{DF78D290-B085-9B48-9883-E3B139AB6EA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dirty="0"/>
              <a:t>https://</a:t>
            </a:r>
            <a:r>
              <a:rPr lang="en-US" dirty="0" err="1"/>
              <a:t>cartilha.cert.br</a:t>
            </a:r>
            <a:r>
              <a:rPr lang="en-US" dirty="0"/>
              <a:t>/</a:t>
            </a:r>
          </a:p>
        </p:txBody>
      </p:sp>
      <p:sp>
        <p:nvSpPr>
          <p:cNvPr id="7" name="Slide Number Placeholder 6">
            <a:extLst>
              <a:ext uri="{FF2B5EF4-FFF2-40B4-BE49-F238E27FC236}">
                <a16:creationId xmlns:a16="http://schemas.microsoft.com/office/drawing/2014/main" xmlns="" id="{3A917F71-201C-1447-B1F1-A1B05BD7CD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76C0E0-0AB6-B044-8F03-DCA7ABEEEFDE}" type="slidenum">
              <a:rPr lang="en-US" altLang="pt-BR"/>
              <a:pPr/>
              <a:t>‹nº›</a:t>
            </a:fld>
            <a:endParaRPr lang="en-US" altLang="pt-BR"/>
          </a:p>
        </p:txBody>
      </p:sp>
    </p:spTree>
    <p:extLst>
      <p:ext uri="{BB962C8B-B14F-4D97-AF65-F5344CB8AC3E}">
        <p14:creationId xmlns:p14="http://schemas.microsoft.com/office/powerpoint/2010/main" val="1772151898"/>
      </p:ext>
    </p:extLst>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tp.b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xmlns="" id="{4E93A096-B954-A64C-B3D6-1EAA194A98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xmlns="" id="{B31EE6B6-F3C8-374C-9896-C389F9935520}"/>
              </a:ext>
            </a:extLst>
          </p:cNvPr>
          <p:cNvSpPr>
            <a:spLocks noGrp="1"/>
          </p:cNvSpPr>
          <p:nvPr>
            <p:ph type="body" idx="1"/>
          </p:nvPr>
        </p:nvSpPr>
        <p:spPr bwMode="auto">
          <a:xfrm>
            <a:off x="687388" y="4344988"/>
            <a:ext cx="548640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xmlns=""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xmlns=""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xmlns="" id="{D391EDE4-249F-7843-B0F0-DDFA9E58ECEF}"/>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EBEC21A0-4F7C-B24F-964D-8C4E0A53384D}"/>
              </a:ext>
            </a:extLst>
          </p:cNvPr>
          <p:cNvSpPr>
            <a:spLocks noGrp="1"/>
          </p:cNvSpPr>
          <p:nvPr>
            <p:ph type="sldNum" sz="quarter" idx="5"/>
          </p:nvPr>
        </p:nvSpPr>
        <p:spPr/>
        <p:txBody>
          <a:bodyPr/>
          <a:lstStyle/>
          <a:p>
            <a:fld id="{4E76C0E0-0AB6-B044-8F03-DCA7ABEEEFDE}" type="slidenum">
              <a:rPr lang="en-US" altLang="pt-BR" smtClean="0"/>
              <a:pPr/>
              <a:t>1</a:t>
            </a:fld>
            <a:endParaRPr lang="en-US" altLang="pt-BR"/>
          </a:p>
        </p:txBody>
      </p:sp>
      <p:sp>
        <p:nvSpPr>
          <p:cNvPr id="7" name="Espaço Reservado para Cabeçalho 6">
            <a:extLst>
              <a:ext uri="{FF2B5EF4-FFF2-40B4-BE49-F238E27FC236}">
                <a16:creationId xmlns:a16="http://schemas.microsoft.com/office/drawing/2014/main" xmlns="" id="{501F3A4F-AFBE-884E-994C-E750EACEE7E2}"/>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05505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xmlns="" id="{DFFE0DDF-7D20-874D-8628-05A30B1A13A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xmlns="" id="{DD9C1920-BC68-5E4B-80E3-C2085690851C}"/>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Fabricantes costumam lançar novas versões quando há recursos a serem adicionados e vulnerabilidades a serem corrigidas. Sempre que uma nova versão for lançada, ela deve ser prontamente instalada, pois isto pode ajudar a proteger seu computador da ação de atacantes e códigos maliciosos. Além disto, alguns fabricantes deixam de dar suporte e de desenvolver atualizações para versões antigas, o que significa que vulnerabilidades que possam vir a ser descobertas não serão corrigidas.</a:t>
            </a:r>
          </a:p>
          <a:p>
            <a:pPr marL="171450" indent="-171450" algn="just">
              <a:buFont typeface="Arial" panose="020B0604020202020204" pitchFamily="34" charset="0"/>
              <a:buChar char="•"/>
            </a:pPr>
            <a:r>
              <a:rPr lang="pt-BR" altLang="pt-BR" dirty="0">
                <a:ea typeface="ＭＳ Ｐゴシック" panose="020B0600070205080204" pitchFamily="34" charset="-128"/>
              </a:rPr>
              <a:t>Remova programas que você não utiliza mais. Programas não usados tendem a ser esquecidos e a ficar com versões antigas (e potencialmente vulneráveis);</a:t>
            </a:r>
          </a:p>
          <a:p>
            <a:pPr marL="171450" indent="-171450" algn="just">
              <a:buFont typeface="Arial" panose="020B0604020202020204" pitchFamily="34" charset="0"/>
              <a:buChar char="•"/>
            </a:pPr>
            <a:r>
              <a:rPr lang="pt-BR" altLang="pt-BR" dirty="0">
                <a:ea typeface="ＭＳ Ｐゴシック" panose="020B0600070205080204" pitchFamily="34" charset="-128"/>
              </a:rPr>
              <a:t>remova as versões antigas. Existem programas que permitem que duas ou mais versões estejam instaladas ao mesmo tempo. Nestes casos, você deve manter apenas a versão mais recente e remover as mais antigas;</a:t>
            </a:r>
          </a:p>
          <a:p>
            <a:pPr marL="171450" indent="-171450" algn="just">
              <a:buFont typeface="Arial" panose="020B0604020202020204" pitchFamily="34" charset="0"/>
              <a:buChar char="•"/>
            </a:pPr>
            <a:r>
              <a:rPr lang="pt-BR" altLang="pt-BR" dirty="0">
                <a:ea typeface="ＭＳ Ｐゴシック" panose="020B0600070205080204" pitchFamily="34" charset="-128"/>
              </a:rPr>
              <a:t>tenha o hábito de verificar a existência de novas versões, por meio de opções disponibilizadas pelos próprios programas ou acessando diretamente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a:t>
            </a:r>
          </a:p>
        </p:txBody>
      </p:sp>
      <p:sp>
        <p:nvSpPr>
          <p:cNvPr id="5" name="Espaço Reservado para Rodapé 4">
            <a:extLst>
              <a:ext uri="{FF2B5EF4-FFF2-40B4-BE49-F238E27FC236}">
                <a16:creationId xmlns:a16="http://schemas.microsoft.com/office/drawing/2014/main" xmlns="" id="{902FFACE-2CEC-9C4E-A8DD-A4C08FE35D1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BCDB1864-6751-5B41-A7E6-92DA729549D3}"/>
              </a:ext>
            </a:extLst>
          </p:cNvPr>
          <p:cNvSpPr>
            <a:spLocks noGrp="1"/>
          </p:cNvSpPr>
          <p:nvPr>
            <p:ph type="sldNum" sz="quarter" idx="5"/>
          </p:nvPr>
        </p:nvSpPr>
        <p:spPr/>
        <p:txBody>
          <a:bodyPr/>
          <a:lstStyle/>
          <a:p>
            <a:fld id="{4E76C0E0-0AB6-B044-8F03-DCA7ABEEEFDE}" type="slidenum">
              <a:rPr lang="en-US" altLang="pt-BR" smtClean="0"/>
              <a:pPr/>
              <a:t>10</a:t>
            </a:fld>
            <a:endParaRPr lang="en-US" altLang="pt-BR"/>
          </a:p>
        </p:txBody>
      </p:sp>
      <p:sp>
        <p:nvSpPr>
          <p:cNvPr id="7" name="Espaço Reservado para Cabeçalho 6">
            <a:extLst>
              <a:ext uri="{FF2B5EF4-FFF2-40B4-BE49-F238E27FC236}">
                <a16:creationId xmlns:a16="http://schemas.microsoft.com/office/drawing/2014/main" xmlns="" id="{AEC6D952-361D-F04B-B908-00FCCA9F9486}"/>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2572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xmlns="" id="{17D9C014-D86C-B649-A682-A8D9EF6B4E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xmlns="" id="{A2CD9443-CF39-9147-88EB-DB9B95C1EFA8}"/>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Quando vulnerabilidades são descobertas, certos fabricantes costumam lançar atualizações específicas, chamadas de </a:t>
            </a:r>
            <a:r>
              <a:rPr lang="pt-BR" altLang="pt-BR" i="1" dirty="0">
                <a:ea typeface="ＭＳ Ｐゴシック" panose="020B0600070205080204" pitchFamily="34" charset="-128"/>
              </a:rPr>
              <a:t>patches</a:t>
            </a:r>
            <a:r>
              <a:rPr lang="pt-BR" altLang="pt-BR" dirty="0">
                <a:ea typeface="ＭＳ Ｐゴシック" panose="020B0600070205080204" pitchFamily="34" charset="-128"/>
              </a:rPr>
              <a:t>, </a:t>
            </a:r>
            <a:r>
              <a:rPr lang="pt-BR" altLang="pt-BR" i="1" dirty="0">
                <a:ea typeface="ＭＳ Ｐゴシック" panose="020B0600070205080204" pitchFamily="34" charset="-128"/>
              </a:rPr>
              <a:t>hot fixes</a:t>
            </a:r>
            <a:r>
              <a:rPr lang="pt-BR" altLang="pt-BR" dirty="0">
                <a:ea typeface="ＭＳ Ｐゴシック" panose="020B0600070205080204" pitchFamily="34" charset="-128"/>
              </a:rPr>
              <a:t> ou </a:t>
            </a:r>
            <a:r>
              <a:rPr lang="pt-BR" altLang="pt-BR" i="1" dirty="0" err="1">
                <a:ea typeface="ＭＳ Ｐゴシック" panose="020B0600070205080204" pitchFamily="34" charset="-128"/>
              </a:rPr>
              <a:t>service</a:t>
            </a:r>
            <a:r>
              <a:rPr lang="pt-BR" altLang="pt-BR" i="1" dirty="0">
                <a:ea typeface="ＭＳ Ｐゴシック" panose="020B0600070205080204" pitchFamily="34" charset="-128"/>
              </a:rPr>
              <a:t> packs</a:t>
            </a:r>
            <a:r>
              <a:rPr lang="pt-BR" altLang="pt-BR" dirty="0">
                <a:ea typeface="ＭＳ Ｐゴシック" panose="020B0600070205080204" pitchFamily="34" charset="-128"/>
              </a:rPr>
              <a:t>. Portanto, para manter os programas instalados livres de vulnerabilidades, além de manter as versões mais recentes, é importante que sejam aplicadas todas as atualizações disponíveis.</a:t>
            </a:r>
          </a:p>
          <a:p>
            <a:pPr marL="171450" indent="-171450" algn="just">
              <a:buFont typeface="Arial" panose="020B0604020202020204" pitchFamily="34" charset="0"/>
              <a:buChar char="•"/>
            </a:pPr>
            <a:r>
              <a:rPr lang="pt-BR" altLang="pt-BR" dirty="0">
                <a:ea typeface="ＭＳ Ｐゴシック" panose="020B0600070205080204" pitchFamily="34" charset="-128"/>
              </a:rPr>
              <a:t>Configure, quando possível, para que os programas sejam atualizados automaticamente;</a:t>
            </a:r>
          </a:p>
          <a:p>
            <a:pPr marL="171450" indent="-171450" algn="just">
              <a:buFont typeface="Arial" panose="020B0604020202020204" pitchFamily="34" charset="0"/>
              <a:buChar char="•"/>
            </a:pPr>
            <a:r>
              <a:rPr lang="pt-BR" altLang="pt-BR" dirty="0">
                <a:ea typeface="ＭＳ Ｐゴシック" panose="020B0600070205080204" pitchFamily="34" charset="-128"/>
              </a:rPr>
              <a:t>programe as atualizações automáticas para serem baixadas e aplicadas em horários em que seu computador esteja ligado e conectado à Internet. Alguns programas, por padrão, são configurados para que as atualizações sejam feitas de madrugada, período no qual grande parte dos computadores está desligada (as atualizações que não foram feitas no horário programado podem não ser feitas quando ele for novamente ligado);</a:t>
            </a:r>
          </a:p>
          <a:p>
            <a:pPr marL="171450" indent="-171450" algn="just">
              <a:buFont typeface="Arial" panose="020B0604020202020204" pitchFamily="34" charset="0"/>
              <a:buChar char="•"/>
            </a:pPr>
            <a:r>
              <a:rPr lang="pt-BR" altLang="pt-BR" dirty="0">
                <a:ea typeface="ＭＳ Ｐゴシック" panose="020B0600070205080204" pitchFamily="34" charset="-128"/>
              </a:rPr>
              <a:t>no caso de programas que não possuam o recurso de atualização automática, ou caso você opte por não utilizar este recurso, é importante visitar constantemente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 para verificar a existência de novas atualizações.</a:t>
            </a:r>
          </a:p>
        </p:txBody>
      </p:sp>
      <p:sp>
        <p:nvSpPr>
          <p:cNvPr id="5" name="Espaço Reservado para Rodapé 4">
            <a:extLst>
              <a:ext uri="{FF2B5EF4-FFF2-40B4-BE49-F238E27FC236}">
                <a16:creationId xmlns:a16="http://schemas.microsoft.com/office/drawing/2014/main" xmlns="" id="{426D3D56-B172-2841-A9C5-C075E5F4BD7C}"/>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43F08364-8DBA-1F48-B119-7D595D23BB00}"/>
              </a:ext>
            </a:extLst>
          </p:cNvPr>
          <p:cNvSpPr>
            <a:spLocks noGrp="1"/>
          </p:cNvSpPr>
          <p:nvPr>
            <p:ph type="sldNum" sz="quarter" idx="5"/>
          </p:nvPr>
        </p:nvSpPr>
        <p:spPr/>
        <p:txBody>
          <a:bodyPr/>
          <a:lstStyle/>
          <a:p>
            <a:fld id="{4E76C0E0-0AB6-B044-8F03-DCA7ABEEEFDE}" type="slidenum">
              <a:rPr lang="en-US" altLang="pt-BR" smtClean="0"/>
              <a:pPr/>
              <a:t>11</a:t>
            </a:fld>
            <a:endParaRPr lang="en-US" altLang="pt-BR"/>
          </a:p>
        </p:txBody>
      </p:sp>
      <p:sp>
        <p:nvSpPr>
          <p:cNvPr id="7" name="Espaço Reservado para Cabeçalho 6">
            <a:extLst>
              <a:ext uri="{FF2B5EF4-FFF2-40B4-BE49-F238E27FC236}">
                <a16:creationId xmlns:a16="http://schemas.microsoft.com/office/drawing/2014/main" xmlns="" id="{CCD69E9C-5D3F-CA4E-BC59-3D4AA564BCC8}"/>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96924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xmlns="" id="{491119E7-5167-7C41-A559-9362B17F453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xmlns="" id="{580B3219-C2B6-1F4D-AFC9-DEC74C335CE5}"/>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O uso de programas não originais pode colocar em risco a segurança do seu computador já que muitos fabricantes não permitem a realização de atualizações quando detectam versões não licenciadas. Além disto, a instalação de programas deste tipo, obtidos de mídias e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não confiáveis ou via programas de compartilhamento de arquivos, pode incluir a instalação de códigos maliciosos.</a:t>
            </a:r>
          </a:p>
          <a:p>
            <a:pPr marL="171450" indent="-171450" algn="just">
              <a:buFont typeface="Arial" panose="020B0604020202020204" pitchFamily="34" charset="0"/>
              <a:buChar char="•"/>
            </a:pPr>
            <a:r>
              <a:rPr lang="pt-BR" altLang="pt-BR" dirty="0">
                <a:ea typeface="ＭＳ Ｐゴシック" panose="020B0600070205080204" pitchFamily="34" charset="-128"/>
              </a:rPr>
              <a:t>Ao adquirir computadores com programas pré-instalados, procure certificar-se de que eles são originais solicitando ao revendedor as licenças de uso;</a:t>
            </a:r>
          </a:p>
          <a:p>
            <a:pPr marL="171450" indent="-171450" algn="just">
              <a:buFont typeface="Arial" panose="020B0604020202020204" pitchFamily="34" charset="0"/>
              <a:buChar char="•"/>
            </a:pPr>
            <a:r>
              <a:rPr lang="pt-BR" altLang="pt-BR" dirty="0">
                <a:ea typeface="ＭＳ Ｐゴシック" panose="020B0600070205080204" pitchFamily="34" charset="-128"/>
              </a:rPr>
              <a:t>ao enviar seu computador para manutenção, não permita a instalação de programas que não sejam originais;</a:t>
            </a:r>
          </a:p>
          <a:p>
            <a:pPr marL="171450" indent="-171450" algn="just">
              <a:buFont typeface="Arial" panose="020B0604020202020204" pitchFamily="34" charset="0"/>
              <a:buChar char="•"/>
            </a:pPr>
            <a:r>
              <a:rPr lang="pt-BR" altLang="pt-BR" dirty="0">
                <a:ea typeface="ＭＳ Ｐゴシック" panose="020B0600070205080204" pitchFamily="34" charset="-128"/>
              </a:rPr>
              <a:t>caso deseje usar um programa proprietário, mas não tenha recursos para adquirir a licença, procure por alternativas gratuitas ou mais baratas e que apresentem funcionalidades semelhantes as desejadas.</a:t>
            </a:r>
          </a:p>
        </p:txBody>
      </p:sp>
      <p:sp>
        <p:nvSpPr>
          <p:cNvPr id="5" name="Espaço Reservado para Rodapé 4">
            <a:extLst>
              <a:ext uri="{FF2B5EF4-FFF2-40B4-BE49-F238E27FC236}">
                <a16:creationId xmlns:a16="http://schemas.microsoft.com/office/drawing/2014/main" xmlns="" id="{A65D44B6-52DC-D645-BEBF-5A65B2032006}"/>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8A427FB7-0637-844A-8E45-D9E4449FBA79}"/>
              </a:ext>
            </a:extLst>
          </p:cNvPr>
          <p:cNvSpPr>
            <a:spLocks noGrp="1"/>
          </p:cNvSpPr>
          <p:nvPr>
            <p:ph type="sldNum" sz="quarter" idx="5"/>
          </p:nvPr>
        </p:nvSpPr>
        <p:spPr/>
        <p:txBody>
          <a:bodyPr/>
          <a:lstStyle/>
          <a:p>
            <a:fld id="{4E76C0E0-0AB6-B044-8F03-DCA7ABEEEFDE}" type="slidenum">
              <a:rPr lang="en-US" altLang="pt-BR" smtClean="0"/>
              <a:pPr/>
              <a:t>12</a:t>
            </a:fld>
            <a:endParaRPr lang="en-US" altLang="pt-BR"/>
          </a:p>
        </p:txBody>
      </p:sp>
      <p:sp>
        <p:nvSpPr>
          <p:cNvPr id="7" name="Espaço Reservado para Cabeçalho 6">
            <a:extLst>
              <a:ext uri="{FF2B5EF4-FFF2-40B4-BE49-F238E27FC236}">
                <a16:creationId xmlns:a16="http://schemas.microsoft.com/office/drawing/2014/main" xmlns="" id="{B476727F-58A1-4846-A848-58D64F6AB1CE}"/>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11701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xmlns="" id="{64D94116-7432-2346-8AA8-EF0FAE16DFC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xmlns="" id="{5D03E6AF-6543-F146-A6A5-FE2DE23DCF41}"/>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Plug-ins</a:t>
            </a:r>
            <a:r>
              <a:rPr lang="pt-BR" altLang="pt-BR" dirty="0">
                <a:ea typeface="ＭＳ Ｐゴシック" panose="020B0600070205080204" pitchFamily="34" charset="-128"/>
              </a:rPr>
              <a:t>, complementos e extensões são programas geralmente desenvolvidos por terceiros e que podem prover funcionalidades extras. Costumam ser disponibilizados em repositórios, onde podem ser baixados livremente ou comprados. Alguns repositórios efetuam controle rígido antes de disponibilizá-los, outros utilizam classificações referentes ao tipo de revisão, enquanto outros não efetuam controle. Apesar de grande parte ser confiável, há a chance de existir programas especificamente criados para executar atividades maliciosas ou que, devido a erros de implementação, possam executar ações danosas em seu computador.</a:t>
            </a:r>
          </a:p>
          <a:p>
            <a:pPr marL="171450" indent="-171450" algn="just">
              <a:buFont typeface="Arial" panose="020B0604020202020204" pitchFamily="34" charset="0"/>
              <a:buChar char="•"/>
            </a:pPr>
            <a:r>
              <a:rPr lang="pt-BR" altLang="pt-BR" dirty="0">
                <a:ea typeface="ＭＳ Ｐゴシック" panose="020B0600070205080204" pitchFamily="34" charset="-128"/>
              </a:rPr>
              <a:t>Assegure-se de ter mecanismos de segurança instalados e atualizados, antes de instalar programas desenvolvidos por terceiros;</a:t>
            </a:r>
          </a:p>
          <a:p>
            <a:pPr marL="171450" indent="-171450" algn="just">
              <a:buFont typeface="Arial" panose="020B0604020202020204" pitchFamily="34" charset="0"/>
              <a:buChar char="•"/>
            </a:pPr>
            <a:r>
              <a:rPr lang="pt-BR" altLang="pt-BR" dirty="0">
                <a:ea typeface="ＭＳ Ｐゴシック" panose="020B0600070205080204" pitchFamily="34" charset="-128"/>
              </a:rPr>
              <a:t>mantenha os programas instalados sempre atualizados;</a:t>
            </a:r>
          </a:p>
          <a:p>
            <a:pPr marL="171450" indent="-171450" algn="just">
              <a:buFont typeface="Arial" panose="020B0604020202020204" pitchFamily="34" charset="0"/>
              <a:buChar char="•"/>
            </a:pPr>
            <a:r>
              <a:rPr lang="pt-BR" altLang="pt-BR" dirty="0">
                <a:ea typeface="ＭＳ Ｐゴシック" panose="020B0600070205080204" pitchFamily="34" charset="-128"/>
              </a:rPr>
              <a:t>procure obter arquivos apenas de fontes confiáveis;</a:t>
            </a:r>
          </a:p>
          <a:p>
            <a:pPr marL="171450" indent="-171450" algn="just">
              <a:buFont typeface="Arial" panose="020B0604020202020204" pitchFamily="34" charset="0"/>
              <a:buChar char="•"/>
            </a:pPr>
            <a:r>
              <a:rPr lang="pt-BR" altLang="pt-BR" dirty="0">
                <a:ea typeface="ＭＳ Ｐゴシック" panose="020B0600070205080204" pitchFamily="34" charset="-128"/>
              </a:rPr>
              <a:t>utilize programas com grande quantidade de usuários (considerados populares) e que tenham sido bem avaliados;</a:t>
            </a:r>
          </a:p>
          <a:p>
            <a:pPr marL="171450" indent="-171450" algn="just">
              <a:buFont typeface="Arial" panose="020B0604020202020204" pitchFamily="34" charset="0"/>
              <a:buChar char="•"/>
            </a:pPr>
            <a:r>
              <a:rPr lang="pt-BR" altLang="pt-BR" dirty="0">
                <a:ea typeface="ＭＳ Ｐゴシック" panose="020B0600070205080204" pitchFamily="34" charset="-128"/>
              </a:rPr>
              <a:t>veja comentários de outros usuários sobre o programa, antes de instalá-lo;</a:t>
            </a:r>
          </a:p>
          <a:p>
            <a:pPr marL="171450" indent="-171450" algn="just">
              <a:buFont typeface="Arial" panose="020B0604020202020204" pitchFamily="34" charset="0"/>
              <a:buChar char="•"/>
            </a:pPr>
            <a:r>
              <a:rPr lang="pt-BR" altLang="pt-BR" dirty="0">
                <a:ea typeface="ＭＳ Ｐゴシック" panose="020B0600070205080204" pitchFamily="34" charset="-128"/>
              </a:rPr>
              <a:t>verifique se as permissões necessárias para a instalação e execução são coerentes;</a:t>
            </a:r>
          </a:p>
          <a:p>
            <a:pPr marL="171450" indent="-171450" algn="just">
              <a:buFont typeface="Arial" panose="020B0604020202020204" pitchFamily="34" charset="0"/>
              <a:buChar char="•"/>
            </a:pPr>
            <a:r>
              <a:rPr lang="pt-BR" altLang="pt-BR" dirty="0">
                <a:ea typeface="ＭＳ Ｐゴシック" panose="020B0600070205080204" pitchFamily="34" charset="-128"/>
              </a:rPr>
              <a:t>seja cuidadoso ao instalar programas que ainda estejam em processo de revisão;</a:t>
            </a:r>
          </a:p>
          <a:p>
            <a:pPr marL="171450" indent="-171450" algn="just">
              <a:buFont typeface="Arial" panose="020B0604020202020204" pitchFamily="34" charset="0"/>
              <a:buChar char="•"/>
            </a:pPr>
            <a:r>
              <a:rPr lang="pt-BR" altLang="pt-BR" dirty="0">
                <a:ea typeface="ＭＳ Ｐゴシック" panose="020B0600070205080204" pitchFamily="34" charset="-128"/>
              </a:rPr>
              <a:t>denuncie aos responsáveis pelo repositório caso identifique programas maliciosos.</a:t>
            </a:r>
          </a:p>
        </p:txBody>
      </p:sp>
      <p:sp>
        <p:nvSpPr>
          <p:cNvPr id="5" name="Espaço Reservado para Rodapé 4">
            <a:extLst>
              <a:ext uri="{FF2B5EF4-FFF2-40B4-BE49-F238E27FC236}">
                <a16:creationId xmlns:a16="http://schemas.microsoft.com/office/drawing/2014/main" xmlns="" id="{DE531B54-41DB-6448-8BCD-42947008FEA3}"/>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E7E75A10-5D1D-CB4D-859D-72AA18417110}"/>
              </a:ext>
            </a:extLst>
          </p:cNvPr>
          <p:cNvSpPr>
            <a:spLocks noGrp="1"/>
          </p:cNvSpPr>
          <p:nvPr>
            <p:ph type="sldNum" sz="quarter" idx="5"/>
          </p:nvPr>
        </p:nvSpPr>
        <p:spPr/>
        <p:txBody>
          <a:bodyPr/>
          <a:lstStyle/>
          <a:p>
            <a:fld id="{4E76C0E0-0AB6-B044-8F03-DCA7ABEEEFDE}" type="slidenum">
              <a:rPr lang="en-US" altLang="pt-BR" smtClean="0"/>
              <a:pPr/>
              <a:t>13</a:t>
            </a:fld>
            <a:endParaRPr lang="en-US" altLang="pt-BR"/>
          </a:p>
        </p:txBody>
      </p:sp>
      <p:sp>
        <p:nvSpPr>
          <p:cNvPr id="7" name="Espaço Reservado para Cabeçalho 6">
            <a:extLst>
              <a:ext uri="{FF2B5EF4-FFF2-40B4-BE49-F238E27FC236}">
                <a16:creationId xmlns:a16="http://schemas.microsoft.com/office/drawing/2014/main" xmlns="" id="{827D36E6-EAEB-2E4A-B2F3-69FC5DA87C96}"/>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42403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xmlns="" id="{98A896AB-EE5A-F049-A6B4-C35214E44A7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xmlns="" id="{CC73C877-C0E1-8947-B44C-257027A087C3}"/>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Ferramentas </a:t>
            </a:r>
            <a:r>
              <a:rPr lang="pt-BR" altLang="pt-BR" i="1" dirty="0">
                <a:ea typeface="ＭＳ Ｐゴシック" panose="020B0600070205080204" pitchFamily="34" charset="-128"/>
              </a:rPr>
              <a:t>antimalware (</a:t>
            </a:r>
            <a:r>
              <a:rPr lang="pt-BR" altLang="pt-BR" dirty="0">
                <a:ea typeface="ＭＳ Ｐゴシック" panose="020B0600070205080204" pitchFamily="34" charset="-128"/>
              </a:rPr>
              <a:t>antivírus, </a:t>
            </a:r>
            <a:r>
              <a:rPr lang="pt-BR" altLang="pt-BR" i="1" dirty="0">
                <a:ea typeface="ＭＳ Ｐゴシック" panose="020B0600070205080204" pitchFamily="34" charset="-128"/>
              </a:rPr>
              <a:t>antispyware</a:t>
            </a:r>
            <a:r>
              <a:rPr lang="pt-BR" altLang="pt-BR" dirty="0">
                <a:ea typeface="ＭＳ Ｐゴシック" panose="020B0600070205080204" pitchFamily="34" charset="-128"/>
              </a:rPr>
              <a:t>, </a:t>
            </a:r>
            <a:r>
              <a:rPr lang="pt-BR" altLang="pt-BR" i="1" dirty="0">
                <a:ea typeface="ＭＳ Ｐゴシック" panose="020B0600070205080204" pitchFamily="34" charset="-128"/>
              </a:rPr>
              <a:t>antirootkit</a:t>
            </a:r>
            <a:r>
              <a:rPr lang="pt-BR" altLang="pt-BR" dirty="0">
                <a:ea typeface="ＭＳ Ｐゴシック" panose="020B0600070205080204" pitchFamily="34" charset="-128"/>
              </a:rPr>
              <a:t> e </a:t>
            </a:r>
            <a:r>
              <a:rPr lang="pt-BR" altLang="pt-BR" i="1" dirty="0">
                <a:ea typeface="ＭＳ Ｐゴシック" panose="020B0600070205080204" pitchFamily="34" charset="-128"/>
              </a:rPr>
              <a:t>antitrojan</a:t>
            </a:r>
            <a:r>
              <a:rPr lang="pt-BR" altLang="pt-BR" dirty="0">
                <a:ea typeface="ＭＳ Ｐゴシック" panose="020B0600070205080204" pitchFamily="34" charset="-128"/>
              </a:rPr>
              <a:t>) são aquelas que procuram detectar e, então, anular ou remover os códigos maliciosos de um computador. Entre as diferentes ferramentas existentes, a que engloba a maior quantidade de funcionalidades é o antivírus. </a:t>
            </a:r>
          </a:p>
          <a:p>
            <a:pPr algn="just"/>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 é um tipo específico de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que é utilizado para proteger um computador contra acessos não autorizados vindos da Internet. Os programas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apesar da grande quantidade de funcionalidades, não são capazes de impedir que um atacante tente explorar, via rede, alguma vulnerabilidade existente em seu computador e nem de evitar o acesso não autorizado. Devido a isto, além da instalação do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é necessário que você utilize um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a:t>
            </a:r>
          </a:p>
          <a:p>
            <a:pPr marL="171450" indent="-171450" algn="just">
              <a:buFont typeface="Arial" panose="020B0604020202020204" pitchFamily="34" charset="0"/>
              <a:buChar char="•"/>
            </a:pPr>
            <a:r>
              <a:rPr lang="pt-BR" altLang="pt-BR" dirty="0">
                <a:ea typeface="ＭＳ Ｐゴシック" panose="020B0600070205080204" pitchFamily="34" charset="-128"/>
              </a:rPr>
              <a:t>Verifique periodicamente os </a:t>
            </a:r>
            <a:r>
              <a:rPr lang="pt-BR" altLang="pt-BR" i="1" dirty="0">
                <a:ea typeface="ＭＳ Ｐゴシック" panose="020B0600070205080204" pitchFamily="34" charset="-128"/>
              </a:rPr>
              <a:t>logs</a:t>
            </a:r>
            <a:r>
              <a:rPr lang="pt-BR" altLang="pt-BR" dirty="0">
                <a:ea typeface="ＭＳ Ｐゴシック" panose="020B0600070205080204" pitchFamily="34" charset="-128"/>
              </a:rPr>
              <a:t> gerados pelo seu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 sistema operacional e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(observe se há registros que possam indicar algum problema de segurança);</a:t>
            </a:r>
          </a:p>
          <a:p>
            <a:pPr marL="171450" indent="-171450" algn="just">
              <a:buFont typeface="Arial" panose="020B0604020202020204" pitchFamily="34" charset="0"/>
              <a:buChar char="•"/>
            </a:pPr>
            <a:r>
              <a:rPr lang="pt-BR" altLang="pt-BR" dirty="0">
                <a:ea typeface="ＭＳ Ｐゴシック" panose="020B0600070205080204" pitchFamily="34" charset="-128"/>
              </a:rPr>
              <a:t>configure seu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para verificar todos os formatos de arquivo pois, apesar de inicialmente algumas extensões terem sido mais usadas para a disseminação de códigos maliciosos, atualmente isso já não é mais válido;</a:t>
            </a:r>
          </a:p>
          <a:p>
            <a:pPr marL="171450" indent="-171450" algn="just">
              <a:buFont typeface="Arial" panose="020B0604020202020204" pitchFamily="34" charset="0"/>
              <a:buChar char="•"/>
            </a:pPr>
            <a:r>
              <a:rPr lang="pt-BR" altLang="pt-BR" dirty="0">
                <a:ea typeface="ＭＳ Ｐゴシック" panose="020B0600070205080204" pitchFamily="34" charset="-128"/>
              </a:rPr>
              <a:t>tenha cuidado com extensões ocultas. Alguns sistemas possuem como configuração padrão ocultar a extensão de tipos de arquivos conhecidos. </a:t>
            </a:r>
          </a:p>
        </p:txBody>
      </p:sp>
      <p:sp>
        <p:nvSpPr>
          <p:cNvPr id="5" name="Espaço Reservado para Rodapé 4">
            <a:extLst>
              <a:ext uri="{FF2B5EF4-FFF2-40B4-BE49-F238E27FC236}">
                <a16:creationId xmlns:a16="http://schemas.microsoft.com/office/drawing/2014/main" xmlns="" id="{0DF10192-8432-7C4A-AE5C-176058C3518D}"/>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6CB5F871-F96A-0D4D-8307-6731D54A1C8E}"/>
              </a:ext>
            </a:extLst>
          </p:cNvPr>
          <p:cNvSpPr>
            <a:spLocks noGrp="1"/>
          </p:cNvSpPr>
          <p:nvPr>
            <p:ph type="sldNum" sz="quarter" idx="5"/>
          </p:nvPr>
        </p:nvSpPr>
        <p:spPr/>
        <p:txBody>
          <a:bodyPr/>
          <a:lstStyle/>
          <a:p>
            <a:fld id="{4E76C0E0-0AB6-B044-8F03-DCA7ABEEEFDE}" type="slidenum">
              <a:rPr lang="en-US" altLang="pt-BR" smtClean="0"/>
              <a:pPr/>
              <a:t>14</a:t>
            </a:fld>
            <a:endParaRPr lang="en-US" altLang="pt-BR"/>
          </a:p>
        </p:txBody>
      </p:sp>
      <p:sp>
        <p:nvSpPr>
          <p:cNvPr id="7" name="Espaço Reservado para Cabeçalho 6">
            <a:extLst>
              <a:ext uri="{FF2B5EF4-FFF2-40B4-BE49-F238E27FC236}">
                <a16:creationId xmlns:a16="http://schemas.microsoft.com/office/drawing/2014/main" xmlns="" id="{91CB7DDE-F0B4-D143-9CBB-CBC5FB5FBD90}"/>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48390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xmlns="" id="{2BF48C39-AD01-E147-8B52-570A6105ACE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xmlns="" id="{A09E0A2C-D2DF-C843-8E62-98D1C9E52C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Discos de recuperação são úteis em caso de emergência, como atualizações malsucedidas ou desligamentos abruptos que tenham corrompido arquivos essenciais ao funcionamento do sistema (causado geralmente por queda de energia). Além disso, também podem socorrer caso seu computador seja infectado e o código malicioso tenha apagado arquivos essenciais. Podem ser criados por meio de opções do sistema operacional ou de programas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que ofereçam esta funcionalidade.</a:t>
            </a:r>
          </a:p>
        </p:txBody>
      </p:sp>
      <p:sp>
        <p:nvSpPr>
          <p:cNvPr id="5" name="Espaço Reservado para Rodapé 4">
            <a:extLst>
              <a:ext uri="{FF2B5EF4-FFF2-40B4-BE49-F238E27FC236}">
                <a16:creationId xmlns:a16="http://schemas.microsoft.com/office/drawing/2014/main" xmlns="" id="{3F776F37-22A1-E64E-A955-743F14B5A41B}"/>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BE2AE6F1-6FDC-BA41-B509-F4592696C2DE}"/>
              </a:ext>
            </a:extLst>
          </p:cNvPr>
          <p:cNvSpPr>
            <a:spLocks noGrp="1"/>
          </p:cNvSpPr>
          <p:nvPr>
            <p:ph type="sldNum" sz="quarter" idx="5"/>
          </p:nvPr>
        </p:nvSpPr>
        <p:spPr/>
        <p:txBody>
          <a:bodyPr/>
          <a:lstStyle/>
          <a:p>
            <a:fld id="{4E76C0E0-0AB6-B044-8F03-DCA7ABEEEFDE}" type="slidenum">
              <a:rPr lang="en-US" altLang="pt-BR" smtClean="0"/>
              <a:pPr/>
              <a:t>15</a:t>
            </a:fld>
            <a:endParaRPr lang="en-US" altLang="pt-BR"/>
          </a:p>
        </p:txBody>
      </p:sp>
      <p:sp>
        <p:nvSpPr>
          <p:cNvPr id="7" name="Espaço Reservado para Cabeçalho 6">
            <a:extLst>
              <a:ext uri="{FF2B5EF4-FFF2-40B4-BE49-F238E27FC236}">
                <a16:creationId xmlns:a16="http://schemas.microsoft.com/office/drawing/2014/main" xmlns="" id="{962CEBD3-2DED-A943-B6B7-10C5EA8D35D4}"/>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748923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xmlns="" id="{E871B796-76A1-6040-AF05-0EEDEDE78B8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xmlns="" id="{32C25EB9-CBA1-6D42-A3CF-7AD8CC6AB6F3}"/>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Alguns mecanismos, como os programas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são importantes para proteger seu computador contra ameaças já conhecidas, mas podem não servir para aquelas ainda não detectadas. Novos códigos maliciosos podem surgir, a velocidades nem sempre acompanhadas pela capacidade de atualização dos mecanismos de segurança e, por isto, adotar uma postura preventiva é tão importante quanto as outras medidas de segurança aplicadas.</a:t>
            </a:r>
          </a:p>
          <a:p>
            <a:pPr marL="171450" indent="-171450" algn="just">
              <a:buFont typeface="Arial" panose="020B0604020202020204" pitchFamily="34" charset="0"/>
              <a:buChar char="•"/>
            </a:pPr>
            <a:r>
              <a:rPr lang="pt-BR" altLang="pt-BR" dirty="0">
                <a:ea typeface="ＭＳ Ｐゴシック" panose="020B0600070205080204" pitchFamily="34" charset="-128"/>
              </a:rPr>
              <a:t>Seja cuidadoso ao clicar em </a:t>
            </a:r>
            <a:r>
              <a:rPr lang="pt-BR" altLang="pt-BR" i="1" dirty="0">
                <a:ea typeface="ＭＳ Ｐゴシック" panose="020B0600070205080204" pitchFamily="34" charset="-128"/>
              </a:rPr>
              <a:t>links</a:t>
            </a:r>
            <a:r>
              <a:rPr lang="pt-BR" altLang="pt-BR" dirty="0">
                <a:ea typeface="ＭＳ Ｐゴシック" panose="020B0600070205080204" pitchFamily="34" charset="-128"/>
              </a:rPr>
              <a:t>, independente de como foram recebidos e de quem os enviou;</a:t>
            </a:r>
          </a:p>
          <a:p>
            <a:pPr marL="171450" indent="-171450" algn="just">
              <a:buFont typeface="Arial" panose="020B0604020202020204" pitchFamily="34" charset="0"/>
              <a:buChar char="•"/>
            </a:pPr>
            <a:r>
              <a:rPr lang="pt-BR" altLang="pt-BR" dirty="0">
                <a:ea typeface="ＭＳ Ｐゴシック" panose="020B0600070205080204" pitchFamily="34" charset="-128"/>
              </a:rPr>
              <a:t>seja cuidadoso ao clicar em </a:t>
            </a:r>
            <a:r>
              <a:rPr lang="pt-BR" altLang="pt-BR" i="1" dirty="0">
                <a:ea typeface="ＭＳ Ｐゴシック" panose="020B0600070205080204" pitchFamily="34" charset="-128"/>
              </a:rPr>
              <a:t>links</a:t>
            </a:r>
            <a:r>
              <a:rPr lang="pt-BR" altLang="pt-BR" dirty="0">
                <a:ea typeface="ＭＳ Ｐゴシック" panose="020B0600070205080204" pitchFamily="34" charset="-128"/>
              </a:rPr>
              <a:t> curtos, procure usar complementos que possibilitem que o </a:t>
            </a:r>
            <a:r>
              <a:rPr lang="pt-BR" altLang="pt-BR" i="1" dirty="0">
                <a:ea typeface="ＭＳ Ｐゴシック" panose="020B0600070205080204" pitchFamily="34" charset="-128"/>
              </a:rPr>
              <a:t>link</a:t>
            </a:r>
            <a:r>
              <a:rPr lang="pt-BR" altLang="pt-BR" dirty="0">
                <a:ea typeface="ＭＳ Ｐゴシック" panose="020B0600070205080204" pitchFamily="34" charset="-128"/>
              </a:rPr>
              <a:t> de destino seja visualizado;</a:t>
            </a:r>
          </a:p>
          <a:p>
            <a:pPr marL="171450" indent="-171450" algn="just">
              <a:buFont typeface="Arial" panose="020B0604020202020204" pitchFamily="34" charset="0"/>
              <a:buChar char="•"/>
            </a:pPr>
            <a:r>
              <a:rPr lang="pt-BR" altLang="pt-BR" dirty="0">
                <a:ea typeface="ＭＳ Ｐゴシック" panose="020B0600070205080204" pitchFamily="34" charset="-128"/>
              </a:rPr>
              <a:t>não considere que mensagens vindas de conhecidos são sempre confiáveis, pois o campo de remetente pode ter sido falsificado ou elas podem ter sido enviadas de contas falsas ou invadidas;</a:t>
            </a:r>
          </a:p>
          <a:p>
            <a:pPr marL="171450" indent="-171450" algn="just">
              <a:buFont typeface="Arial" panose="020B0604020202020204" pitchFamily="34" charset="0"/>
              <a:buChar char="•"/>
            </a:pPr>
            <a:r>
              <a:rPr lang="pt-BR" altLang="pt-BR" dirty="0">
                <a:ea typeface="ＭＳ Ｐゴシック" panose="020B0600070205080204" pitchFamily="34" charset="-128"/>
              </a:rPr>
              <a:t>desabilite, em seu leitor de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 a auto-execução de arquivos anexados;</a:t>
            </a:r>
          </a:p>
          <a:p>
            <a:pPr marL="171450" indent="-171450" algn="just">
              <a:buFont typeface="Arial" panose="020B0604020202020204" pitchFamily="34" charset="0"/>
              <a:buChar char="•"/>
            </a:pPr>
            <a:r>
              <a:rPr lang="pt-BR" altLang="pt-BR" dirty="0">
                <a:ea typeface="ＭＳ Ｐゴシック" panose="020B0600070205080204" pitchFamily="34" charset="-128"/>
              </a:rPr>
              <a:t>desabilite a auto-execução de mídias removíveis (se estiverem infectadas, elas podem comprometer o seu computador ao serem executadas).</a:t>
            </a:r>
          </a:p>
        </p:txBody>
      </p:sp>
      <p:sp>
        <p:nvSpPr>
          <p:cNvPr id="5" name="Espaço Reservado para Rodapé 4">
            <a:extLst>
              <a:ext uri="{FF2B5EF4-FFF2-40B4-BE49-F238E27FC236}">
                <a16:creationId xmlns:a16="http://schemas.microsoft.com/office/drawing/2014/main" xmlns="" id="{2957AF6C-65E2-5248-8410-A536549EC30A}"/>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CFD40D44-8C47-4C49-953D-EA958F12BAC6}"/>
              </a:ext>
            </a:extLst>
          </p:cNvPr>
          <p:cNvSpPr>
            <a:spLocks noGrp="1"/>
          </p:cNvSpPr>
          <p:nvPr>
            <p:ph type="sldNum" sz="quarter" idx="5"/>
          </p:nvPr>
        </p:nvSpPr>
        <p:spPr/>
        <p:txBody>
          <a:bodyPr/>
          <a:lstStyle/>
          <a:p>
            <a:fld id="{4E76C0E0-0AB6-B044-8F03-DCA7ABEEEFDE}" type="slidenum">
              <a:rPr lang="en-US" altLang="pt-BR" smtClean="0"/>
              <a:pPr/>
              <a:t>16</a:t>
            </a:fld>
            <a:endParaRPr lang="en-US" altLang="pt-BR"/>
          </a:p>
        </p:txBody>
      </p:sp>
      <p:sp>
        <p:nvSpPr>
          <p:cNvPr id="7" name="Espaço Reservado para Cabeçalho 6">
            <a:extLst>
              <a:ext uri="{FF2B5EF4-FFF2-40B4-BE49-F238E27FC236}">
                <a16:creationId xmlns:a16="http://schemas.microsoft.com/office/drawing/2014/main" xmlns="" id="{131CA62A-3A7A-9C4F-A3E5-73C1819952A0}"/>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410709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xmlns="" id="{2C6F8560-DE89-D34E-B4C5-69B65AB09E8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xmlns="" id="{C2CB3468-B5D1-F845-AC33-ADBE597E79B9}"/>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Ao usar outros computadores, seja de seus amigos, na sua escola, em </a:t>
            </a:r>
            <a:r>
              <a:rPr lang="pt-BR" altLang="pt-BR" i="1" dirty="0">
                <a:ea typeface="ＭＳ Ｐゴシック" panose="020B0600070205080204" pitchFamily="34" charset="-128"/>
              </a:rPr>
              <a:t>lanhouse</a:t>
            </a:r>
            <a:r>
              <a:rPr lang="pt-BR" altLang="pt-BR" dirty="0">
                <a:ea typeface="ＭＳ Ｐゴシック" panose="020B0600070205080204" pitchFamily="34" charset="-128"/>
              </a:rPr>
              <a:t> e </a:t>
            </a:r>
            <a:r>
              <a:rPr lang="pt-BR" altLang="pt-BR" i="1" dirty="0">
                <a:ea typeface="ＭＳ Ｐゴシック" panose="020B0600070205080204" pitchFamily="34" charset="-128"/>
              </a:rPr>
              <a:t>cyber</a:t>
            </a:r>
            <a:r>
              <a:rPr lang="pt-BR" altLang="pt-BR" dirty="0">
                <a:ea typeface="ＭＳ Ｐゴシック" panose="020B0600070205080204" pitchFamily="34" charset="-128"/>
              </a:rPr>
              <a:t> café, é necessário que os cuidados com segurança sejam redobrados. Ao passo que no seu computador é possível tomar medidas preventivas para evitar os riscos de uso da Internet, ao usar um outro computador não há como saber, com certeza, se estes mesmos cuidados estão sendo devidamente tomados.</a:t>
            </a:r>
          </a:p>
          <a:p>
            <a:pPr marL="171450" indent="-171450" algn="just">
              <a:buFont typeface="Arial" panose="020B0604020202020204" pitchFamily="34" charset="0"/>
              <a:buChar char="•"/>
            </a:pPr>
            <a:r>
              <a:rPr lang="pt-BR" altLang="pt-BR" dirty="0">
                <a:ea typeface="ＭＳ Ｐゴシック" panose="020B0600070205080204" pitchFamily="34" charset="-128"/>
              </a:rPr>
              <a:t>Utilize opções de navegar anonimamente, caso queira garantir sua privacidade (você pode usar opções do próprio navegador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ou </a:t>
            </a:r>
            <a:r>
              <a:rPr lang="pt-BR" altLang="pt-BR" i="1" dirty="0">
                <a:ea typeface="ＭＳ Ｐゴシック" panose="020B0600070205080204" pitchFamily="34" charset="-128"/>
              </a:rPr>
              <a:t>anonymizers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utilize um </a:t>
            </a:r>
            <a:r>
              <a:rPr lang="pt-BR" altLang="pt-BR" i="1" dirty="0">
                <a:ea typeface="ＭＳ Ｐゴシック" panose="020B0600070205080204" pitchFamily="34" charset="-128"/>
              </a:rPr>
              <a:t>antimalware online</a:t>
            </a:r>
            <a:r>
              <a:rPr lang="pt-BR" altLang="pt-BR" dirty="0">
                <a:ea typeface="ＭＳ Ｐゴシック" panose="020B0600070205080204" pitchFamily="34" charset="-128"/>
              </a:rPr>
              <a:t> para verificar se o computador está infectado;</a:t>
            </a:r>
          </a:p>
          <a:p>
            <a:pPr marL="171450" indent="-171450" algn="just">
              <a:buFont typeface="Arial" panose="020B0604020202020204" pitchFamily="34" charset="0"/>
              <a:buChar char="•"/>
            </a:pPr>
            <a:r>
              <a:rPr lang="pt-BR" altLang="pt-BR" dirty="0">
                <a:ea typeface="ＭＳ Ｐゴシック" panose="020B0600070205080204" pitchFamily="34" charset="-128"/>
              </a:rPr>
              <a:t>não efetue transações bancárias ou comerciais;</a:t>
            </a:r>
          </a:p>
          <a:p>
            <a:pPr marL="171450" indent="-171450" algn="just">
              <a:buFont typeface="Arial" panose="020B0604020202020204" pitchFamily="34" charset="0"/>
              <a:buChar char="•"/>
            </a:pPr>
            <a:r>
              <a:rPr lang="pt-BR" altLang="pt-BR" dirty="0">
                <a:ea typeface="ＭＳ Ｐゴシック" panose="020B0600070205080204" pitchFamily="34" charset="-128"/>
              </a:rPr>
              <a:t>não utilize opções como "Lembre-se de mim" e "Continuar conectado";</a:t>
            </a:r>
          </a:p>
          <a:p>
            <a:pPr marL="171450" indent="-171450" algn="just">
              <a:buFont typeface="Arial" panose="020B0604020202020204" pitchFamily="34" charset="0"/>
              <a:buChar char="•"/>
            </a:pPr>
            <a:r>
              <a:rPr lang="pt-BR" altLang="pt-BR" dirty="0">
                <a:ea typeface="ＭＳ Ｐゴシック" panose="020B0600070205080204" pitchFamily="34" charset="-128"/>
              </a:rPr>
              <a:t>não permita que suas senhas sejam memorizadas pelo navegador </a:t>
            </a:r>
            <a:r>
              <a:rPr lang="pt-BR" altLang="pt-BR" i="1" dirty="0">
                <a:ea typeface="ＭＳ Ｐゴシック" panose="020B0600070205080204" pitchFamily="34" charset="-128"/>
              </a:rPr>
              <a:t>web</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limpe os dados pessoais salvos pelo navegador, como histórico de navegação e </a:t>
            </a:r>
            <a:r>
              <a:rPr lang="pt-BR" altLang="pt-BR" i="1" dirty="0">
                <a:ea typeface="ＭＳ Ｐゴシック" panose="020B0600070205080204" pitchFamily="34" charset="-128"/>
              </a:rPr>
              <a:t>cookies</a:t>
            </a:r>
            <a:r>
              <a:rPr lang="pt-BR" altLang="pt-BR" dirty="0">
                <a:ea typeface="ＭＳ Ｐゴシック" panose="020B0600070205080204" pitchFamily="34" charset="-128"/>
              </a:rPr>
              <a:t> (os navegadores disponibilizam opções que permitem que isto seja facilmente realizado).</a:t>
            </a:r>
          </a:p>
        </p:txBody>
      </p:sp>
      <p:sp>
        <p:nvSpPr>
          <p:cNvPr id="5" name="Espaço Reservado para Rodapé 4">
            <a:extLst>
              <a:ext uri="{FF2B5EF4-FFF2-40B4-BE49-F238E27FC236}">
                <a16:creationId xmlns:a16="http://schemas.microsoft.com/office/drawing/2014/main" xmlns="" id="{3B8A9308-7999-4F44-8204-8C3516D77A66}"/>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4D63790A-454C-CE4E-B1EF-0C76A48585AE}"/>
              </a:ext>
            </a:extLst>
          </p:cNvPr>
          <p:cNvSpPr>
            <a:spLocks noGrp="1"/>
          </p:cNvSpPr>
          <p:nvPr>
            <p:ph type="sldNum" sz="quarter" idx="5"/>
          </p:nvPr>
        </p:nvSpPr>
        <p:spPr/>
        <p:txBody>
          <a:bodyPr/>
          <a:lstStyle/>
          <a:p>
            <a:fld id="{4E76C0E0-0AB6-B044-8F03-DCA7ABEEEFDE}" type="slidenum">
              <a:rPr lang="en-US" altLang="pt-BR" smtClean="0"/>
              <a:pPr/>
              <a:t>17</a:t>
            </a:fld>
            <a:endParaRPr lang="en-US" altLang="pt-BR"/>
          </a:p>
        </p:txBody>
      </p:sp>
      <p:sp>
        <p:nvSpPr>
          <p:cNvPr id="7" name="Espaço Reservado para Cabeçalho 6">
            <a:extLst>
              <a:ext uri="{FF2B5EF4-FFF2-40B4-BE49-F238E27FC236}">
                <a16:creationId xmlns:a16="http://schemas.microsoft.com/office/drawing/2014/main" xmlns="" id="{3FF407B2-83AC-BD49-B6A3-87D50AD5178C}"/>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47934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xmlns="" id="{87750C0F-627D-A74D-9D73-4C31384FDF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xmlns="" id="{FF42B71C-0CB8-CB49-85EB-B86E48E8CF82}"/>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anose="020B0604020202020204" pitchFamily="34" charset="0"/>
              <a:buChar char="•"/>
            </a:pPr>
            <a:r>
              <a:rPr lang="pt-BR" altLang="pt-BR" dirty="0">
                <a:ea typeface="ＭＳ Ｐゴシック" panose="020B0600070205080204" pitchFamily="34" charset="-128"/>
              </a:rPr>
              <a:t>Assegure-se de sair (</a:t>
            </a:r>
            <a:r>
              <a:rPr lang="pt-BR" altLang="pt-BR" i="1" dirty="0">
                <a:ea typeface="ＭＳ Ｐゴシック" panose="020B0600070205080204" pitchFamily="34" charset="-128"/>
              </a:rPr>
              <a:t>logout</a:t>
            </a:r>
            <a:r>
              <a:rPr lang="pt-BR" altLang="pt-BR" dirty="0">
                <a:ea typeface="ＭＳ Ｐゴシック" panose="020B0600070205080204" pitchFamily="34" charset="-128"/>
              </a:rPr>
              <a:t>) de sua conta de usuário, nos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que você tenha acessado;</a:t>
            </a:r>
          </a:p>
          <a:p>
            <a:pPr marL="171450" indent="-171450" algn="just">
              <a:buFont typeface="Arial" panose="020B0604020202020204" pitchFamily="34" charset="0"/>
              <a:buChar char="•"/>
            </a:pPr>
            <a:r>
              <a:rPr lang="pt-BR" altLang="pt-BR" dirty="0">
                <a:ea typeface="ＭＳ Ｐゴシック" panose="020B0600070205080204" pitchFamily="34" charset="-128"/>
              </a:rPr>
              <a:t>seja cuidadoso ao conectar mídias removíveis, como </a:t>
            </a:r>
            <a:r>
              <a:rPr lang="pt-BR" altLang="pt-BR" i="1" dirty="0">
                <a:ea typeface="ＭＳ Ｐゴシック" panose="020B0600070205080204" pitchFamily="34" charset="-128"/>
              </a:rPr>
              <a:t>pen drives</a:t>
            </a:r>
            <a:r>
              <a:rPr lang="pt-BR" altLang="pt-BR" dirty="0">
                <a:ea typeface="ＭＳ Ｐゴシック" panose="020B0600070205080204" pitchFamily="34" charset="-128"/>
              </a:rPr>
              <a:t>. Caso você use seu </a:t>
            </a:r>
            <a:r>
              <a:rPr lang="pt-BR" altLang="pt-BR" i="1" dirty="0">
                <a:ea typeface="ＭＳ Ｐゴシック" panose="020B0600070205080204" pitchFamily="34" charset="-128"/>
              </a:rPr>
              <a:t>pen drive</a:t>
            </a:r>
            <a:r>
              <a:rPr lang="pt-BR" altLang="pt-BR" dirty="0">
                <a:ea typeface="ＭＳ Ｐゴシック" panose="020B0600070205080204" pitchFamily="34" charset="-128"/>
              </a:rPr>
              <a:t> no computador de outra pessoa, assegure-se de verificá-lo com seu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 quando for utilizá-lo em seu computador;</a:t>
            </a:r>
          </a:p>
          <a:p>
            <a:pPr marL="171450" indent="-171450" algn="just">
              <a:buFont typeface="Arial" panose="020B0604020202020204" pitchFamily="34" charset="0"/>
              <a:buChar char="•"/>
            </a:pPr>
            <a:r>
              <a:rPr lang="pt-BR" altLang="pt-BR" dirty="0">
                <a:ea typeface="ＭＳ Ｐゴシック" panose="020B0600070205080204" pitchFamily="34" charset="-128"/>
              </a:rPr>
              <a:t>ao retornar ao seu computador, procure alterar as senhas que, por ventura, você tenha utilizado.</a:t>
            </a:r>
          </a:p>
        </p:txBody>
      </p:sp>
      <p:sp>
        <p:nvSpPr>
          <p:cNvPr id="5" name="Espaço Reservado para Rodapé 4">
            <a:extLst>
              <a:ext uri="{FF2B5EF4-FFF2-40B4-BE49-F238E27FC236}">
                <a16:creationId xmlns:a16="http://schemas.microsoft.com/office/drawing/2014/main" xmlns="" id="{D10B9F14-574F-CC48-B7DC-4EE5F0AC3463}"/>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77268163-2C23-3143-A875-360C3E84B679}"/>
              </a:ext>
            </a:extLst>
          </p:cNvPr>
          <p:cNvSpPr>
            <a:spLocks noGrp="1"/>
          </p:cNvSpPr>
          <p:nvPr>
            <p:ph type="sldNum" sz="quarter" idx="5"/>
          </p:nvPr>
        </p:nvSpPr>
        <p:spPr/>
        <p:txBody>
          <a:bodyPr/>
          <a:lstStyle/>
          <a:p>
            <a:fld id="{4E76C0E0-0AB6-B044-8F03-DCA7ABEEEFDE}" type="slidenum">
              <a:rPr lang="en-US" altLang="pt-BR" smtClean="0"/>
              <a:pPr/>
              <a:t>18</a:t>
            </a:fld>
            <a:endParaRPr lang="en-US" altLang="pt-BR"/>
          </a:p>
        </p:txBody>
      </p:sp>
      <p:sp>
        <p:nvSpPr>
          <p:cNvPr id="7" name="Espaço Reservado para Cabeçalho 6">
            <a:extLst>
              <a:ext uri="{FF2B5EF4-FFF2-40B4-BE49-F238E27FC236}">
                <a16:creationId xmlns:a16="http://schemas.microsoft.com/office/drawing/2014/main" xmlns="" id="{AEEC04DD-BAA9-384F-A6EF-43BEE686EDF3}"/>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822845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xmlns="" id="{C82C1DD4-8933-6E44-9835-910E8CC3759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xmlns="" id="{F92EFDDD-41B5-DE4E-ADAA-06FA72223B2B}"/>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anose="020B0604020202020204" pitchFamily="34" charset="0"/>
              <a:buChar char="•"/>
            </a:pPr>
            <a:r>
              <a:rPr lang="pt-BR" altLang="pt-BR" dirty="0">
                <a:ea typeface="ＭＳ Ｐゴシック" panose="020B0600070205080204" pitchFamily="34" charset="-128"/>
              </a:rPr>
              <a:t>O seu computador pessoal é, provavelmente, onde a maioria dos seus dados fica gravada. Por este motivo, é importante que você tome medidas preventivas para evitar perdê-los. Faça regularmente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dos seus dados, para evitar que eles sejam perdidos em caso de furto ou mau-funcionamento do computador (por exemplo, invasão, infecção por códigos maliciosos ou problemas de </a:t>
            </a:r>
            <a:r>
              <a:rPr lang="pt-BR" altLang="pt-BR" i="1" dirty="0">
                <a:ea typeface="ＭＳ Ｐゴシック" panose="020B0600070205080204" pitchFamily="34" charset="-128"/>
              </a:rPr>
              <a:t>hardware</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a data e a hora do seu computador são usadas na geração de </a:t>
            </a:r>
            <a:r>
              <a:rPr lang="pt-BR" altLang="pt-BR" i="1" dirty="0">
                <a:ea typeface="ＭＳ Ｐゴシック" panose="020B0600070205080204" pitchFamily="34" charset="-128"/>
              </a:rPr>
              <a:t>logs</a:t>
            </a:r>
            <a:r>
              <a:rPr lang="pt-BR" altLang="pt-BR" dirty="0">
                <a:ea typeface="ＭＳ Ｐゴシック" panose="020B0600070205080204" pitchFamily="34" charset="-128"/>
              </a:rPr>
              <a:t>, na correlação de incidentes de segurança, na verificação de certificados digitais (para conferir se estão válidos). Portanto, é muito importante que tome medidas para garantir que estejam sempre corretas.  Observe as dicas sobre como manter a hora do seu computador sincronizada apresentadas em </a:t>
            </a:r>
            <a:r>
              <a:rPr lang="pt-BR" altLang="pt-BR" b="1" dirty="0">
                <a:ea typeface="ＭＳ Ｐゴシック" panose="020B0600070205080204" pitchFamily="34" charset="-128"/>
                <a:hlinkClick r:id="rId3"/>
              </a:rPr>
              <a:t>https://ntp.br/</a:t>
            </a:r>
            <a:r>
              <a:rPr lang="pt-BR" altLang="pt-BR" b="1"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muitos programas disponibilizam opções de segurança, mas que, por padrão, vêm desabilitadas ou em níveis considerados baixos. A correta configuração destas opções pode contribuir para melhorar a segurança geral do seu computador. Observe as configurações de segurança e privacidade oferecidas pelos programas instalados em seu computador (como programas leitores de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 e navegadores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e altere-as caso não estejam de acordo com as suas necessidades.</a:t>
            </a:r>
          </a:p>
        </p:txBody>
      </p:sp>
      <p:sp>
        <p:nvSpPr>
          <p:cNvPr id="5" name="Espaço Reservado para Rodapé 4">
            <a:extLst>
              <a:ext uri="{FF2B5EF4-FFF2-40B4-BE49-F238E27FC236}">
                <a16:creationId xmlns:a16="http://schemas.microsoft.com/office/drawing/2014/main" xmlns="" id="{C0BCECF7-592B-6D40-9D00-F6301A0103F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35A3FF2C-A9B6-5E48-B658-67C9801507C1}"/>
              </a:ext>
            </a:extLst>
          </p:cNvPr>
          <p:cNvSpPr>
            <a:spLocks noGrp="1"/>
          </p:cNvSpPr>
          <p:nvPr>
            <p:ph type="sldNum" sz="quarter" idx="5"/>
          </p:nvPr>
        </p:nvSpPr>
        <p:spPr/>
        <p:txBody>
          <a:bodyPr/>
          <a:lstStyle/>
          <a:p>
            <a:fld id="{4E76C0E0-0AB6-B044-8F03-DCA7ABEEEFDE}" type="slidenum">
              <a:rPr lang="en-US" altLang="pt-BR" smtClean="0"/>
              <a:pPr/>
              <a:t>19</a:t>
            </a:fld>
            <a:endParaRPr lang="en-US" altLang="pt-BR"/>
          </a:p>
        </p:txBody>
      </p:sp>
      <p:sp>
        <p:nvSpPr>
          <p:cNvPr id="7" name="Espaço Reservado para Cabeçalho 6">
            <a:extLst>
              <a:ext uri="{FF2B5EF4-FFF2-40B4-BE49-F238E27FC236}">
                <a16:creationId xmlns:a16="http://schemas.microsoft.com/office/drawing/2014/main" xmlns="" id="{ADEDE6D9-9FC2-8548-87FE-5772F25EB378}"/>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46800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BA72102E-6147-324D-AAC8-BB2B4241D3C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7168029B-E80A-0443-A451-33CB841135C9}"/>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Muito provavelmente é em seu computador pessoal que a maioria dos seus dados está gravada e, por meio dele, que você acessa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 e redes sociais e realiza transações bancárias e comerciais. Por isto, mantê-lo seguro é essencial para se proteger dos riscos envolvidos no uso da Internet.</a:t>
            </a:r>
          </a:p>
        </p:txBody>
      </p:sp>
      <p:sp>
        <p:nvSpPr>
          <p:cNvPr id="5" name="Espaço Reservado para Rodapé 4">
            <a:extLst>
              <a:ext uri="{FF2B5EF4-FFF2-40B4-BE49-F238E27FC236}">
                <a16:creationId xmlns:a16="http://schemas.microsoft.com/office/drawing/2014/main" xmlns="" id="{80F7B094-AFC7-9C40-93E1-6DC5A53E88C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6F43F759-518B-BC46-9EF1-5A18564FBB01}"/>
              </a:ext>
            </a:extLst>
          </p:cNvPr>
          <p:cNvSpPr>
            <a:spLocks noGrp="1"/>
          </p:cNvSpPr>
          <p:nvPr>
            <p:ph type="sldNum" sz="quarter" idx="5"/>
          </p:nvPr>
        </p:nvSpPr>
        <p:spPr/>
        <p:txBody>
          <a:bodyPr/>
          <a:lstStyle/>
          <a:p>
            <a:fld id="{4E76C0E0-0AB6-B044-8F03-DCA7ABEEEFDE}" type="slidenum">
              <a:rPr lang="en-US" altLang="pt-BR" smtClean="0"/>
              <a:pPr/>
              <a:t>2</a:t>
            </a:fld>
            <a:endParaRPr lang="en-US" altLang="pt-BR"/>
          </a:p>
        </p:txBody>
      </p:sp>
      <p:sp>
        <p:nvSpPr>
          <p:cNvPr id="7" name="Espaço Reservado para Cabeçalho 6">
            <a:extLst>
              <a:ext uri="{FF2B5EF4-FFF2-40B4-BE49-F238E27FC236}">
                <a16:creationId xmlns:a16="http://schemas.microsoft.com/office/drawing/2014/main" xmlns="" id="{1A666495-118F-EF4F-BD11-DD2BCBEDA64A}"/>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715177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xmlns="" id="{E58F3373-0351-2343-83EC-CD2978AC3F7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xmlns="" id="{8BFCCEE9-4A04-3649-807B-2D05B929F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Alguns sistemas operacionais permitem que você compartilhe com outros usuários recursos do seu computador, como diretórios, discos, e impressoras. Ao fazer isto, você pode estar permitindo o acesso não autorizado a recursos ou informações sensíveis e que seus recursos sejam usados por atacantes, caso não sejam definidas senhas para controle de acesso ou sejam usadas senhas facilmente descobertas.</a:t>
            </a:r>
          </a:p>
          <a:p>
            <a:pPr algn="just"/>
            <a:r>
              <a:rPr lang="pt-BR" altLang="pt-BR" dirty="0">
                <a:ea typeface="ＭＳ Ｐゴシック" panose="020B0600070205080204" pitchFamily="34" charset="-128"/>
              </a:rPr>
              <a:t>Por outro lado, assim como você pode compartilhar recursos do seu computador, você também pode acessar recursos que foram compartilhados por outros. Ao usar estes recursos, você pode estar se arriscando a abrir arquivos ou a executar programas que contenham códigos maliciosos.</a:t>
            </a:r>
          </a:p>
        </p:txBody>
      </p:sp>
      <p:sp>
        <p:nvSpPr>
          <p:cNvPr id="5" name="Espaço Reservado para Rodapé 4">
            <a:extLst>
              <a:ext uri="{FF2B5EF4-FFF2-40B4-BE49-F238E27FC236}">
                <a16:creationId xmlns:a16="http://schemas.microsoft.com/office/drawing/2014/main" xmlns="" id="{8A9C6C2C-6D07-2D43-8BBB-34D0F0914F99}"/>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8427CEE3-3996-1A48-9102-541E6598B78A}"/>
              </a:ext>
            </a:extLst>
          </p:cNvPr>
          <p:cNvSpPr>
            <a:spLocks noGrp="1"/>
          </p:cNvSpPr>
          <p:nvPr>
            <p:ph type="sldNum" sz="quarter" idx="5"/>
          </p:nvPr>
        </p:nvSpPr>
        <p:spPr/>
        <p:txBody>
          <a:bodyPr/>
          <a:lstStyle/>
          <a:p>
            <a:fld id="{4E76C0E0-0AB6-B044-8F03-DCA7ABEEEFDE}" type="slidenum">
              <a:rPr lang="en-US" altLang="pt-BR" smtClean="0"/>
              <a:pPr/>
              <a:t>20</a:t>
            </a:fld>
            <a:endParaRPr lang="en-US" altLang="pt-BR"/>
          </a:p>
        </p:txBody>
      </p:sp>
      <p:sp>
        <p:nvSpPr>
          <p:cNvPr id="7" name="Espaço Reservado para Cabeçalho 6">
            <a:extLst>
              <a:ext uri="{FF2B5EF4-FFF2-40B4-BE49-F238E27FC236}">
                <a16:creationId xmlns:a16="http://schemas.microsoft.com/office/drawing/2014/main" xmlns="" id="{95E63A62-0791-5C49-913B-FF7CFC8FFC42}"/>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11150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xmlns="" id="{528B3C9B-6945-904F-87E1-DE3D8FE7076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xmlns="" id="{929340AE-1A62-D346-A777-977C3844E6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Um grande risco relacionado ao uso da Internet é o de você achar que não corre riscos, pois supõe que ninguém tem interesse em utilizar o seu computador ou que, entre os diversos computadores conectados à Internet, o seu dificilmente será localizado. É justamente este tipo de pensamento que é explorado pelos atacantes, pois, ao se sentir seguro, você também pode achar que não precisa se prevenir.</a:t>
            </a:r>
          </a:p>
          <a:p>
            <a:pPr algn="just"/>
            <a:r>
              <a:rPr lang="pt-BR" altLang="pt-BR" dirty="0">
                <a:ea typeface="ＭＳ Ｐゴシック" panose="020B0600070205080204" pitchFamily="34" charset="-128"/>
              </a:rPr>
              <a:t>Esta ilusão, infelizmente, costuma terminar quando os primeiros problemas começam a acontecer. Muitas vezes os atacantes estão interessados em conseguir acesso a grandes quantidades de computadores, independente de quais são e das configurações que possuem, e para isto, podem efetuar varreduras na rede e localizar grande parte dos computadores conectados à Internet, inclusive o seu.</a:t>
            </a:r>
          </a:p>
        </p:txBody>
      </p:sp>
      <p:sp>
        <p:nvSpPr>
          <p:cNvPr id="5" name="Espaço Reservado para Rodapé 4">
            <a:extLst>
              <a:ext uri="{FF2B5EF4-FFF2-40B4-BE49-F238E27FC236}">
                <a16:creationId xmlns:a16="http://schemas.microsoft.com/office/drawing/2014/main" xmlns="" id="{2C369EDB-D663-F843-90C2-4ACFF82B0089}"/>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FFFF7542-1E4E-684E-9187-9AAC5820BD9F}"/>
              </a:ext>
            </a:extLst>
          </p:cNvPr>
          <p:cNvSpPr>
            <a:spLocks noGrp="1"/>
          </p:cNvSpPr>
          <p:nvPr>
            <p:ph type="sldNum" sz="quarter" idx="5"/>
          </p:nvPr>
        </p:nvSpPr>
        <p:spPr/>
        <p:txBody>
          <a:bodyPr/>
          <a:lstStyle/>
          <a:p>
            <a:fld id="{4E76C0E0-0AB6-B044-8F03-DCA7ABEEEFDE}" type="slidenum">
              <a:rPr lang="en-US" altLang="pt-BR" smtClean="0"/>
              <a:pPr/>
              <a:t>3</a:t>
            </a:fld>
            <a:endParaRPr lang="en-US" altLang="pt-BR"/>
          </a:p>
        </p:txBody>
      </p:sp>
      <p:sp>
        <p:nvSpPr>
          <p:cNvPr id="7" name="Espaço Reservado para Cabeçalho 6">
            <a:extLst>
              <a:ext uri="{FF2B5EF4-FFF2-40B4-BE49-F238E27FC236}">
                <a16:creationId xmlns:a16="http://schemas.microsoft.com/office/drawing/2014/main" xmlns="" id="{4481A4A0-9AD5-9842-86A0-104504B873FB}"/>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1692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xmlns="" id="{8EEDC7B7-6904-2748-9A35-36D0CBE6F17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88100093-5CA5-324C-AE92-974C7B62D00E}"/>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Algumas das formas como seu computador pode ser invadido ou infectado são:</a:t>
            </a:r>
          </a:p>
          <a:p>
            <a:pPr marL="171450" indent="-171450" algn="just">
              <a:buFont typeface="Arial" panose="020B0604020202020204" pitchFamily="34" charset="0"/>
              <a:buChar char="•"/>
            </a:pPr>
            <a:r>
              <a:rPr lang="pt-BR" altLang="pt-BR" dirty="0">
                <a:ea typeface="ＭＳ Ｐゴシック" panose="020B0600070205080204" pitchFamily="34" charset="-128"/>
              </a:rPr>
              <a:t>pela ação direta de atacantes;</a:t>
            </a:r>
          </a:p>
          <a:p>
            <a:pPr marL="171450" indent="-171450" algn="just">
              <a:buFont typeface="Arial" panose="020B0604020202020204" pitchFamily="34" charset="0"/>
              <a:buChar char="•"/>
            </a:pPr>
            <a:r>
              <a:rPr lang="pt-BR" altLang="pt-BR" dirty="0">
                <a:ea typeface="ＭＳ Ｐゴシック" panose="020B0600070205080204" pitchFamily="34" charset="-128"/>
              </a:rPr>
              <a:t>pela </a:t>
            </a:r>
            <a:r>
              <a:rPr lang="pt-BR" altLang="pt-BR" dirty="0" err="1">
                <a:ea typeface="ＭＳ Ｐゴシック" panose="020B0600070205080204" pitchFamily="34" charset="-128"/>
              </a:rPr>
              <a:t>auto-execução</a:t>
            </a:r>
            <a:r>
              <a:rPr lang="pt-BR" altLang="pt-BR" dirty="0">
                <a:ea typeface="ＭＳ Ｐゴシック" panose="020B0600070205080204" pitchFamily="34" charset="-128"/>
              </a:rPr>
              <a:t> de mídias removíveis infectadas, como </a:t>
            </a:r>
            <a:r>
              <a:rPr lang="pt-BR" altLang="pt-BR" i="1" dirty="0">
                <a:ea typeface="ＭＳ Ｐゴシック" panose="020B0600070205080204" pitchFamily="34" charset="-128"/>
              </a:rPr>
              <a:t>pen drives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pelo acesso a páginas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maliciosas, utilizando navegadores vulneráveis;</a:t>
            </a:r>
          </a:p>
          <a:p>
            <a:pPr marL="171450" indent="-171450" algn="just">
              <a:buFont typeface="Arial" panose="020B0604020202020204" pitchFamily="34" charset="0"/>
              <a:buChar char="•"/>
            </a:pPr>
            <a:r>
              <a:rPr lang="pt-BR" altLang="pt-BR" dirty="0">
                <a:ea typeface="ＭＳ Ｐゴシック" panose="020B0600070205080204" pitchFamily="34" charset="-128"/>
              </a:rPr>
              <a:t>pela exploração de vulnerabilidades existentes nos programas instalados;</a:t>
            </a:r>
          </a:p>
          <a:p>
            <a:pPr marL="171450" indent="-171450" algn="just">
              <a:buFont typeface="Arial" panose="020B0604020202020204" pitchFamily="34" charset="0"/>
              <a:buChar char="•"/>
            </a:pPr>
            <a:r>
              <a:rPr lang="pt-BR" altLang="pt-BR" dirty="0">
                <a:ea typeface="ＭＳ Ｐゴシック" panose="020B0600070205080204" pitchFamily="34" charset="-128"/>
              </a:rPr>
              <a:t>pela execução de arquivos previamente infectados, obtidos em anexos de mensagens eletrônicas, via mídias removíveis, em páginas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ou diretamente de outros computadores (através do compartilhamento de recursos).</a:t>
            </a:r>
          </a:p>
          <a:p>
            <a:pPr marL="171450" indent="-171450" algn="just">
              <a:buFont typeface="Arial" panose="020B0604020202020204" pitchFamily="34" charset="0"/>
              <a:buChar char="•"/>
            </a:pPr>
            <a:endParaRPr lang="pt-BR" altLang="pt-BR" dirty="0">
              <a:ea typeface="ＭＳ Ｐゴシック" panose="020B0600070205080204" pitchFamily="34" charset="-128"/>
            </a:endParaRPr>
          </a:p>
          <a:p>
            <a:pPr algn="just"/>
            <a:r>
              <a:rPr lang="pt-BR" altLang="pt-BR" dirty="0">
                <a:ea typeface="ＭＳ Ｐゴシック" panose="020B0600070205080204" pitchFamily="34" charset="-128"/>
              </a:rPr>
              <a:t>Uma vulnerabilidade é definida como uma condição que, quando explorada por um atacante, pode resultar em uma violação de segurança. Exemplos de vulnerabilidades são falhas no projeto, na implementação ou na configuração de programas, serviços ou equipamentos de rede. Um ataque de exploração de vulnerabilidades ocorre quando um atacante, utilizando-se de uma vulnerabilidade, tenta executar ações maliciosas, como invadir um sistema, acessar informações confidenciais, disparar ataques contra outros computadores ou tornar um serviço inacessível.</a:t>
            </a:r>
          </a:p>
        </p:txBody>
      </p:sp>
      <p:sp>
        <p:nvSpPr>
          <p:cNvPr id="5" name="Espaço Reservado para Rodapé 4">
            <a:extLst>
              <a:ext uri="{FF2B5EF4-FFF2-40B4-BE49-F238E27FC236}">
                <a16:creationId xmlns:a16="http://schemas.microsoft.com/office/drawing/2014/main" xmlns="" id="{8C602333-9BD1-9C41-A30C-A840BF22D588}"/>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8D292461-8BC2-C845-8DF9-A3DB774F1727}"/>
              </a:ext>
            </a:extLst>
          </p:cNvPr>
          <p:cNvSpPr>
            <a:spLocks noGrp="1"/>
          </p:cNvSpPr>
          <p:nvPr>
            <p:ph type="sldNum" sz="quarter" idx="5"/>
          </p:nvPr>
        </p:nvSpPr>
        <p:spPr/>
        <p:txBody>
          <a:bodyPr/>
          <a:lstStyle/>
          <a:p>
            <a:fld id="{4E76C0E0-0AB6-B044-8F03-DCA7ABEEEFDE}" type="slidenum">
              <a:rPr lang="en-US" altLang="pt-BR" smtClean="0"/>
              <a:pPr/>
              <a:t>4</a:t>
            </a:fld>
            <a:endParaRPr lang="en-US" altLang="pt-BR"/>
          </a:p>
        </p:txBody>
      </p:sp>
      <p:sp>
        <p:nvSpPr>
          <p:cNvPr id="7" name="Espaço Reservado para Cabeçalho 6">
            <a:extLst>
              <a:ext uri="{FF2B5EF4-FFF2-40B4-BE49-F238E27FC236}">
                <a16:creationId xmlns:a16="http://schemas.microsoft.com/office/drawing/2014/main" xmlns="" id="{2B021DE6-D68D-6348-A0B0-6261E36899E5}"/>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1338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xmlns="" id="{C31B7281-AD1E-334A-9C58-C880892B503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xmlns="" id="{910496AA-8850-484E-958E-1680F44B56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ea typeface="ＭＳ Ｐゴシック" panose="020B0600070205080204" pitchFamily="34" charset="-128"/>
              </a:rPr>
              <a:t>Uma vez infectado, os códigos maliciosos presentes em seu computador passam a ter acesso aos dados nele armazenados e podem executar ações em nome dos usuários, de acordo com as permissões de cada usuário.</a:t>
            </a:r>
          </a:p>
        </p:txBody>
      </p:sp>
      <p:sp>
        <p:nvSpPr>
          <p:cNvPr id="5" name="Espaço Reservado para Rodapé 4">
            <a:extLst>
              <a:ext uri="{FF2B5EF4-FFF2-40B4-BE49-F238E27FC236}">
                <a16:creationId xmlns:a16="http://schemas.microsoft.com/office/drawing/2014/main" xmlns="" id="{32232284-1447-AD4C-8D69-7575F19F6186}"/>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2D1B5839-9CEA-0D44-AB12-FE051F6806B5}"/>
              </a:ext>
            </a:extLst>
          </p:cNvPr>
          <p:cNvSpPr>
            <a:spLocks noGrp="1"/>
          </p:cNvSpPr>
          <p:nvPr>
            <p:ph type="sldNum" sz="quarter" idx="5"/>
          </p:nvPr>
        </p:nvSpPr>
        <p:spPr/>
        <p:txBody>
          <a:bodyPr/>
          <a:lstStyle/>
          <a:p>
            <a:fld id="{4E76C0E0-0AB6-B044-8F03-DCA7ABEEEFDE}" type="slidenum">
              <a:rPr lang="en-US" altLang="pt-BR" smtClean="0"/>
              <a:pPr/>
              <a:t>5</a:t>
            </a:fld>
            <a:endParaRPr lang="en-US" altLang="pt-BR"/>
          </a:p>
        </p:txBody>
      </p:sp>
      <p:sp>
        <p:nvSpPr>
          <p:cNvPr id="7" name="Espaço Reservado para Cabeçalho 6">
            <a:extLst>
              <a:ext uri="{FF2B5EF4-FFF2-40B4-BE49-F238E27FC236}">
                <a16:creationId xmlns:a16="http://schemas.microsoft.com/office/drawing/2014/main" xmlns="" id="{273709BB-BB82-184C-899C-3DB48339EB3E}"/>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22286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xmlns="" id="{D13A34CD-5C5E-0A45-8BDF-558953D8514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xmlns="" id="{FEA561A9-4F47-6C47-9824-A9B074C41D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riscos que você pode enfrentar caso seu computador seja comprometido.</a:t>
            </a:r>
          </a:p>
        </p:txBody>
      </p:sp>
      <p:sp>
        <p:nvSpPr>
          <p:cNvPr id="5" name="Espaço Reservado para Rodapé 4">
            <a:extLst>
              <a:ext uri="{FF2B5EF4-FFF2-40B4-BE49-F238E27FC236}">
                <a16:creationId xmlns:a16="http://schemas.microsoft.com/office/drawing/2014/main" xmlns="" id="{75CD20A0-14A7-E844-ACB1-D3CC438D193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95973564-CBC1-4440-8360-EE7CD470852C}"/>
              </a:ext>
            </a:extLst>
          </p:cNvPr>
          <p:cNvSpPr>
            <a:spLocks noGrp="1"/>
          </p:cNvSpPr>
          <p:nvPr>
            <p:ph type="sldNum" sz="quarter" idx="5"/>
          </p:nvPr>
        </p:nvSpPr>
        <p:spPr/>
        <p:txBody>
          <a:bodyPr/>
          <a:lstStyle/>
          <a:p>
            <a:fld id="{4E76C0E0-0AB6-B044-8F03-DCA7ABEEEFDE}" type="slidenum">
              <a:rPr lang="en-US" altLang="pt-BR" smtClean="0"/>
              <a:pPr/>
              <a:t>6</a:t>
            </a:fld>
            <a:endParaRPr lang="en-US" altLang="pt-BR"/>
          </a:p>
        </p:txBody>
      </p:sp>
      <p:sp>
        <p:nvSpPr>
          <p:cNvPr id="7" name="Espaço Reservado para Cabeçalho 6">
            <a:extLst>
              <a:ext uri="{FF2B5EF4-FFF2-40B4-BE49-F238E27FC236}">
                <a16:creationId xmlns:a16="http://schemas.microsoft.com/office/drawing/2014/main" xmlns="" id="{527A2651-E0EC-9F4C-9593-8BBB30CAB142}"/>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78451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xmlns="" id="{20EFE36A-CF69-784F-A2F7-7FBCA0C7068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xmlns="" id="{125F7ECF-12F8-2248-9934-C03D635ED195}"/>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Autofit/>
          </a:bodyPr>
          <a:lstStyle/>
          <a:p>
            <a:pPr algn="just"/>
            <a:r>
              <a:rPr lang="pt-BR" altLang="pt-BR" dirty="0">
                <a:ea typeface="ＭＳ Ｐゴシック" panose="020B0600070205080204" pitchFamily="34" charset="-128"/>
              </a:rPr>
              <a:t>Caso seu computador seja comprometido você pode enfrentar problemas como:</a:t>
            </a:r>
          </a:p>
          <a:p>
            <a:pPr marL="171450" indent="-171450" algn="just">
              <a:buFont typeface="Arial" panose="020B0604020202020204" pitchFamily="34" charset="0"/>
              <a:buChar char="•"/>
            </a:pPr>
            <a:r>
              <a:rPr lang="pt-BR" altLang="pt-BR" b="1" dirty="0">
                <a:ea typeface="ＭＳ Ｐゴシック" panose="020B0600070205080204" pitchFamily="34" charset="-128"/>
              </a:rPr>
              <a:t>Invasão de privacidade: </a:t>
            </a:r>
            <a:r>
              <a:rPr lang="pt-BR" altLang="pt-BR" dirty="0">
                <a:ea typeface="ＭＳ Ｐゴシック" panose="020B0600070205080204" pitchFamily="34" charset="-128"/>
              </a:rPr>
              <a:t>informações pessoais e confidenciais que nele estiverem gravadas podem ser indevidamente acessadas.</a:t>
            </a:r>
          </a:p>
          <a:p>
            <a:pPr marL="171450" indent="-171450" algn="just">
              <a:buFont typeface="Arial" panose="020B0604020202020204" pitchFamily="34" charset="0"/>
              <a:buChar char="•"/>
            </a:pPr>
            <a:r>
              <a:rPr lang="pt-BR" altLang="pt-BR" b="1" dirty="0">
                <a:ea typeface="ＭＳ Ｐゴシック" panose="020B0600070205080204" pitchFamily="34" charset="-128"/>
              </a:rPr>
              <a:t>Furto de identidade: </a:t>
            </a:r>
            <a:r>
              <a:rPr lang="pt-BR" altLang="pt-BR" dirty="0">
                <a:ea typeface="ＭＳ Ｐゴシック" panose="020B0600070205080204" pitchFamily="34" charset="-128"/>
              </a:rPr>
              <a:t>suas contas de acesso podem ser invadidas e atacantes podem executar ações em seu nome.</a:t>
            </a:r>
          </a:p>
          <a:p>
            <a:pPr marL="171450" indent="-171450" algn="just">
              <a:buFont typeface="Arial" panose="020B0604020202020204" pitchFamily="34" charset="0"/>
              <a:buChar char="•"/>
            </a:pPr>
            <a:r>
              <a:rPr lang="pt-BR" altLang="pt-BR" b="1" dirty="0">
                <a:ea typeface="ＭＳ Ｐゴシック" panose="020B0600070205080204" pitchFamily="34" charset="-128"/>
              </a:rPr>
              <a:t>Vazamento de informações: </a:t>
            </a:r>
            <a:r>
              <a:rPr lang="pt-BR" altLang="pt-BR" dirty="0">
                <a:ea typeface="ＭＳ Ｐゴシック" panose="020B0600070205080204" pitchFamily="34" charset="-128"/>
              </a:rPr>
              <a:t>informações profissionais que nele estiverem gravadas podem ser indevidamente acessadas.</a:t>
            </a:r>
          </a:p>
          <a:p>
            <a:pPr marL="171450" indent="-171450" algn="just">
              <a:buFont typeface="Arial" panose="020B0604020202020204" pitchFamily="34" charset="0"/>
              <a:buChar char="•"/>
            </a:pPr>
            <a:r>
              <a:rPr lang="pt-BR" altLang="pt-BR" b="1" dirty="0">
                <a:ea typeface="ＭＳ Ｐゴシック" panose="020B0600070205080204" pitchFamily="34" charset="-128"/>
              </a:rPr>
              <a:t>Perda de dados: </a:t>
            </a:r>
            <a:r>
              <a:rPr lang="pt-BR" altLang="pt-BR" dirty="0">
                <a:ea typeface="ＭＳ Ｐゴシック" panose="020B0600070205080204" pitchFamily="34" charset="-128"/>
              </a:rPr>
              <a:t>diversos códigos maliciosos apagam os dados existentes no computador.  Excluir dados também pode fazer parte da ação de atacantes.</a:t>
            </a:r>
          </a:p>
          <a:p>
            <a:pPr marL="171450" indent="-171450" algn="just">
              <a:buFont typeface="Arial" panose="020B0604020202020204" pitchFamily="34" charset="0"/>
              <a:buChar char="•"/>
            </a:pPr>
            <a:r>
              <a:rPr lang="pt-BR" altLang="pt-BR" b="1" dirty="0">
                <a:ea typeface="ＭＳ Ｐゴシック" panose="020B0600070205080204" pitchFamily="34" charset="-128"/>
              </a:rPr>
              <a:t>Perdas financeiras: </a:t>
            </a:r>
            <a:r>
              <a:rPr lang="pt-BR" altLang="pt-BR" dirty="0">
                <a:ea typeface="ＭＳ Ｐゴシック" panose="020B0600070205080204" pitchFamily="34" charset="-128"/>
              </a:rPr>
              <a:t>suas contas bancárias ou de comércio eletrônico podem ser indevidamente acessadas, fazendo com que você venha a ter prejuízos financeiros.</a:t>
            </a:r>
          </a:p>
          <a:p>
            <a:pPr marL="171450" indent="-171450" algn="just">
              <a:buFont typeface="Arial" panose="020B0604020202020204" pitchFamily="34" charset="0"/>
              <a:buChar char="•"/>
            </a:pPr>
            <a:r>
              <a:rPr lang="pt-BR" altLang="pt-BR" b="1" dirty="0">
                <a:ea typeface="ＭＳ Ｐゴシック" panose="020B0600070205080204" pitchFamily="34" charset="-128"/>
              </a:rPr>
              <a:t>Ficar sem acesso ao computador: </a:t>
            </a:r>
            <a:r>
              <a:rPr lang="pt-BR" altLang="pt-BR" dirty="0">
                <a:ea typeface="ＭＳ Ｐゴシック" panose="020B0600070205080204" pitchFamily="34" charset="-128"/>
              </a:rPr>
              <a:t>códigos maliciosos e atacantes podem excluir arquivos essenciais ao funcionamento do sistema operacional, tornando inoperante o seu computador.</a:t>
            </a:r>
          </a:p>
        </p:txBody>
      </p:sp>
      <p:sp>
        <p:nvSpPr>
          <p:cNvPr id="5" name="Espaço Reservado para Rodapé 4">
            <a:extLst>
              <a:ext uri="{FF2B5EF4-FFF2-40B4-BE49-F238E27FC236}">
                <a16:creationId xmlns:a16="http://schemas.microsoft.com/office/drawing/2014/main" xmlns="" id="{CFE2CE57-770A-7744-A41F-27241E1E18BE}"/>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0AEA1E98-FB35-E14E-B8C0-13C84F9DB7F4}"/>
              </a:ext>
            </a:extLst>
          </p:cNvPr>
          <p:cNvSpPr>
            <a:spLocks noGrp="1"/>
          </p:cNvSpPr>
          <p:nvPr>
            <p:ph type="sldNum" sz="quarter" idx="5"/>
          </p:nvPr>
        </p:nvSpPr>
        <p:spPr/>
        <p:txBody>
          <a:bodyPr/>
          <a:lstStyle/>
          <a:p>
            <a:fld id="{4E76C0E0-0AB6-B044-8F03-DCA7ABEEEFDE}" type="slidenum">
              <a:rPr lang="en-US" altLang="pt-BR" smtClean="0"/>
              <a:pPr/>
              <a:t>7</a:t>
            </a:fld>
            <a:endParaRPr lang="en-US" altLang="pt-BR"/>
          </a:p>
        </p:txBody>
      </p:sp>
      <p:sp>
        <p:nvSpPr>
          <p:cNvPr id="7" name="Espaço Reservado para Cabeçalho 6">
            <a:extLst>
              <a:ext uri="{FF2B5EF4-FFF2-40B4-BE49-F238E27FC236}">
                <a16:creationId xmlns:a16="http://schemas.microsoft.com/office/drawing/2014/main" xmlns="" id="{ABCA76E6-39B9-2C43-83EB-025A9C28C4E8}"/>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57727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xmlns="" id="{7C793E91-D123-3B4D-89A1-5EA59173101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xmlns="" id="{8E5DB760-CFF4-464C-BF0D-182679709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Um problema de segurança em seu computador pode torná-lo indisponível e colocar em risco a confidencialidade e a integridade dos dados nele armazenados. Além disto, ao ser comprometido, seu computador pode ser usado para a prática de atividades maliciosas como, por exemplo, servir de repositório para dados fraudulentos, lançar ataques contra outros computadores (e assim esconder a real identidade e localização do atacante), propagar códigos maliciosos e disseminar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Ataques costumam ocorrer na Internet com diversos objetivos, visando diferentes alvos e usando variadas técnicas. Qualquer serviço, computador ou rede que seja acessível via Internet pode ser alvo de um ataque, assim como qualquer computador com acesso à Internet pode participar de um ataque.</a:t>
            </a:r>
          </a:p>
        </p:txBody>
      </p:sp>
      <p:sp>
        <p:nvSpPr>
          <p:cNvPr id="5" name="Espaço Reservado para Rodapé 4">
            <a:extLst>
              <a:ext uri="{FF2B5EF4-FFF2-40B4-BE49-F238E27FC236}">
                <a16:creationId xmlns:a16="http://schemas.microsoft.com/office/drawing/2014/main" xmlns="" id="{B9358F8D-6D03-8040-A593-F72BF14BED5A}"/>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B717C656-7CA6-9947-8F14-7A419D7E38FB}"/>
              </a:ext>
            </a:extLst>
          </p:cNvPr>
          <p:cNvSpPr>
            <a:spLocks noGrp="1"/>
          </p:cNvSpPr>
          <p:nvPr>
            <p:ph type="sldNum" sz="quarter" idx="5"/>
          </p:nvPr>
        </p:nvSpPr>
        <p:spPr/>
        <p:txBody>
          <a:bodyPr/>
          <a:lstStyle/>
          <a:p>
            <a:fld id="{4E76C0E0-0AB6-B044-8F03-DCA7ABEEEFDE}" type="slidenum">
              <a:rPr lang="en-US" altLang="pt-BR" smtClean="0"/>
              <a:pPr/>
              <a:t>8</a:t>
            </a:fld>
            <a:endParaRPr lang="en-US" altLang="pt-BR"/>
          </a:p>
        </p:txBody>
      </p:sp>
      <p:sp>
        <p:nvSpPr>
          <p:cNvPr id="7" name="Espaço Reservado para Cabeçalho 6">
            <a:extLst>
              <a:ext uri="{FF2B5EF4-FFF2-40B4-BE49-F238E27FC236}">
                <a16:creationId xmlns:a16="http://schemas.microsoft.com/office/drawing/2014/main" xmlns="" id="{4E4D5B66-17E6-8346-AEF5-FBC9BECF4F87}"/>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38428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xmlns="" id="{9EFB439E-F650-E54E-A996-D8B4CC46EE1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xmlns="" id="{1DC9495C-A85F-4646-90D2-D90B27B473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cuidados que devem ser tomados para proteger seu computador.</a:t>
            </a:r>
          </a:p>
        </p:txBody>
      </p:sp>
      <p:sp>
        <p:nvSpPr>
          <p:cNvPr id="5" name="Espaço Reservado para Rodapé 4">
            <a:extLst>
              <a:ext uri="{FF2B5EF4-FFF2-40B4-BE49-F238E27FC236}">
                <a16:creationId xmlns:a16="http://schemas.microsoft.com/office/drawing/2014/main" xmlns="" id="{56B6CDE5-E613-7742-AB36-16900B18972B}"/>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xmlns="" id="{C3C6FCC2-9D1D-9149-AB46-F8021A9225E7}"/>
              </a:ext>
            </a:extLst>
          </p:cNvPr>
          <p:cNvSpPr>
            <a:spLocks noGrp="1"/>
          </p:cNvSpPr>
          <p:nvPr>
            <p:ph type="sldNum" sz="quarter" idx="5"/>
          </p:nvPr>
        </p:nvSpPr>
        <p:spPr/>
        <p:txBody>
          <a:bodyPr/>
          <a:lstStyle/>
          <a:p>
            <a:fld id="{4E76C0E0-0AB6-B044-8F03-DCA7ABEEEFDE}" type="slidenum">
              <a:rPr lang="en-US" altLang="pt-BR" smtClean="0"/>
              <a:pPr/>
              <a:t>9</a:t>
            </a:fld>
            <a:endParaRPr lang="en-US" altLang="pt-BR"/>
          </a:p>
        </p:txBody>
      </p:sp>
      <p:sp>
        <p:nvSpPr>
          <p:cNvPr id="7" name="Espaço Reservado para Cabeçalho 6">
            <a:extLst>
              <a:ext uri="{FF2B5EF4-FFF2-40B4-BE49-F238E27FC236}">
                <a16:creationId xmlns:a16="http://schemas.microsoft.com/office/drawing/2014/main" xmlns="" id="{9CF5FC22-AD38-E644-B885-E258FAD29F13}"/>
              </a:ext>
            </a:extLst>
          </p:cNvPr>
          <p:cNvSpPr>
            <a:spLocks noGrp="1"/>
          </p:cNvSpPr>
          <p:nvPr>
            <p:ph type="hdr" sz="quarter"/>
          </p:nvPr>
        </p:nvSpPr>
        <p:spPr/>
        <p:txBody>
          <a:bodyPr/>
          <a:lstStyle/>
          <a:p>
            <a:r>
              <a:rPr lang="en-US" altLang="pt-BR"/>
              <a:t>Computadores</a:t>
            </a:r>
            <a:endParaRPr lang="en-US" altLang="pt-BR" i="1" dirty="0"/>
          </a:p>
        </p:txBody>
      </p:sp>
    </p:spTree>
    <p:extLst>
      <p:ext uri="{BB962C8B-B14F-4D97-AF65-F5344CB8AC3E}">
        <p14:creationId xmlns:p14="http://schemas.microsoft.com/office/powerpoint/2010/main" val="16143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09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413481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xmlns="" id="{C9665733-3887-2A45-9417-376EAE1E78A5}"/>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xmlns="" id="{F1292150-0BAF-6E4F-9FDF-50C27173C9F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94346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7409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itle Placeholder 1">
            <a:extLst>
              <a:ext uri="{FF2B5EF4-FFF2-40B4-BE49-F238E27FC236}">
                <a16:creationId xmlns:a16="http://schemas.microsoft.com/office/drawing/2014/main" xmlns="" id="{E6E91AC6-C5EF-A649-873D-764D9573E8F4}"/>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19870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23188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xmlns="" id="{B9677BFB-C736-334B-AC21-4AF5EB2F9329}"/>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3pPr>
              <a:defRPr sz="1800" b="0" i="0"/>
            </a:lvl3pPr>
            <a:lvl4pPr>
              <a:defRPr sz="1600" b="0" i="0"/>
            </a:lvl4pPr>
            <a:lvl5pPr>
              <a:defRPr sz="1600" b="0" i="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xmlns="" id="{B316FEA7-274E-6E43-8FAF-7420A38F736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6542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18247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a16="http://schemas.microsoft.com/office/drawing/2014/main" xmlns="" id="{7DC6B0E7-C41C-E74D-9524-FB68A46D027F}"/>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Title Placeholder 1">
            <a:extLst>
              <a:ext uri="{FF2B5EF4-FFF2-40B4-BE49-F238E27FC236}">
                <a16:creationId xmlns:a16="http://schemas.microsoft.com/office/drawing/2014/main" xmlns="" id="{CB2794C6-3F1B-214D-9FF3-3848104F9B2D}"/>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83483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a16="http://schemas.microsoft.com/office/drawing/2014/main" xmlns="" id="{C5E93A26-D1EE-5C46-803C-A00F2A4D9E43}"/>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8" name="Title Placeholder 1">
            <a:extLst>
              <a:ext uri="{FF2B5EF4-FFF2-40B4-BE49-F238E27FC236}">
                <a16:creationId xmlns:a16="http://schemas.microsoft.com/office/drawing/2014/main" xmlns="" id="{83CCE1A4-09C0-6C47-AE20-4B24DDCE5E5F}"/>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74742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a16="http://schemas.microsoft.com/office/drawing/2014/main" xmlns="" id="{6F660B27-C925-5147-8F87-18F45E2173C8}"/>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xmlns="" id="{648AB666-64D4-EC4E-9381-30C49DB3555B}"/>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43636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6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p:spPr>
        <p:txBody>
          <a:bodyPr/>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317649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3DBF9CD-31FD-BE46-862C-EF1169275C93}"/>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
        <p:nvSpPr>
          <p:cNvPr id="1027" name="Text Placeholder 2">
            <a:extLst>
              <a:ext uri="{FF2B5EF4-FFF2-40B4-BE49-F238E27FC236}">
                <a16:creationId xmlns:a16="http://schemas.microsoft.com/office/drawing/2014/main" xmlns="" id="{76695499-314C-A24F-8BFD-15FC26FE2608}"/>
              </a:ext>
            </a:extLst>
          </p:cNvPr>
          <p:cNvSpPr>
            <a:spLocks noGrp="1"/>
          </p:cNvSpPr>
          <p:nvPr>
            <p:ph type="body" idx="1"/>
          </p:nvPr>
        </p:nvSpPr>
        <p:spPr bwMode="auto">
          <a:xfrm>
            <a:off x="457200" y="144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11" r:id="rId3"/>
    <p:sldLayoutId id="2147484306" r:id="rId4"/>
    <p:sldLayoutId id="2147484312" r:id="rId5"/>
    <p:sldLayoutId id="2147484313" r:id="rId6"/>
    <p:sldLayoutId id="2147484314" r:id="rId7"/>
    <p:sldLayoutId id="2147484307" r:id="rId8"/>
    <p:sldLayoutId id="2147484308" r:id="rId9"/>
    <p:sldLayoutId id="2147484309" r:id="rId10"/>
    <p:sldLayoutId id="2147484315" r:id="rId11"/>
    <p:sldLayoutId id="2147484310" r:id="rId12"/>
    <p:sldLayoutId id="2147484316"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ntp.b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xmlns="" id="{00031F6B-969D-EC4E-8E50-3443E6881105}"/>
              </a:ext>
            </a:extLst>
          </p:cNvPr>
          <p:cNvSpPr txBox="1"/>
          <p:nvPr/>
        </p:nvSpPr>
        <p:spPr>
          <a:xfrm>
            <a:off x="7315200" y="4260915"/>
            <a:ext cx="184731" cy="461665"/>
          </a:xfrm>
          <a:prstGeom prst="rect">
            <a:avLst/>
          </a:prstGeom>
          <a:noFill/>
        </p:spPr>
        <p:txBody>
          <a:bodyPr wrap="none" rtlCol="0">
            <a:spAutoFit/>
          </a:bodyPr>
          <a:lstStyle/>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xmlns="" id="{C595EE83-159D-224D-8180-2861BB60C07D}"/>
              </a:ext>
            </a:extLst>
          </p:cNvPr>
          <p:cNvSpPr>
            <a:spLocks noGrp="1"/>
          </p:cNvSpPr>
          <p:nvPr>
            <p:ph idx="1"/>
          </p:nvPr>
        </p:nvSpPr>
        <p:spPr/>
        <p:txBody>
          <a:bodyPr/>
          <a:lstStyle/>
          <a:p>
            <a:r>
              <a:rPr lang="pt-BR" altLang="pt-BR" noProof="0" dirty="0"/>
              <a:t>Tenha sempre as versões mais recentes dos programas</a:t>
            </a:r>
          </a:p>
          <a:p>
            <a:r>
              <a:rPr lang="pt-BR" altLang="pt-BR" noProof="0" dirty="0"/>
              <a:t>Remova:</a:t>
            </a:r>
          </a:p>
          <a:p>
            <a:pPr lvl="1"/>
            <a:r>
              <a:rPr lang="pt-BR" altLang="pt-BR" noProof="0" dirty="0"/>
              <a:t>as versões antigas</a:t>
            </a:r>
          </a:p>
          <a:p>
            <a:pPr lvl="1"/>
            <a:r>
              <a:rPr lang="pt-BR" altLang="pt-BR" noProof="0" dirty="0"/>
              <a:t>os programas que você não utiliza mais</a:t>
            </a:r>
          </a:p>
          <a:p>
            <a:pPr lvl="2"/>
            <a:r>
              <a:rPr lang="pt-BR" altLang="pt-BR" noProof="0" dirty="0"/>
              <a:t>programas não usados tendem a:</a:t>
            </a:r>
          </a:p>
          <a:p>
            <a:pPr lvl="3"/>
            <a:r>
              <a:rPr lang="pt-BR" altLang="pt-BR" noProof="0" dirty="0"/>
              <a:t>ser esquecidos</a:t>
            </a:r>
          </a:p>
          <a:p>
            <a:pPr lvl="3"/>
            <a:r>
              <a:rPr lang="pt-BR" altLang="pt-BR" noProof="0" dirty="0"/>
              <a:t>ficar com versões antigas e potencialmente vulneráveis</a:t>
            </a:r>
          </a:p>
          <a:p>
            <a:r>
              <a:rPr lang="pt-BR" altLang="pt-BR" noProof="0" dirty="0"/>
              <a:t>Habitue-se a verificar a existência de novas versões</a:t>
            </a:r>
          </a:p>
          <a:p>
            <a:pPr lvl="1"/>
            <a:r>
              <a:rPr lang="pt-BR" altLang="pt-BR" noProof="0" dirty="0"/>
              <a:t>por meio de opções disponibilizadas pelos programas, ou </a:t>
            </a:r>
          </a:p>
          <a:p>
            <a:pPr lvl="1"/>
            <a:r>
              <a:rPr lang="pt-BR" altLang="pt-BR" noProof="0" dirty="0"/>
              <a:t>acessando diretamente os </a:t>
            </a:r>
            <a:r>
              <a:rPr lang="pt-BR" altLang="pt-BR" i="1" noProof="0" dirty="0"/>
              <a:t>sites</a:t>
            </a:r>
            <a:r>
              <a:rPr lang="pt-BR" altLang="pt-BR" noProof="0" dirty="0"/>
              <a:t> dos fabricantes</a:t>
            </a:r>
          </a:p>
        </p:txBody>
      </p:sp>
      <p:sp>
        <p:nvSpPr>
          <p:cNvPr id="36865" name="Title 1">
            <a:extLst>
              <a:ext uri="{FF2B5EF4-FFF2-40B4-BE49-F238E27FC236}">
                <a16:creationId xmlns:a16="http://schemas.microsoft.com/office/drawing/2014/main" xmlns="" id="{169A8F52-B4CE-DB4A-88E8-E0FF9AFA76F0}"/>
              </a:ext>
            </a:extLst>
          </p:cNvPr>
          <p:cNvSpPr>
            <a:spLocks noGrp="1"/>
          </p:cNvSpPr>
          <p:nvPr>
            <p:ph type="title"/>
          </p:nvPr>
        </p:nvSpPr>
        <p:spPr>
          <a:xfrm>
            <a:off x="457199" y="331200"/>
            <a:ext cx="8229600" cy="777875"/>
          </a:xfrm>
        </p:spPr>
        <p:txBody>
          <a:bodyPr/>
          <a:lstStyle/>
          <a:p>
            <a:r>
              <a:rPr lang="pt-BR" altLang="pt-BR" noProof="0" dirty="0"/>
              <a:t>Mantenha os programas atualizados</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902520" y="3556080"/>
              <a:ext cx="7234920" cy="1678320"/>
            </p14:xfrm>
          </p:contentPart>
        </mc:Choice>
        <mc:Fallback xmlns="">
          <p:pic>
            <p:nvPicPr>
              <p:cNvPr id="2" name="Tinta 1"/>
              <p:cNvPicPr/>
              <p:nvPr/>
            </p:nvPicPr>
            <p:blipFill>
              <a:blip r:embed="rId4"/>
              <a:stretch>
                <a:fillRect/>
              </a:stretch>
            </p:blipFill>
            <p:spPr>
              <a:xfrm>
                <a:off x="893160" y="3546720"/>
                <a:ext cx="7253640" cy="169704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xmlns="" id="{DDFA2939-FBC6-F940-BA55-FB005221C00D}"/>
              </a:ext>
            </a:extLst>
          </p:cNvPr>
          <p:cNvSpPr>
            <a:spLocks noGrp="1"/>
          </p:cNvSpPr>
          <p:nvPr>
            <p:ph idx="1"/>
          </p:nvPr>
        </p:nvSpPr>
        <p:spPr/>
        <p:txBody>
          <a:bodyPr/>
          <a:lstStyle/>
          <a:p>
            <a:r>
              <a:rPr lang="pt-BR" altLang="pt-BR" noProof="0" dirty="0"/>
              <a:t>Configure os programas para serem atualizados automaticamente</a:t>
            </a:r>
          </a:p>
          <a:p>
            <a:pPr marL="0" indent="0">
              <a:buNone/>
            </a:pPr>
            <a:endParaRPr lang="pt-BR" altLang="pt-BR" noProof="0" dirty="0"/>
          </a:p>
          <a:p>
            <a:r>
              <a:rPr lang="pt-BR" altLang="pt-BR" noProof="0" dirty="0"/>
              <a:t>Programe as atualizações automáticas para serem baixadas e aplicadas em um horário em que o computador esteja ligado e conectado à Internet</a:t>
            </a:r>
          </a:p>
          <a:p>
            <a:pPr marL="0" indent="0">
              <a:buNone/>
            </a:pPr>
            <a:endParaRPr lang="pt-BR" altLang="pt-BR" noProof="0" dirty="0"/>
          </a:p>
          <a:p>
            <a:r>
              <a:rPr lang="pt-BR" altLang="pt-BR" noProof="0" dirty="0"/>
              <a:t>Cheque periodicamente por novas atualizações usando as opções disponíveis nos programas</a:t>
            </a:r>
          </a:p>
        </p:txBody>
      </p:sp>
      <p:sp>
        <p:nvSpPr>
          <p:cNvPr id="38913" name="Title 1">
            <a:extLst>
              <a:ext uri="{FF2B5EF4-FFF2-40B4-BE49-F238E27FC236}">
                <a16:creationId xmlns:a16="http://schemas.microsoft.com/office/drawing/2014/main" xmlns="" id="{96D5AF92-7217-B849-B11F-8F0FEA73729F}"/>
              </a:ext>
            </a:extLst>
          </p:cNvPr>
          <p:cNvSpPr>
            <a:spLocks noGrp="1"/>
          </p:cNvSpPr>
          <p:nvPr>
            <p:ph type="title"/>
          </p:nvPr>
        </p:nvSpPr>
        <p:spPr>
          <a:xfrm>
            <a:off x="457199" y="331200"/>
            <a:ext cx="8229600" cy="777875"/>
          </a:xfrm>
        </p:spPr>
        <p:txBody>
          <a:bodyPr/>
          <a:lstStyle/>
          <a:p>
            <a:r>
              <a:rPr lang="pt-BR" altLang="pt-BR" noProof="0" dirty="0"/>
              <a:t>Instale as atualizações disponíveis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xmlns="" id="{DE71F9DD-CA0F-9042-A106-3E80D35D1FDC}"/>
              </a:ext>
            </a:extLst>
          </p:cNvPr>
          <p:cNvSpPr>
            <a:spLocks noGrp="1"/>
          </p:cNvSpPr>
          <p:nvPr>
            <p:ph idx="1"/>
          </p:nvPr>
        </p:nvSpPr>
        <p:spPr/>
        <p:txBody>
          <a:bodyPr/>
          <a:lstStyle/>
          <a:p>
            <a:r>
              <a:rPr lang="pt-BR" altLang="pt-BR" noProof="0" dirty="0"/>
              <a:t>Ao comprar um computador pré-instalado:</a:t>
            </a:r>
          </a:p>
          <a:p>
            <a:pPr lvl="1"/>
            <a:r>
              <a:rPr lang="pt-BR" altLang="pt-BR" noProof="0" dirty="0"/>
              <a:t>certifique-se de que os programas instalados são originais solicitando ao revendedor as licenças de uso</a:t>
            </a:r>
          </a:p>
          <a:p>
            <a:r>
              <a:rPr lang="pt-BR" altLang="pt-BR" noProof="0" dirty="0"/>
              <a:t>Ao enviar seu computador para manutenção:</a:t>
            </a:r>
          </a:p>
          <a:p>
            <a:pPr lvl="1"/>
            <a:r>
              <a:rPr lang="pt-BR" altLang="pt-BR" noProof="0" dirty="0"/>
              <a:t>não permita a instalação de programas não originais</a:t>
            </a:r>
          </a:p>
          <a:p>
            <a:r>
              <a:rPr lang="pt-BR" altLang="pt-BR" noProof="0" dirty="0"/>
              <a:t>Caso deseje um programa proprietário, mas não possa adquirir a licença</a:t>
            </a:r>
            <a:r>
              <a:rPr lang="pt-BR" altLang="pt-BR" dirty="0"/>
              <a:t>, </a:t>
            </a:r>
            <a:r>
              <a:rPr lang="pt-BR" altLang="pt-BR" noProof="0" dirty="0"/>
              <a:t>procure por alternativas:</a:t>
            </a:r>
          </a:p>
          <a:p>
            <a:pPr lvl="1"/>
            <a:r>
              <a:rPr lang="pt-BR" altLang="pt-BR" noProof="0" dirty="0"/>
              <a:t>gratuitas</a:t>
            </a:r>
          </a:p>
          <a:p>
            <a:pPr lvl="1"/>
            <a:r>
              <a:rPr lang="pt-BR" altLang="pt-BR" noProof="0" dirty="0"/>
              <a:t>mais baratas</a:t>
            </a:r>
          </a:p>
          <a:p>
            <a:pPr lvl="1"/>
            <a:r>
              <a:rPr lang="pt-BR" altLang="pt-BR" noProof="0" dirty="0"/>
              <a:t>com funcionalidades semelhantes às desejadas</a:t>
            </a:r>
          </a:p>
        </p:txBody>
      </p:sp>
      <p:sp>
        <p:nvSpPr>
          <p:cNvPr id="40961" name="Title 1">
            <a:extLst>
              <a:ext uri="{FF2B5EF4-FFF2-40B4-BE49-F238E27FC236}">
                <a16:creationId xmlns:a16="http://schemas.microsoft.com/office/drawing/2014/main" xmlns="" id="{A4C4E1E6-40B4-DE49-8E9C-0D5DF16EB774}"/>
              </a:ext>
            </a:extLst>
          </p:cNvPr>
          <p:cNvSpPr>
            <a:spLocks noGrp="1"/>
          </p:cNvSpPr>
          <p:nvPr>
            <p:ph type="title"/>
          </p:nvPr>
        </p:nvSpPr>
        <p:spPr>
          <a:xfrm>
            <a:off x="457199" y="331200"/>
            <a:ext cx="8229600" cy="777875"/>
          </a:xfrm>
        </p:spPr>
        <p:txBody>
          <a:bodyPr/>
          <a:lstStyle/>
          <a:p>
            <a:r>
              <a:rPr lang="pt-BR" altLang="pt-BR" noProof="0" dirty="0"/>
              <a:t>Use apenas programas originais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xmlns="" id="{57DA630E-FF98-5C43-BAA4-B6FF4B85B709}"/>
              </a:ext>
            </a:extLst>
          </p:cNvPr>
          <p:cNvSpPr>
            <a:spLocks noGrp="1"/>
          </p:cNvSpPr>
          <p:nvPr>
            <p:ph idx="1"/>
          </p:nvPr>
        </p:nvSpPr>
        <p:spPr/>
        <p:txBody>
          <a:bodyPr/>
          <a:lstStyle/>
          <a:p>
            <a:r>
              <a:rPr lang="pt-BR" altLang="pt-BR" noProof="0" dirty="0"/>
              <a:t>Verifique se as permissões de instalação e execução são coerentes</a:t>
            </a:r>
          </a:p>
          <a:p>
            <a:r>
              <a:rPr lang="pt-BR" altLang="pt-BR" noProof="0" dirty="0"/>
              <a:t>Seja cuidadoso ao:</a:t>
            </a:r>
          </a:p>
          <a:p>
            <a:pPr lvl="1"/>
            <a:r>
              <a:rPr lang="pt-BR" altLang="pt-BR" noProof="0" dirty="0"/>
              <a:t>permitir que os aplicativos acessem seus dados pessoais</a:t>
            </a:r>
          </a:p>
          <a:p>
            <a:pPr lvl="1"/>
            <a:r>
              <a:rPr lang="pt-BR" altLang="pt-BR" noProof="0" dirty="0"/>
              <a:t>selecionar os aplicativos, escolhendo aqueles:</a:t>
            </a:r>
          </a:p>
          <a:p>
            <a:pPr lvl="2"/>
            <a:r>
              <a:rPr lang="pt-BR" altLang="pt-BR" dirty="0"/>
              <a:t>com grande quantidade de usuários</a:t>
            </a:r>
          </a:p>
          <a:p>
            <a:pPr lvl="2"/>
            <a:r>
              <a:rPr lang="pt-BR" altLang="pt-BR" noProof="0" dirty="0"/>
              <a:t>bem avaliados</a:t>
            </a:r>
          </a:p>
        </p:txBody>
      </p:sp>
      <p:sp>
        <p:nvSpPr>
          <p:cNvPr id="43009" name="Title 1">
            <a:extLst>
              <a:ext uri="{FF2B5EF4-FFF2-40B4-BE49-F238E27FC236}">
                <a16:creationId xmlns:a16="http://schemas.microsoft.com/office/drawing/2014/main" xmlns="" id="{B5477F44-FE54-4947-BBD8-1FEE5B72C8FA}"/>
              </a:ext>
            </a:extLst>
          </p:cNvPr>
          <p:cNvSpPr>
            <a:spLocks noGrp="1"/>
          </p:cNvSpPr>
          <p:nvPr>
            <p:ph type="title"/>
          </p:nvPr>
        </p:nvSpPr>
        <p:spPr>
          <a:xfrm>
            <a:off x="457199" y="331200"/>
            <a:ext cx="8229600" cy="777875"/>
          </a:xfrm>
        </p:spPr>
        <p:txBody>
          <a:bodyPr/>
          <a:lstStyle/>
          <a:p>
            <a:r>
              <a:rPr lang="pt-BR" altLang="pt-BR" noProof="0" dirty="0"/>
              <a:t>Ao instalar aplicativos de terceiros</a:t>
            </a:r>
          </a:p>
        </p:txBody>
      </p:sp>
      <p:pic>
        <p:nvPicPr>
          <p:cNvPr id="4" name="Picture 2">
            <a:extLst>
              <a:ext uri="{FF2B5EF4-FFF2-40B4-BE49-F238E27FC236}">
                <a16:creationId xmlns:a16="http://schemas.microsoft.com/office/drawing/2014/main" xmlns="" id="{0239C234-1DD7-FA4C-9206-2299BFF747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376874" y="3674657"/>
            <a:ext cx="3309925" cy="246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xmlns="" id="{B1BE1F40-742C-9349-80D3-618E60C9ECF5}"/>
              </a:ext>
            </a:extLst>
          </p:cNvPr>
          <p:cNvSpPr>
            <a:spLocks noGrp="1"/>
          </p:cNvSpPr>
          <p:nvPr>
            <p:ph idx="1"/>
          </p:nvPr>
        </p:nvSpPr>
        <p:spPr/>
        <p:txBody>
          <a:bodyPr/>
          <a:lstStyle/>
          <a:p>
            <a:r>
              <a:rPr lang="pt-BR" altLang="pt-BR" noProof="0" dirty="0"/>
              <a:t>Instale um antivírus (</a:t>
            </a:r>
            <a:r>
              <a:rPr lang="pt-BR" altLang="pt-BR" i="1" noProof="0" dirty="0"/>
              <a:t>antimalware</a:t>
            </a:r>
            <a:r>
              <a:rPr lang="pt-BR" altLang="pt-BR" noProof="0" dirty="0"/>
              <a:t>)</a:t>
            </a:r>
          </a:p>
          <a:p>
            <a:pPr lvl="1"/>
            <a:r>
              <a:rPr lang="pt-BR" altLang="pt-BR" noProof="0" dirty="0"/>
              <a:t>mantenha-o atualizado, incluindo o arquivo de assinaturas</a:t>
            </a:r>
          </a:p>
          <a:p>
            <a:pPr lvl="1"/>
            <a:r>
              <a:rPr lang="pt-BR" altLang="pt-BR" noProof="0" dirty="0"/>
              <a:t>configure-o para verificar todos os formatos de arquivos</a:t>
            </a:r>
          </a:p>
          <a:p>
            <a:pPr lvl="1"/>
            <a:r>
              <a:rPr lang="pt-BR" altLang="pt-BR" noProof="0" dirty="0"/>
              <a:t>sempre verifique os arquivos recebidos antes de abri-los ou executá-los</a:t>
            </a:r>
          </a:p>
          <a:p>
            <a:pPr lvl="1"/>
            <a:endParaRPr lang="pt-BR" altLang="pt-BR" noProof="0" dirty="0"/>
          </a:p>
          <a:p>
            <a:r>
              <a:rPr lang="pt-BR" altLang="pt-BR" noProof="0" dirty="0"/>
              <a:t>Assegure-se de ter um </a:t>
            </a:r>
            <a:r>
              <a:rPr lang="pt-BR" altLang="pt-BR" i="1" noProof="0" dirty="0"/>
              <a:t>firewall</a:t>
            </a:r>
            <a:r>
              <a:rPr lang="pt-BR" altLang="pt-BR" noProof="0" dirty="0"/>
              <a:t> </a:t>
            </a:r>
          </a:p>
          <a:p>
            <a:pPr marL="342000" indent="0">
              <a:spcBef>
                <a:spcPts val="300"/>
              </a:spcBef>
              <a:buNone/>
            </a:pPr>
            <a:r>
              <a:rPr lang="pt-BR" altLang="pt-BR" noProof="0" dirty="0"/>
              <a:t>pessoal instalado e ativo</a:t>
            </a:r>
          </a:p>
        </p:txBody>
      </p:sp>
      <p:sp>
        <p:nvSpPr>
          <p:cNvPr id="45057" name="Title 1">
            <a:extLst>
              <a:ext uri="{FF2B5EF4-FFF2-40B4-BE49-F238E27FC236}">
                <a16:creationId xmlns:a16="http://schemas.microsoft.com/office/drawing/2014/main" xmlns="" id="{3AA00B38-8D55-564A-AE7F-74A07603FF44}"/>
              </a:ext>
            </a:extLst>
          </p:cNvPr>
          <p:cNvSpPr>
            <a:spLocks noGrp="1"/>
          </p:cNvSpPr>
          <p:nvPr>
            <p:ph type="title"/>
          </p:nvPr>
        </p:nvSpPr>
        <p:spPr>
          <a:xfrm>
            <a:off x="457199" y="331200"/>
            <a:ext cx="8229600" cy="777875"/>
          </a:xfrm>
        </p:spPr>
        <p:txBody>
          <a:bodyPr/>
          <a:lstStyle/>
          <a:p>
            <a:r>
              <a:rPr lang="pt-BR" altLang="pt-BR" noProof="0" dirty="0"/>
              <a:t>Use mecanismos de proteção (1/3)</a:t>
            </a:r>
          </a:p>
        </p:txBody>
      </p:sp>
      <p:pic>
        <p:nvPicPr>
          <p:cNvPr id="4" name="Picture 2">
            <a:extLst>
              <a:ext uri="{FF2B5EF4-FFF2-40B4-BE49-F238E27FC236}">
                <a16:creationId xmlns:a16="http://schemas.microsoft.com/office/drawing/2014/main" xmlns="" id="{BBFC62F8-681B-2344-9898-832F30C0D6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148064" y="3615220"/>
            <a:ext cx="3538735" cy="268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xmlns="" id="{7876EB90-F44A-EA4A-BD16-3D4E32BE5EEE}"/>
              </a:ext>
            </a:extLst>
          </p:cNvPr>
          <p:cNvSpPr>
            <a:spLocks noGrp="1"/>
          </p:cNvSpPr>
          <p:nvPr>
            <p:ph idx="1"/>
          </p:nvPr>
        </p:nvSpPr>
        <p:spPr>
          <a:xfrm>
            <a:off x="457199" y="2678249"/>
            <a:ext cx="4638797" cy="2814854"/>
          </a:xfrm>
        </p:spPr>
        <p:txBody>
          <a:bodyPr/>
          <a:lstStyle/>
          <a:p>
            <a:pPr lvl="1"/>
            <a:r>
              <a:rPr lang="pt-BR" altLang="pt-BR" noProof="0" dirty="0"/>
              <a:t>use-o se desconfiar que:</a:t>
            </a:r>
          </a:p>
          <a:p>
            <a:pPr lvl="2"/>
            <a:r>
              <a:rPr lang="pt-BR" altLang="pt-BR" noProof="0" dirty="0"/>
              <a:t>o antivírus instalado está desabilitado ou comprometido</a:t>
            </a:r>
          </a:p>
          <a:p>
            <a:pPr lvl="2"/>
            <a:r>
              <a:rPr lang="pt-BR" altLang="pt-BR" noProof="0" dirty="0"/>
              <a:t>o comportamento do computador está estranho</a:t>
            </a:r>
          </a:p>
          <a:p>
            <a:pPr lvl="3"/>
            <a:r>
              <a:rPr lang="pt-BR" altLang="pt-BR" noProof="0" dirty="0"/>
              <a:t>gravando ou lendo o disco rígido com muita frequência</a:t>
            </a:r>
          </a:p>
          <a:p>
            <a:pPr lvl="3"/>
            <a:r>
              <a:rPr lang="pt-BR" altLang="pt-BR" dirty="0"/>
              <a:t>mais lento</a:t>
            </a:r>
          </a:p>
        </p:txBody>
      </p:sp>
      <p:sp>
        <p:nvSpPr>
          <p:cNvPr id="47105" name="Title 1">
            <a:extLst>
              <a:ext uri="{FF2B5EF4-FFF2-40B4-BE49-F238E27FC236}">
                <a16:creationId xmlns:a16="http://schemas.microsoft.com/office/drawing/2014/main" xmlns="" id="{96B58A8E-3CA8-154B-9598-F860C81C3A85}"/>
              </a:ext>
            </a:extLst>
          </p:cNvPr>
          <p:cNvSpPr>
            <a:spLocks noGrp="1"/>
          </p:cNvSpPr>
          <p:nvPr>
            <p:ph type="title"/>
          </p:nvPr>
        </p:nvSpPr>
        <p:spPr>
          <a:xfrm>
            <a:off x="457199" y="331200"/>
            <a:ext cx="8229600" cy="777875"/>
          </a:xfrm>
        </p:spPr>
        <p:txBody>
          <a:bodyPr/>
          <a:lstStyle/>
          <a:p>
            <a:r>
              <a:rPr lang="pt-BR" altLang="pt-BR" noProof="0" dirty="0"/>
              <a:t>Use mecanismos de proteção (2/3)</a:t>
            </a:r>
          </a:p>
        </p:txBody>
      </p:sp>
      <p:pic>
        <p:nvPicPr>
          <p:cNvPr id="4" name="Picture 2">
            <a:extLst>
              <a:ext uri="{FF2B5EF4-FFF2-40B4-BE49-F238E27FC236}">
                <a16:creationId xmlns:a16="http://schemas.microsoft.com/office/drawing/2014/main" xmlns="" id="{E313975B-D652-F048-8FCD-6BA5D2F9D0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932040" y="3717032"/>
            <a:ext cx="3569825" cy="241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xmlns="" id="{3DE0F391-70B3-D046-9EBC-FD8E6A69E502}"/>
              </a:ext>
            </a:extLst>
          </p:cNvPr>
          <p:cNvSpPr txBox="1">
            <a:spLocks/>
          </p:cNvSpPr>
          <p:nvPr/>
        </p:nvSpPr>
        <p:spPr bwMode="auto">
          <a:xfrm>
            <a:off x="457199" y="1440000"/>
            <a:ext cx="8209660" cy="12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i="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i="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i="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altLang="pt-BR" dirty="0"/>
              <a:t>Crie um disco de recuperação do seu sistema</a:t>
            </a:r>
          </a:p>
          <a:p>
            <a:pPr lvl="1"/>
            <a:r>
              <a:rPr lang="pt-BR" altLang="pt-BR" dirty="0"/>
              <a:t>certifique-se de tê-lo por perto em caso de emergências</a:t>
            </a:r>
          </a:p>
          <a:p>
            <a:r>
              <a:rPr lang="pt-BR" altLang="pt-BR" dirty="0"/>
              <a:t>Crie um disco de emergência de seu antivírus</a:t>
            </a:r>
          </a:p>
          <a:p>
            <a:pPr marL="457200" lvl="1" indent="0">
              <a:buNone/>
            </a:pPr>
            <a:endParaRPr lang="pt-BR" altLang="pt-B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xmlns="" id="{1B2E14B9-65F7-1949-9B3D-76764E87ECF9}"/>
              </a:ext>
            </a:extLst>
          </p:cNvPr>
          <p:cNvSpPr>
            <a:spLocks noGrp="1"/>
          </p:cNvSpPr>
          <p:nvPr>
            <p:ph idx="1"/>
          </p:nvPr>
        </p:nvSpPr>
        <p:spPr>
          <a:xfrm>
            <a:off x="457200" y="1440000"/>
            <a:ext cx="8507288" cy="4525963"/>
          </a:xfrm>
        </p:spPr>
        <p:txBody>
          <a:bodyPr/>
          <a:lstStyle/>
          <a:p>
            <a:r>
              <a:rPr lang="pt-BR" altLang="pt-BR" noProof="0" dirty="0"/>
              <a:t>Seja cuidadoso ao clicar em </a:t>
            </a:r>
            <a:r>
              <a:rPr lang="pt-BR" altLang="pt-BR" i="1" noProof="0" dirty="0"/>
              <a:t>links</a:t>
            </a:r>
          </a:p>
          <a:p>
            <a:pPr lvl="1"/>
            <a:r>
              <a:rPr lang="pt-BR" altLang="pt-BR" noProof="0" dirty="0"/>
              <a:t>independente de como foram recebidos e de quem os enviou</a:t>
            </a:r>
          </a:p>
          <a:p>
            <a:r>
              <a:rPr lang="pt-BR" altLang="pt-BR" noProof="0" dirty="0"/>
              <a:t>Antes de clicar em um </a:t>
            </a:r>
            <a:r>
              <a:rPr lang="pt-BR" altLang="pt-BR" i="1" noProof="0" dirty="0"/>
              <a:t>link</a:t>
            </a:r>
            <a:r>
              <a:rPr lang="pt-BR" altLang="pt-BR" noProof="0" dirty="0"/>
              <a:t> curto:</a:t>
            </a:r>
          </a:p>
          <a:p>
            <a:pPr lvl="1"/>
            <a:r>
              <a:rPr lang="pt-BR" altLang="pt-BR" noProof="0" dirty="0"/>
              <a:t>use complementos que permitam visualizar o </a:t>
            </a:r>
            <a:r>
              <a:rPr lang="pt-BR" altLang="pt-BR" i="1" noProof="0" dirty="0"/>
              <a:t>link</a:t>
            </a:r>
            <a:r>
              <a:rPr lang="pt-BR" altLang="pt-BR" noProof="0" dirty="0"/>
              <a:t> de destino</a:t>
            </a:r>
          </a:p>
          <a:p>
            <a:r>
              <a:rPr lang="pt-BR" altLang="pt-BR" noProof="0" dirty="0"/>
              <a:t>Mensagens de conhecidos nem sempre são confiáveis</a:t>
            </a:r>
          </a:p>
          <a:p>
            <a:pPr lvl="1"/>
            <a:r>
              <a:rPr lang="pt-BR" altLang="pt-BR" noProof="0" dirty="0"/>
              <a:t>o campo de remetente pode ter sido falsificado, ou</a:t>
            </a:r>
          </a:p>
          <a:p>
            <a:pPr lvl="1"/>
            <a:r>
              <a:rPr lang="pt-BR" altLang="pt-BR" noProof="0" dirty="0"/>
              <a:t>podem ter sido enviadas de contas falsas ou invadidas</a:t>
            </a:r>
          </a:p>
          <a:p>
            <a:r>
              <a:rPr lang="pt-BR" altLang="pt-BR" noProof="0" dirty="0"/>
              <a:t>Desabilite a auto-execução de:</a:t>
            </a:r>
          </a:p>
          <a:p>
            <a:pPr lvl="1"/>
            <a:r>
              <a:rPr lang="pt-BR" altLang="pt-BR" noProof="0" dirty="0"/>
              <a:t>mídias removíveis</a:t>
            </a:r>
          </a:p>
          <a:p>
            <a:pPr lvl="1"/>
            <a:r>
              <a:rPr lang="pt-BR" altLang="pt-BR" noProof="0" dirty="0"/>
              <a:t>arquivos anexados</a:t>
            </a:r>
          </a:p>
        </p:txBody>
      </p:sp>
      <p:sp>
        <p:nvSpPr>
          <p:cNvPr id="49153" name="Title 1">
            <a:extLst>
              <a:ext uri="{FF2B5EF4-FFF2-40B4-BE49-F238E27FC236}">
                <a16:creationId xmlns:a16="http://schemas.microsoft.com/office/drawing/2014/main" xmlns="" id="{8F61F7ED-3681-4D47-B0B2-85F2D839C4FC}"/>
              </a:ext>
            </a:extLst>
          </p:cNvPr>
          <p:cNvSpPr>
            <a:spLocks noGrp="1"/>
          </p:cNvSpPr>
          <p:nvPr>
            <p:ph type="title"/>
          </p:nvPr>
        </p:nvSpPr>
        <p:spPr/>
        <p:txBody>
          <a:bodyPr/>
          <a:lstStyle/>
          <a:p>
            <a:r>
              <a:rPr lang="pt-BR" altLang="pt-BR" noProof="0" dirty="0"/>
              <a:t>Use mecanismos de proteção (3/3)</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6616800" y="3333600"/>
              <a:ext cx="1321200" cy="235440"/>
            </p14:xfrm>
          </p:contentPart>
        </mc:Choice>
        <mc:Fallback>
          <p:pic>
            <p:nvPicPr>
              <p:cNvPr id="2" name="Tinta 1"/>
              <p:cNvPicPr/>
              <p:nvPr/>
            </p:nvPicPr>
            <p:blipFill>
              <a:blip r:embed="rId4"/>
              <a:stretch>
                <a:fillRect/>
              </a:stretch>
            </p:blipFill>
            <p:spPr>
              <a:xfrm>
                <a:off x="6607440" y="3324240"/>
                <a:ext cx="1339920" cy="25416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a:extLst>
              <a:ext uri="{FF2B5EF4-FFF2-40B4-BE49-F238E27FC236}">
                <a16:creationId xmlns:a16="http://schemas.microsoft.com/office/drawing/2014/main" xmlns="" id="{58B6B21E-E983-3E40-8AD0-8710B521B265}"/>
              </a:ext>
            </a:extLst>
          </p:cNvPr>
          <p:cNvSpPr>
            <a:spLocks noGrp="1"/>
          </p:cNvSpPr>
          <p:nvPr>
            <p:ph idx="1"/>
          </p:nvPr>
        </p:nvSpPr>
        <p:spPr/>
        <p:txBody>
          <a:bodyPr/>
          <a:lstStyle/>
          <a:p>
            <a:r>
              <a:rPr lang="pt-BR" altLang="pt-BR" noProof="0" dirty="0"/>
              <a:t>Utilize opções de navegar anonimamente</a:t>
            </a:r>
          </a:p>
          <a:p>
            <a:r>
              <a:rPr lang="pt-BR" altLang="pt-BR" noProof="0" dirty="0"/>
              <a:t>Não efetue transações bancárias ou comerciais</a:t>
            </a:r>
          </a:p>
          <a:p>
            <a:r>
              <a:rPr lang="pt-BR" altLang="pt-BR" noProof="0" dirty="0"/>
              <a:t>Não utilize opções como:</a:t>
            </a:r>
          </a:p>
          <a:p>
            <a:pPr lvl="1"/>
            <a:r>
              <a:rPr lang="pt-BR" altLang="pt-BR" noProof="0" dirty="0"/>
              <a:t>“Lembre-se de mim”</a:t>
            </a:r>
          </a:p>
          <a:p>
            <a:pPr lvl="1"/>
            <a:r>
              <a:rPr lang="pt-BR" altLang="pt-BR" noProof="0" dirty="0"/>
              <a:t>“Continuar conectado”</a:t>
            </a:r>
          </a:p>
          <a:p>
            <a:r>
              <a:rPr lang="pt-BR" altLang="pt-BR" noProof="0" dirty="0"/>
              <a:t>Limpe os dados pessoais salvos no navegador</a:t>
            </a:r>
          </a:p>
          <a:p>
            <a:r>
              <a:rPr lang="pt-BR" altLang="pt-BR" noProof="0" dirty="0"/>
              <a:t>Não permita que senhas sejam memorizadas pelo navegador</a:t>
            </a:r>
          </a:p>
        </p:txBody>
      </p:sp>
      <p:sp>
        <p:nvSpPr>
          <p:cNvPr id="57346" name="Title 1">
            <a:extLst>
              <a:ext uri="{FF2B5EF4-FFF2-40B4-BE49-F238E27FC236}">
                <a16:creationId xmlns:a16="http://schemas.microsoft.com/office/drawing/2014/main" xmlns="" id="{19FBF90D-28B5-C641-805A-44103B9990BF}"/>
              </a:ext>
            </a:extLst>
          </p:cNvPr>
          <p:cNvSpPr>
            <a:spLocks noGrp="1"/>
          </p:cNvSpPr>
          <p:nvPr>
            <p:ph type="title"/>
          </p:nvPr>
        </p:nvSpPr>
        <p:spPr>
          <a:xfrm>
            <a:off x="457199" y="331200"/>
            <a:ext cx="8229600" cy="777875"/>
          </a:xfrm>
        </p:spPr>
        <p:txBody>
          <a:bodyPr/>
          <a:lstStyle/>
          <a:p>
            <a:r>
              <a:rPr lang="pt-BR" altLang="pt-BR" noProof="0" dirty="0"/>
              <a:t>Ao usar computadores de terceiros (1/2)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a:extLst>
              <a:ext uri="{FF2B5EF4-FFF2-40B4-BE49-F238E27FC236}">
                <a16:creationId xmlns:a16="http://schemas.microsoft.com/office/drawing/2014/main" xmlns="" id="{C0DC9C41-6810-234C-8FEA-21C41434F3CD}"/>
              </a:ext>
            </a:extLst>
          </p:cNvPr>
          <p:cNvSpPr>
            <a:spLocks noGrp="1"/>
          </p:cNvSpPr>
          <p:nvPr>
            <p:ph idx="1"/>
          </p:nvPr>
        </p:nvSpPr>
        <p:spPr/>
        <p:txBody>
          <a:bodyPr/>
          <a:lstStyle/>
          <a:p>
            <a:r>
              <a:rPr lang="pt-BR" altLang="pt-BR" noProof="0" dirty="0"/>
              <a:t>Assegure-se de sair (</a:t>
            </a:r>
            <a:r>
              <a:rPr lang="pt-BR" altLang="pt-BR" i="1" noProof="0" dirty="0"/>
              <a:t>logout</a:t>
            </a:r>
            <a:r>
              <a:rPr lang="pt-BR" altLang="pt-BR" noProof="0" dirty="0"/>
              <a:t>) de suas contas de usuário</a:t>
            </a:r>
          </a:p>
          <a:p>
            <a:r>
              <a:rPr lang="pt-BR" altLang="pt-BR" noProof="0" dirty="0"/>
              <a:t>Seja cuidadoso ao conectar mídias removíveis </a:t>
            </a:r>
          </a:p>
          <a:p>
            <a:r>
              <a:rPr lang="pt-BR" altLang="pt-BR" noProof="0" dirty="0"/>
              <a:t>Ao retornar ao seu computador:</a:t>
            </a:r>
          </a:p>
          <a:p>
            <a:pPr lvl="1"/>
            <a:r>
              <a:rPr lang="pt-BR" altLang="pt-BR" noProof="0" dirty="0"/>
              <a:t>altere as senhas usadas</a:t>
            </a:r>
          </a:p>
          <a:p>
            <a:pPr lvl="1"/>
            <a:r>
              <a:rPr lang="pt-BR" altLang="pt-BR" noProof="0" dirty="0"/>
              <a:t>verifique seu </a:t>
            </a:r>
            <a:r>
              <a:rPr lang="pt-BR" altLang="pt-BR" i="1" noProof="0" dirty="0"/>
              <a:t>pen drive </a:t>
            </a:r>
            <a:r>
              <a:rPr lang="pt-BR" altLang="pt-BR" noProof="0" dirty="0"/>
              <a:t>com um antivírus</a:t>
            </a:r>
          </a:p>
        </p:txBody>
      </p:sp>
      <p:sp>
        <p:nvSpPr>
          <p:cNvPr id="59394" name="Title 1">
            <a:extLst>
              <a:ext uri="{FF2B5EF4-FFF2-40B4-BE49-F238E27FC236}">
                <a16:creationId xmlns:a16="http://schemas.microsoft.com/office/drawing/2014/main" xmlns="" id="{AA3DF257-6D39-2F4B-B00A-7D044B3948D4}"/>
              </a:ext>
            </a:extLst>
          </p:cNvPr>
          <p:cNvSpPr>
            <a:spLocks noGrp="1"/>
          </p:cNvSpPr>
          <p:nvPr>
            <p:ph type="title"/>
          </p:nvPr>
        </p:nvSpPr>
        <p:spPr>
          <a:xfrm>
            <a:off x="457199" y="331200"/>
            <a:ext cx="8229600" cy="777875"/>
          </a:xfrm>
        </p:spPr>
        <p:txBody>
          <a:bodyPr/>
          <a:lstStyle/>
          <a:p>
            <a:r>
              <a:rPr lang="pt-BR" altLang="pt-BR" noProof="0" dirty="0"/>
              <a:t>Ao usar computadores de terceiros (2/2)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a:extLst>
              <a:ext uri="{FF2B5EF4-FFF2-40B4-BE49-F238E27FC236}">
                <a16:creationId xmlns:a16="http://schemas.microsoft.com/office/drawing/2014/main" xmlns="" id="{7D1DE273-3503-3C43-8B03-03447A019F4D}"/>
              </a:ext>
            </a:extLst>
          </p:cNvPr>
          <p:cNvSpPr>
            <a:spLocks noGrp="1"/>
          </p:cNvSpPr>
          <p:nvPr>
            <p:ph idx="1"/>
          </p:nvPr>
        </p:nvSpPr>
        <p:spPr/>
        <p:txBody>
          <a:bodyPr/>
          <a:lstStyle/>
          <a:p>
            <a:r>
              <a:rPr lang="pt-BR" altLang="pt-BR" noProof="0" dirty="0"/>
              <a:t>Faça regularmente </a:t>
            </a:r>
            <a:r>
              <a:rPr lang="pt-BR" altLang="pt-BR" i="1" noProof="0" dirty="0"/>
              <a:t>backup</a:t>
            </a:r>
            <a:r>
              <a:rPr lang="pt-BR" altLang="pt-BR" noProof="0" dirty="0"/>
              <a:t> dos seus dados</a:t>
            </a:r>
          </a:p>
          <a:p>
            <a:r>
              <a:rPr lang="pt-BR" altLang="pt-BR" noProof="0" dirty="0"/>
              <a:t>Mantenha a data e a hora corretas</a:t>
            </a:r>
          </a:p>
          <a:p>
            <a:pPr lvl="1"/>
            <a:r>
              <a:rPr lang="pt-BR" altLang="pt-BR" noProof="0" dirty="0"/>
              <a:t>veja em </a:t>
            </a:r>
            <a:r>
              <a:rPr lang="pt-BR" altLang="pt-BR" noProof="0" dirty="0">
                <a:solidFill>
                  <a:schemeClr val="accent2"/>
                </a:solidFill>
                <a:hlinkClick r:id="rId3">
                  <a:extLst>
                    <a:ext uri="{A12FA001-AC4F-418D-AE19-62706E023703}">
                      <ahyp:hlinkClr xmlns:ahyp="http://schemas.microsoft.com/office/drawing/2018/hyperlinkcolor" xmlns="" val="tx"/>
                    </a:ext>
                  </a:extLst>
                </a:hlinkClick>
              </a:rPr>
              <a:t>ntp.br</a:t>
            </a:r>
            <a:r>
              <a:rPr lang="pt-BR" altLang="pt-BR" noProof="0" dirty="0">
                <a:solidFill>
                  <a:schemeClr val="accent2"/>
                </a:solidFill>
              </a:rPr>
              <a:t> </a:t>
            </a:r>
            <a:r>
              <a:rPr lang="pt-BR" altLang="pt-BR" noProof="0" dirty="0"/>
              <a:t>dicas sobre como manter seu computador sincronizado</a:t>
            </a:r>
          </a:p>
          <a:p>
            <a:r>
              <a:rPr lang="pt-BR" altLang="pt-BR" noProof="0" dirty="0"/>
              <a:t>Verifique as configurações de segurança oferecidas pelos programas instalados em seu computador</a:t>
            </a:r>
          </a:p>
          <a:p>
            <a:pPr lvl="1"/>
            <a:r>
              <a:rPr lang="pt-BR" altLang="pt-BR" noProof="0" dirty="0"/>
              <a:t>adapte-as às suas necessidades</a:t>
            </a:r>
          </a:p>
        </p:txBody>
      </p:sp>
      <p:sp>
        <p:nvSpPr>
          <p:cNvPr id="61442" name="Title 1">
            <a:extLst>
              <a:ext uri="{FF2B5EF4-FFF2-40B4-BE49-F238E27FC236}">
                <a16:creationId xmlns:a16="http://schemas.microsoft.com/office/drawing/2014/main" xmlns="" id="{285580C6-5A85-B343-BFEF-7155296DE160}"/>
              </a:ext>
            </a:extLst>
          </p:cNvPr>
          <p:cNvSpPr>
            <a:spLocks noGrp="1"/>
          </p:cNvSpPr>
          <p:nvPr>
            <p:ph type="title"/>
          </p:nvPr>
        </p:nvSpPr>
        <p:spPr>
          <a:xfrm>
            <a:off x="457199" y="331200"/>
            <a:ext cx="8229600" cy="777875"/>
          </a:xfrm>
        </p:spPr>
        <p:txBody>
          <a:bodyPr/>
          <a:lstStyle/>
          <a:p>
            <a:r>
              <a:rPr lang="pt-BR" altLang="pt-BR" noProof="0" dirty="0"/>
              <a:t>Outros cuidados (1/2)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22419D3D-886D-B74C-B868-723689BD977E}"/>
              </a:ext>
            </a:extLst>
          </p:cNvPr>
          <p:cNvSpPr>
            <a:spLocks noGrp="1"/>
          </p:cNvSpPr>
          <p:nvPr>
            <p:ph idx="1"/>
          </p:nvPr>
        </p:nvSpPr>
        <p:spPr/>
        <p:txBody>
          <a:bodyPr/>
          <a:lstStyle/>
          <a:p>
            <a:r>
              <a:rPr lang="pt-BR" altLang="pt-BR" noProof="0" dirty="0"/>
              <a:t>Computador pessoal</a:t>
            </a:r>
          </a:p>
          <a:p>
            <a:pPr lvl="1"/>
            <a:r>
              <a:rPr lang="pt-BR" altLang="pt-BR" noProof="0" dirty="0"/>
              <a:t>grande quantidade de dados armazenados</a:t>
            </a:r>
          </a:p>
          <a:p>
            <a:pPr lvl="1"/>
            <a:r>
              <a:rPr lang="pt-BR" altLang="pt-BR" noProof="0" dirty="0"/>
              <a:t>usado para acesso a:</a:t>
            </a:r>
          </a:p>
          <a:p>
            <a:pPr lvl="2"/>
            <a:r>
              <a:rPr lang="pt-BR" altLang="pt-BR" i="1" noProof="0" dirty="0"/>
              <a:t>Internet Banking</a:t>
            </a:r>
          </a:p>
          <a:p>
            <a:pPr lvl="2"/>
            <a:r>
              <a:rPr lang="pt-BR" altLang="pt-BR" noProof="0" dirty="0"/>
              <a:t>comércio eletrônico</a:t>
            </a:r>
          </a:p>
          <a:p>
            <a:pPr lvl="2"/>
            <a:r>
              <a:rPr lang="pt-BR" altLang="pt-BR" noProof="0" dirty="0"/>
              <a:t>redes sociais, etc.</a:t>
            </a:r>
          </a:p>
          <a:p>
            <a:pPr marL="914400" lvl="2" indent="0">
              <a:buNone/>
            </a:pPr>
            <a:endParaRPr lang="pt-BR" altLang="pt-BR" noProof="0" dirty="0"/>
          </a:p>
          <a:p>
            <a:pPr marL="914400" lvl="2" indent="0">
              <a:buNone/>
            </a:pPr>
            <a:endParaRPr lang="pt-BR" altLang="pt-BR" noProof="0" dirty="0"/>
          </a:p>
          <a:p>
            <a:pPr marL="0" indent="0" algn="ctr">
              <a:buNone/>
            </a:pPr>
            <a:r>
              <a:rPr lang="pt-BR" altLang="pt-BR" sz="2400" noProof="0" dirty="0">
                <a:solidFill>
                  <a:schemeClr val="accent2"/>
                </a:solidFill>
              </a:rPr>
              <a:t>Manter o computador seguro é essencial para se proteger dos riscos envolvidos no uso da Internet </a:t>
            </a:r>
          </a:p>
        </p:txBody>
      </p:sp>
      <p:sp>
        <p:nvSpPr>
          <p:cNvPr id="20481" name="Title 1">
            <a:extLst>
              <a:ext uri="{FF2B5EF4-FFF2-40B4-BE49-F238E27FC236}">
                <a16:creationId xmlns:a16="http://schemas.microsoft.com/office/drawing/2014/main" xmlns="" id="{D2029516-F28F-0B40-8206-C43332CB4F69}"/>
              </a:ext>
            </a:extLst>
          </p:cNvPr>
          <p:cNvSpPr>
            <a:spLocks noGrp="1"/>
          </p:cNvSpPr>
          <p:nvPr>
            <p:ph type="title"/>
          </p:nvPr>
        </p:nvSpPr>
        <p:spPr>
          <a:xfrm>
            <a:off x="457199" y="331200"/>
            <a:ext cx="8229600" cy="777875"/>
          </a:xfrm>
        </p:spPr>
        <p:txBody>
          <a:bodyPr/>
          <a:lstStyle/>
          <a:p>
            <a:r>
              <a:rPr lang="pt-BR" altLang="pt-BR" noProof="0" dirty="0"/>
              <a:t>Computadores (1/4)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a:extLst>
              <a:ext uri="{FF2B5EF4-FFF2-40B4-BE49-F238E27FC236}">
                <a16:creationId xmlns:a16="http://schemas.microsoft.com/office/drawing/2014/main" xmlns="" id="{C793033B-7FF9-D64A-8C11-51C42C08A8A6}"/>
              </a:ext>
            </a:extLst>
          </p:cNvPr>
          <p:cNvSpPr>
            <a:spLocks noGrp="1"/>
          </p:cNvSpPr>
          <p:nvPr>
            <p:ph idx="1"/>
          </p:nvPr>
        </p:nvSpPr>
        <p:spPr/>
        <p:txBody>
          <a:bodyPr/>
          <a:lstStyle/>
          <a:p>
            <a:r>
              <a:rPr lang="pt-BR" altLang="pt-BR" noProof="0" dirty="0"/>
              <a:t>Ao compartilhar recursos do seu computador:</a:t>
            </a:r>
          </a:p>
          <a:p>
            <a:pPr lvl="1"/>
            <a:r>
              <a:rPr lang="pt-BR" altLang="pt-BR" noProof="0" dirty="0"/>
              <a:t>estabeleça:</a:t>
            </a:r>
          </a:p>
          <a:p>
            <a:pPr lvl="2"/>
            <a:r>
              <a:rPr lang="pt-BR" altLang="pt-BR" noProof="0" dirty="0"/>
              <a:t>senhas para os compartilhamentos</a:t>
            </a:r>
          </a:p>
          <a:p>
            <a:pPr lvl="2"/>
            <a:r>
              <a:rPr lang="pt-BR" altLang="pt-BR" noProof="0" dirty="0"/>
              <a:t>permissões de acesso adequadas</a:t>
            </a:r>
          </a:p>
          <a:p>
            <a:pPr lvl="1"/>
            <a:r>
              <a:rPr lang="pt-BR" altLang="pt-BR" noProof="0" dirty="0"/>
              <a:t>compartilhe seus recursos pelo tempo mínimo necessário</a:t>
            </a:r>
          </a:p>
          <a:p>
            <a:r>
              <a:rPr lang="pt-BR" altLang="pt-BR" noProof="0" dirty="0"/>
              <a:t>Ao enviar seu computador para serviços de manutenção:</a:t>
            </a:r>
          </a:p>
          <a:p>
            <a:pPr lvl="1"/>
            <a:r>
              <a:rPr lang="pt-BR" altLang="pt-BR" noProof="0" dirty="0"/>
              <a:t>selecione empresas com boas referências</a:t>
            </a:r>
          </a:p>
          <a:p>
            <a:pPr lvl="1"/>
            <a:r>
              <a:rPr lang="pt-BR" altLang="pt-BR" noProof="0" dirty="0"/>
              <a:t>pesquise na Internet sobre a empresa</a:t>
            </a:r>
          </a:p>
          <a:p>
            <a:pPr lvl="2"/>
            <a:r>
              <a:rPr lang="pt-BR" altLang="pt-BR" noProof="0" dirty="0"/>
              <a:t>à procura da opinião de clientes sobre ela</a:t>
            </a:r>
          </a:p>
          <a:p>
            <a:pPr lvl="1"/>
            <a:r>
              <a:rPr lang="pt-BR" altLang="pt-BR" noProof="0" dirty="0"/>
              <a:t>não permita a instalação de programas não originais</a:t>
            </a:r>
          </a:p>
          <a:p>
            <a:pPr lvl="1"/>
            <a:r>
              <a:rPr lang="pt-BR" altLang="pt-BR" noProof="0" dirty="0"/>
              <a:t>se possível, faça </a:t>
            </a:r>
            <a:r>
              <a:rPr lang="pt-BR" altLang="pt-BR" i="1" noProof="0" dirty="0"/>
              <a:t>backup</a:t>
            </a:r>
            <a:r>
              <a:rPr lang="pt-BR" altLang="pt-BR" noProof="0" dirty="0"/>
              <a:t> dos dados antes de enviá-lo</a:t>
            </a:r>
          </a:p>
        </p:txBody>
      </p:sp>
      <p:sp>
        <p:nvSpPr>
          <p:cNvPr id="63490" name="Title 1">
            <a:extLst>
              <a:ext uri="{FF2B5EF4-FFF2-40B4-BE49-F238E27FC236}">
                <a16:creationId xmlns:a16="http://schemas.microsoft.com/office/drawing/2014/main" xmlns="" id="{348075DB-9F96-3440-A65A-4F96488205CD}"/>
              </a:ext>
            </a:extLst>
          </p:cNvPr>
          <p:cNvSpPr>
            <a:spLocks noGrp="1"/>
          </p:cNvSpPr>
          <p:nvPr>
            <p:ph type="title"/>
          </p:nvPr>
        </p:nvSpPr>
        <p:spPr>
          <a:xfrm>
            <a:off x="457199" y="331200"/>
            <a:ext cx="8229600" cy="777875"/>
          </a:xfrm>
        </p:spPr>
        <p:txBody>
          <a:bodyPr/>
          <a:lstStyle/>
          <a:p>
            <a:r>
              <a:rPr lang="pt-BR" altLang="pt-BR" noProof="0" dirty="0"/>
              <a:t>Outros cuidados (2/2)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9B281CF3-61E9-3E43-97CB-DEB338FFA223}"/>
              </a:ext>
            </a:extLst>
          </p:cNvPr>
          <p:cNvSpPr>
            <a:spLocks noGrp="1"/>
          </p:cNvSpPr>
          <p:nvPr>
            <p:ph idx="1"/>
          </p:nvPr>
        </p:nvSpPr>
        <p:spPr/>
        <p:txBody>
          <a:bodyPr/>
          <a:lstStyle/>
          <a:p>
            <a:r>
              <a:rPr lang="pt-BR" altLang="pt-BR" noProof="0" dirty="0"/>
              <a:t>Pode ser um grande erro acreditar que seu computador:</a:t>
            </a:r>
          </a:p>
          <a:p>
            <a:pPr lvl="1"/>
            <a:r>
              <a:rPr lang="pt-BR" altLang="pt-BR" noProof="0" dirty="0"/>
              <a:t>não apresenta atrativos</a:t>
            </a:r>
          </a:p>
          <a:p>
            <a:pPr lvl="1"/>
            <a:r>
              <a:rPr lang="pt-BR" altLang="pt-BR" noProof="0" dirty="0"/>
              <a:t>dificilmente será localizado na Internet </a:t>
            </a:r>
          </a:p>
          <a:p>
            <a:r>
              <a:rPr lang="pt-BR" altLang="pt-BR" noProof="0" dirty="0"/>
              <a:t>Sentindo-se seguro você pode acreditar que não precisa se prevenir</a:t>
            </a:r>
          </a:p>
          <a:p>
            <a:pPr lvl="1"/>
            <a:r>
              <a:rPr lang="pt-BR" altLang="pt-BR" noProof="0" dirty="0"/>
              <a:t>a ilusão termina quando os problemas acontecem</a:t>
            </a:r>
          </a:p>
          <a:p>
            <a:r>
              <a:rPr lang="pt-BR" altLang="pt-BR" noProof="0" dirty="0"/>
              <a:t>Atacantes interessados em acessar grande quantidade de computadores, independente:</a:t>
            </a:r>
          </a:p>
          <a:p>
            <a:pPr lvl="1"/>
            <a:r>
              <a:rPr lang="pt-BR" altLang="pt-BR" noProof="0" dirty="0"/>
              <a:t>de quais são</a:t>
            </a:r>
          </a:p>
          <a:p>
            <a:pPr lvl="1"/>
            <a:r>
              <a:rPr lang="pt-BR" altLang="pt-BR" noProof="0" dirty="0"/>
              <a:t>das configurações que possuem</a:t>
            </a:r>
          </a:p>
        </p:txBody>
      </p:sp>
      <p:sp>
        <p:nvSpPr>
          <p:cNvPr id="22529" name="Title 1">
            <a:extLst>
              <a:ext uri="{FF2B5EF4-FFF2-40B4-BE49-F238E27FC236}">
                <a16:creationId xmlns:a16="http://schemas.microsoft.com/office/drawing/2014/main" xmlns="" id="{2F7328AD-7B5A-2A4E-B2E0-A75F83A48FEC}"/>
              </a:ext>
            </a:extLst>
          </p:cNvPr>
          <p:cNvSpPr>
            <a:spLocks noGrp="1"/>
          </p:cNvSpPr>
          <p:nvPr>
            <p:ph type="title"/>
          </p:nvPr>
        </p:nvSpPr>
        <p:spPr>
          <a:xfrm>
            <a:off x="457199" y="331200"/>
            <a:ext cx="8229600" cy="777875"/>
          </a:xfrm>
        </p:spPr>
        <p:txBody>
          <a:bodyPr/>
          <a:lstStyle/>
          <a:p>
            <a:r>
              <a:rPr lang="pt-BR" altLang="pt-BR" noProof="0" dirty="0"/>
              <a:t>Computadores (2/4)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AF08F203-A125-B24A-9615-FBA848FD82EA}"/>
              </a:ext>
            </a:extLst>
          </p:cNvPr>
          <p:cNvSpPr>
            <a:spLocks noGrp="1"/>
          </p:cNvSpPr>
          <p:nvPr>
            <p:ph idx="1"/>
          </p:nvPr>
        </p:nvSpPr>
        <p:spPr>
          <a:xfrm>
            <a:off x="457200" y="1440000"/>
            <a:ext cx="8435280" cy="4525963"/>
          </a:xfrm>
        </p:spPr>
        <p:txBody>
          <a:bodyPr/>
          <a:lstStyle/>
          <a:p>
            <a:r>
              <a:rPr lang="pt-BR" altLang="pt-BR" noProof="0" dirty="0"/>
              <a:t>Seu computador pode ser invadido ou infectado por meio:</a:t>
            </a:r>
          </a:p>
          <a:p>
            <a:pPr lvl="1"/>
            <a:r>
              <a:rPr lang="pt-BR" altLang="pt-BR" noProof="0" dirty="0"/>
              <a:t>da ação direta de atacantes</a:t>
            </a:r>
          </a:p>
          <a:p>
            <a:pPr lvl="1"/>
            <a:r>
              <a:rPr lang="pt-BR" altLang="pt-BR" noProof="0" dirty="0"/>
              <a:t>da auto-execução de mídias removíveis infectadas</a:t>
            </a:r>
          </a:p>
          <a:p>
            <a:pPr lvl="1"/>
            <a:r>
              <a:rPr lang="pt-BR" altLang="pt-BR" noProof="0" dirty="0"/>
              <a:t>do acesso a páginas </a:t>
            </a:r>
            <a:r>
              <a:rPr lang="pt-BR" altLang="pt-BR" i="1" noProof="0" dirty="0"/>
              <a:t>web</a:t>
            </a:r>
            <a:r>
              <a:rPr lang="pt-BR" altLang="pt-BR" noProof="0" dirty="0"/>
              <a:t> maliciosas</a:t>
            </a:r>
          </a:p>
          <a:p>
            <a:pPr lvl="2"/>
            <a:r>
              <a:rPr lang="pt-BR" altLang="pt-BR" noProof="0" dirty="0"/>
              <a:t>utilizando navegadores vulneráveis</a:t>
            </a:r>
          </a:p>
          <a:p>
            <a:pPr lvl="1"/>
            <a:r>
              <a:rPr lang="pt-BR" altLang="pt-BR" noProof="0" dirty="0"/>
              <a:t>da exploração de:</a:t>
            </a:r>
          </a:p>
          <a:p>
            <a:pPr lvl="2"/>
            <a:r>
              <a:rPr lang="pt-BR" altLang="pt-BR" noProof="0" dirty="0"/>
              <a:t>vulnerabilidades existentes nos programas instalados</a:t>
            </a:r>
          </a:p>
          <a:p>
            <a:pPr lvl="2"/>
            <a:r>
              <a:rPr lang="pt-BR" altLang="pt-BR" noProof="0" dirty="0"/>
              <a:t>contas de usuário</a:t>
            </a:r>
          </a:p>
          <a:p>
            <a:pPr lvl="3"/>
            <a:r>
              <a:rPr lang="pt-BR" altLang="pt-BR" noProof="0" dirty="0"/>
              <a:t>sem senha</a:t>
            </a:r>
          </a:p>
          <a:p>
            <a:pPr lvl="3"/>
            <a:r>
              <a:rPr lang="pt-BR" altLang="pt-BR" noProof="0" dirty="0"/>
              <a:t>com senha fraca</a:t>
            </a:r>
          </a:p>
        </p:txBody>
      </p:sp>
      <p:sp>
        <p:nvSpPr>
          <p:cNvPr id="24577" name="Title 1">
            <a:extLst>
              <a:ext uri="{FF2B5EF4-FFF2-40B4-BE49-F238E27FC236}">
                <a16:creationId xmlns:a16="http://schemas.microsoft.com/office/drawing/2014/main" xmlns="" id="{6B02FB85-56CD-D94E-B418-2F3F5138FFAE}"/>
              </a:ext>
            </a:extLst>
          </p:cNvPr>
          <p:cNvSpPr>
            <a:spLocks noGrp="1"/>
          </p:cNvSpPr>
          <p:nvPr>
            <p:ph type="title"/>
          </p:nvPr>
        </p:nvSpPr>
        <p:spPr/>
        <p:txBody>
          <a:bodyPr/>
          <a:lstStyle/>
          <a:p>
            <a:r>
              <a:rPr lang="pt-BR" altLang="pt-BR" noProof="0" dirty="0"/>
              <a:t>Computadores (3/4)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xmlns="" id="{33712EC7-EBED-6E48-8272-876830DD03FD}"/>
              </a:ext>
            </a:extLst>
          </p:cNvPr>
          <p:cNvSpPr>
            <a:spLocks noGrp="1"/>
          </p:cNvSpPr>
          <p:nvPr>
            <p:ph idx="1"/>
          </p:nvPr>
        </p:nvSpPr>
        <p:spPr>
          <a:xfrm>
            <a:off x="457200" y="1440000"/>
            <a:ext cx="8435280" cy="4525963"/>
          </a:xfrm>
        </p:spPr>
        <p:txBody>
          <a:bodyPr/>
          <a:lstStyle/>
          <a:p>
            <a:r>
              <a:rPr lang="pt-BR" altLang="pt-BR" noProof="0" dirty="0">
                <a:solidFill>
                  <a:schemeClr val="accent3"/>
                </a:solidFill>
              </a:rPr>
              <a:t>Seu computador pode ser invadido ou infectado por meio:</a:t>
            </a:r>
          </a:p>
          <a:p>
            <a:pPr lvl="1"/>
            <a:r>
              <a:rPr lang="pt-BR" altLang="pt-BR" noProof="0" dirty="0"/>
              <a:t>da ação de códigos maliciosos</a:t>
            </a:r>
          </a:p>
          <a:p>
            <a:pPr lvl="2"/>
            <a:r>
              <a:rPr lang="pt-BR" altLang="pt-BR" noProof="0" dirty="0"/>
              <a:t>recebidos pela rede</a:t>
            </a:r>
          </a:p>
          <a:p>
            <a:pPr lvl="2"/>
            <a:r>
              <a:rPr lang="pt-BR" altLang="pt-BR" noProof="0" dirty="0"/>
              <a:t>obtidos:</a:t>
            </a:r>
          </a:p>
          <a:p>
            <a:pPr lvl="3"/>
            <a:r>
              <a:rPr lang="pt-BR" altLang="pt-BR" dirty="0"/>
              <a:t>em anexos de mensagens eletrônicas</a:t>
            </a:r>
          </a:p>
          <a:p>
            <a:pPr lvl="3"/>
            <a:r>
              <a:rPr lang="pt-BR" altLang="pt-BR" dirty="0"/>
              <a:t>em outros computadores</a:t>
            </a:r>
          </a:p>
          <a:p>
            <a:pPr lvl="3"/>
            <a:r>
              <a:rPr lang="pt-BR" altLang="pt-BR" noProof="0" dirty="0"/>
              <a:t>em páginas </a:t>
            </a:r>
            <a:r>
              <a:rPr lang="pt-BR" altLang="pt-BR" i="1" noProof="0" dirty="0"/>
              <a:t>web</a:t>
            </a:r>
          </a:p>
          <a:p>
            <a:pPr lvl="3"/>
            <a:r>
              <a:rPr lang="pt-BR" altLang="pt-BR" noProof="0" dirty="0"/>
              <a:t>via mídias removíveis</a:t>
            </a:r>
          </a:p>
        </p:txBody>
      </p:sp>
      <p:sp>
        <p:nvSpPr>
          <p:cNvPr id="26625" name="Title 1">
            <a:extLst>
              <a:ext uri="{FF2B5EF4-FFF2-40B4-BE49-F238E27FC236}">
                <a16:creationId xmlns:a16="http://schemas.microsoft.com/office/drawing/2014/main" xmlns="" id="{6F461BEF-D34D-944C-8F97-80D7DA1465F4}"/>
              </a:ext>
            </a:extLst>
          </p:cNvPr>
          <p:cNvSpPr>
            <a:spLocks noGrp="1"/>
          </p:cNvSpPr>
          <p:nvPr>
            <p:ph type="title"/>
          </p:nvPr>
        </p:nvSpPr>
        <p:spPr/>
        <p:txBody>
          <a:bodyPr/>
          <a:lstStyle/>
          <a:p>
            <a:r>
              <a:rPr lang="pt-BR" altLang="pt-BR" noProof="0" dirty="0"/>
              <a:t>Computadores (4/4)</a:t>
            </a:r>
          </a:p>
        </p:txBody>
      </p:sp>
      <p:pic>
        <p:nvPicPr>
          <p:cNvPr id="4" name="Picture 1">
            <a:extLst>
              <a:ext uri="{FF2B5EF4-FFF2-40B4-BE49-F238E27FC236}">
                <a16:creationId xmlns:a16="http://schemas.microsoft.com/office/drawing/2014/main" xmlns="" id="{F93F2942-D8D0-6947-9A51-76F27F3D91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860032" y="3429000"/>
            <a:ext cx="3826767" cy="271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xmlns="" id="{8E2CD331-F8D3-9144-9DAC-2ADBD6E9A97C}"/>
              </a:ext>
            </a:extLst>
          </p:cNvPr>
          <p:cNvSpPr>
            <a:spLocks noGrp="1"/>
          </p:cNvSpPr>
          <p:nvPr>
            <p:ph type="ctrTitle"/>
          </p:nvPr>
        </p:nvSpPr>
        <p:spPr/>
        <p:txBody>
          <a:bodyPr/>
          <a:lstStyle/>
          <a:p>
            <a:r>
              <a:rPr lang="pt-BR" altLang="pt-BR" noProof="0" dirty="0"/>
              <a:t>Riscos</a:t>
            </a:r>
            <a:br>
              <a:rPr lang="pt-BR" altLang="pt-BR" noProof="0" dirty="0"/>
            </a:br>
            <a:r>
              <a:rPr lang="pt-BR" altLang="pt-BR" noProof="0" dirty="0"/>
              <a:t>principais</a:t>
            </a:r>
          </a:p>
        </p:txBody>
      </p:sp>
      <p:pic>
        <p:nvPicPr>
          <p:cNvPr id="28675" name="Picture Placeholder 2">
            <a:extLst>
              <a:ext uri="{FF2B5EF4-FFF2-40B4-BE49-F238E27FC236}">
                <a16:creationId xmlns:a16="http://schemas.microsoft.com/office/drawing/2014/main" xmlns="" id="{49F21505-4EAC-DD47-B0C0-28E67EFD61C7}"/>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2261335" y="2026406"/>
            <a:ext cx="4621329" cy="4068394"/>
          </a:xfrm>
        </p:spPr>
      </p:pic>
      <p:sp>
        <p:nvSpPr>
          <p:cNvPr id="28674" name="TextBox 1">
            <a:extLst>
              <a:ext uri="{FF2B5EF4-FFF2-40B4-BE49-F238E27FC236}">
                <a16:creationId xmlns:a16="http://schemas.microsoft.com/office/drawing/2014/main" xmlns="" id="{198AB14F-0685-8340-936C-10922DB6177E}"/>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xmlns="" id="{30564CDE-660F-3E4D-B73C-1BEF9E75A1AD}"/>
              </a:ext>
            </a:extLst>
          </p:cNvPr>
          <p:cNvSpPr>
            <a:spLocks noGrp="1"/>
          </p:cNvSpPr>
          <p:nvPr>
            <p:ph idx="1"/>
          </p:nvPr>
        </p:nvSpPr>
        <p:spPr/>
        <p:txBody>
          <a:bodyPr/>
          <a:lstStyle/>
          <a:p>
            <a:r>
              <a:rPr lang="pt-BR" altLang="pt-BR" noProof="0" dirty="0"/>
              <a:t>Se seu computador for comprometido você pode vir a enfrentar problemas, como:</a:t>
            </a:r>
          </a:p>
          <a:p>
            <a:pPr lvl="1"/>
            <a:r>
              <a:rPr lang="pt-BR" altLang="pt-BR" dirty="0"/>
              <a:t>ficar sem acesso ao computador</a:t>
            </a:r>
          </a:p>
          <a:p>
            <a:pPr lvl="1"/>
            <a:r>
              <a:rPr lang="pt-BR" altLang="pt-BR" dirty="0"/>
              <a:t>vazamento de informações</a:t>
            </a:r>
          </a:p>
          <a:p>
            <a:pPr lvl="1"/>
            <a:r>
              <a:rPr lang="pt-BR" altLang="pt-BR" noProof="0" dirty="0"/>
              <a:t>invasão de privacidade</a:t>
            </a:r>
          </a:p>
          <a:p>
            <a:pPr lvl="1"/>
            <a:r>
              <a:rPr lang="pt-BR" altLang="pt-BR" noProof="0" dirty="0"/>
              <a:t>furto de identidade</a:t>
            </a:r>
          </a:p>
          <a:p>
            <a:pPr lvl="1"/>
            <a:r>
              <a:rPr lang="pt-BR" altLang="pt-BR" noProof="0" dirty="0"/>
              <a:t>perda de dados</a:t>
            </a:r>
          </a:p>
          <a:p>
            <a:pPr lvl="1"/>
            <a:r>
              <a:rPr lang="pt-BR" altLang="pt-BR" noProof="0" dirty="0"/>
              <a:t>perdas financeiras</a:t>
            </a:r>
          </a:p>
        </p:txBody>
      </p:sp>
      <p:sp>
        <p:nvSpPr>
          <p:cNvPr id="30721" name="Title 1">
            <a:extLst>
              <a:ext uri="{FF2B5EF4-FFF2-40B4-BE49-F238E27FC236}">
                <a16:creationId xmlns:a16="http://schemas.microsoft.com/office/drawing/2014/main" xmlns="" id="{9519C0AC-8599-3C45-A957-CF8149E359BB}"/>
              </a:ext>
            </a:extLst>
          </p:cNvPr>
          <p:cNvSpPr>
            <a:spLocks noGrp="1"/>
          </p:cNvSpPr>
          <p:nvPr>
            <p:ph type="title"/>
          </p:nvPr>
        </p:nvSpPr>
        <p:spPr>
          <a:xfrm>
            <a:off x="457199" y="331200"/>
            <a:ext cx="8229600" cy="777875"/>
          </a:xfrm>
        </p:spPr>
        <p:txBody>
          <a:bodyPr/>
          <a:lstStyle/>
          <a:p>
            <a:r>
              <a:rPr lang="pt-BR" altLang="pt-BR" noProof="0" dirty="0"/>
              <a:t>Riscos principais (1/2) </a:t>
            </a:r>
          </a:p>
        </p:txBody>
      </p:sp>
      <p:pic>
        <p:nvPicPr>
          <p:cNvPr id="4" name="Picture 1">
            <a:extLst>
              <a:ext uri="{FF2B5EF4-FFF2-40B4-BE49-F238E27FC236}">
                <a16:creationId xmlns:a16="http://schemas.microsoft.com/office/drawing/2014/main" xmlns="" id="{7C0F75C3-0488-3440-B451-1668738C53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491880" y="2833181"/>
            <a:ext cx="5194919" cy="32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4141080" y="1841400"/>
              <a:ext cx="4781160" cy="1460880"/>
            </p14:xfrm>
          </p:contentPart>
        </mc:Choice>
        <mc:Fallback xmlns="">
          <p:pic>
            <p:nvPicPr>
              <p:cNvPr id="2" name="Tinta 1"/>
              <p:cNvPicPr/>
              <p:nvPr/>
            </p:nvPicPr>
            <p:blipFill>
              <a:blip r:embed="rId5"/>
              <a:stretch>
                <a:fillRect/>
              </a:stretch>
            </p:blipFill>
            <p:spPr>
              <a:xfrm>
                <a:off x="4131720" y="1832040"/>
                <a:ext cx="4799880" cy="147960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xmlns="" id="{BA929847-4750-5A42-A897-86AE5C5FDC02}"/>
              </a:ext>
            </a:extLst>
          </p:cNvPr>
          <p:cNvSpPr>
            <a:spLocks noGrp="1"/>
          </p:cNvSpPr>
          <p:nvPr>
            <p:ph idx="1"/>
          </p:nvPr>
        </p:nvSpPr>
        <p:spPr/>
        <p:txBody>
          <a:bodyPr/>
          <a:lstStyle/>
          <a:p>
            <a:r>
              <a:rPr lang="pt-BR" altLang="pt-BR" noProof="0" dirty="0"/>
              <a:t>Seu computador pode ser usado para atividades maliciosas, como:</a:t>
            </a:r>
          </a:p>
          <a:p>
            <a:pPr lvl="1"/>
            <a:r>
              <a:rPr lang="pt-BR" altLang="pt-BR" noProof="0" dirty="0"/>
              <a:t>infectar, invadir e atacar outros computadores</a:t>
            </a:r>
          </a:p>
          <a:p>
            <a:pPr lvl="1"/>
            <a:r>
              <a:rPr lang="pt-BR" altLang="pt-BR" dirty="0"/>
              <a:t>esconder a real identidade e localização de um atacante</a:t>
            </a:r>
            <a:endParaRPr lang="pt-BR" altLang="pt-BR" noProof="0" dirty="0"/>
          </a:p>
          <a:p>
            <a:pPr lvl="1"/>
            <a:r>
              <a:rPr lang="pt-BR" altLang="pt-BR" dirty="0"/>
              <a:t>servir de repositório para dados fraudulentos</a:t>
            </a:r>
          </a:p>
          <a:p>
            <a:pPr lvl="1"/>
            <a:r>
              <a:rPr lang="pt-BR" altLang="pt-BR" noProof="0" dirty="0"/>
              <a:t>aplicar golpes em outros usuários</a:t>
            </a:r>
          </a:p>
          <a:p>
            <a:pPr lvl="1"/>
            <a:r>
              <a:rPr lang="pt-BR" altLang="pt-BR" noProof="0" dirty="0"/>
              <a:t>propagar códigos maliciosos</a:t>
            </a:r>
          </a:p>
          <a:p>
            <a:pPr lvl="1"/>
            <a:r>
              <a:rPr lang="pt-BR" altLang="pt-BR" noProof="0" dirty="0"/>
              <a:t>disseminar </a:t>
            </a:r>
            <a:r>
              <a:rPr lang="pt-BR" altLang="pt-BR" i="1" noProof="0" dirty="0"/>
              <a:t>spam</a:t>
            </a:r>
          </a:p>
        </p:txBody>
      </p:sp>
      <p:sp>
        <p:nvSpPr>
          <p:cNvPr id="32769" name="Title 1">
            <a:extLst>
              <a:ext uri="{FF2B5EF4-FFF2-40B4-BE49-F238E27FC236}">
                <a16:creationId xmlns:a16="http://schemas.microsoft.com/office/drawing/2014/main" xmlns="" id="{635AD637-F0B0-1C4B-B132-7E7ACE71CFD3}"/>
              </a:ext>
            </a:extLst>
          </p:cNvPr>
          <p:cNvSpPr>
            <a:spLocks noGrp="1"/>
          </p:cNvSpPr>
          <p:nvPr>
            <p:ph type="title"/>
          </p:nvPr>
        </p:nvSpPr>
        <p:spPr>
          <a:xfrm>
            <a:off x="457199" y="331200"/>
            <a:ext cx="8229600" cy="777875"/>
          </a:xfrm>
        </p:spPr>
        <p:txBody>
          <a:bodyPr/>
          <a:lstStyle/>
          <a:p>
            <a:r>
              <a:rPr lang="pt-BR" altLang="pt-BR" noProof="0" dirty="0"/>
              <a:t>Riscos principais (2/2) </a:t>
            </a:r>
          </a:p>
        </p:txBody>
      </p:sp>
      <p:pic>
        <p:nvPicPr>
          <p:cNvPr id="4" name="Picture 1">
            <a:extLst>
              <a:ext uri="{FF2B5EF4-FFF2-40B4-BE49-F238E27FC236}">
                <a16:creationId xmlns:a16="http://schemas.microsoft.com/office/drawing/2014/main" xmlns="" id="{38443357-C709-F64A-AF50-2F82E608B6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932040" y="3995957"/>
            <a:ext cx="3754759" cy="213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xmlns="" id="{3582572A-C792-714B-81C6-068F44AC31EA}"/>
              </a:ext>
            </a:extLst>
          </p:cNvPr>
          <p:cNvSpPr>
            <a:spLocks noGrp="1"/>
          </p:cNvSpPr>
          <p:nvPr>
            <p:ph type="ctrTitle"/>
          </p:nvPr>
        </p:nvSpPr>
        <p:spPr/>
        <p:txBody>
          <a:bodyPr/>
          <a:lstStyle/>
          <a:p>
            <a:r>
              <a:rPr lang="pt-BR" altLang="pt-BR" noProof="0" dirty="0"/>
              <a:t>Cuidados a </a:t>
            </a:r>
            <a:br>
              <a:rPr lang="pt-BR" altLang="pt-BR" noProof="0" dirty="0"/>
            </a:br>
            <a:r>
              <a:rPr lang="pt-BR" altLang="pt-BR" noProof="0" dirty="0"/>
              <a:t>serem tomados</a:t>
            </a:r>
          </a:p>
        </p:txBody>
      </p:sp>
      <p:pic>
        <p:nvPicPr>
          <p:cNvPr id="34818" name="Picture Placeholder 2">
            <a:extLst>
              <a:ext uri="{FF2B5EF4-FFF2-40B4-BE49-F238E27FC236}">
                <a16:creationId xmlns:a16="http://schemas.microsoft.com/office/drawing/2014/main" xmlns="" id="{EF7EB2D0-0231-444C-A19E-595513214D4C}"/>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461740" y="2204864"/>
            <a:ext cx="6220519" cy="376193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scículo Computadores">
      <a:dk1>
        <a:srgbClr val="000000"/>
      </a:dk1>
      <a:lt1>
        <a:srgbClr val="FFFFFF"/>
      </a:lt1>
      <a:dk2>
        <a:srgbClr val="000000"/>
      </a:dk2>
      <a:lt2>
        <a:srgbClr val="EEECE1"/>
      </a:lt2>
      <a:accent1>
        <a:srgbClr val="00A13A"/>
      </a:accent1>
      <a:accent2>
        <a:srgbClr val="EE7900"/>
      </a:accent2>
      <a:accent3>
        <a:srgbClr val="A3A3A3"/>
      </a:accent3>
      <a:accent4>
        <a:srgbClr val="8064A2"/>
      </a:accent4>
      <a:accent5>
        <a:srgbClr val="4BACC6"/>
      </a:accent5>
      <a:accent6>
        <a:srgbClr val="F79646"/>
      </a:accent6>
      <a:hlink>
        <a:srgbClr val="EE7900"/>
      </a:hlink>
      <a:folHlink>
        <a:srgbClr val="EE7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Computadores">
      <a:dk1>
        <a:srgbClr val="000000"/>
      </a:dk1>
      <a:lt1>
        <a:srgbClr val="FFFFFF"/>
      </a:lt1>
      <a:dk2>
        <a:srgbClr val="000000"/>
      </a:dk2>
      <a:lt2>
        <a:srgbClr val="EEECE1"/>
      </a:lt2>
      <a:accent1>
        <a:srgbClr val="00A13A"/>
      </a:accent1>
      <a:accent2>
        <a:srgbClr val="EE7900"/>
      </a:accent2>
      <a:accent3>
        <a:srgbClr val="A3A3A3"/>
      </a:accent3>
      <a:accent4>
        <a:srgbClr val="8064A2"/>
      </a:accent4>
      <a:accent5>
        <a:srgbClr val="4BACC6"/>
      </a:accent5>
      <a:accent6>
        <a:srgbClr val="F79646"/>
      </a:accent6>
      <a:hlink>
        <a:srgbClr val="EE7900"/>
      </a:hlink>
      <a:folHlink>
        <a:srgbClr val="EE7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14393</TotalTime>
  <Words>3436</Words>
  <Application>Microsoft Office PowerPoint</Application>
  <PresentationFormat>Apresentação na tela (4:3)</PresentationFormat>
  <Paragraphs>296</Paragraphs>
  <Slides>20</Slides>
  <Notes>20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ＭＳ Ｐゴシック</vt:lpstr>
      <vt:lpstr>Arial</vt:lpstr>
      <vt:lpstr>Arial Black</vt:lpstr>
      <vt:lpstr>Office Theme</vt:lpstr>
      <vt:lpstr>Apresentação do PowerPoint</vt:lpstr>
      <vt:lpstr>Computadores (1/4)</vt:lpstr>
      <vt:lpstr>Computadores (2/4)</vt:lpstr>
      <vt:lpstr>Computadores (3/4)</vt:lpstr>
      <vt:lpstr>Computadores (4/4)</vt:lpstr>
      <vt:lpstr>Riscos principais</vt:lpstr>
      <vt:lpstr>Riscos principais (1/2) </vt:lpstr>
      <vt:lpstr>Riscos principais (2/2) </vt:lpstr>
      <vt:lpstr>Cuidados a  serem tomados</vt:lpstr>
      <vt:lpstr>Mantenha os programas atualizados</vt:lpstr>
      <vt:lpstr>Instale as atualizações disponíveis</vt:lpstr>
      <vt:lpstr>Use apenas programas originais</vt:lpstr>
      <vt:lpstr>Ao instalar aplicativos de terceiros</vt:lpstr>
      <vt:lpstr>Use mecanismos de proteção (1/3)</vt:lpstr>
      <vt:lpstr>Use mecanismos de proteção (2/3)</vt:lpstr>
      <vt:lpstr>Use mecanismos de proteção (3/3)</vt:lpstr>
      <vt:lpstr>Ao usar computadores de terceiros (1/2)</vt:lpstr>
      <vt:lpstr>Ao usar computadores de terceiros (2/2)</vt:lpstr>
      <vt:lpstr>Outros cuidados (1/2)</vt:lpstr>
      <vt:lpstr>Outros cuidados (2/2)</vt:lpstr>
    </vt:vector>
  </TitlesOfParts>
  <Manager/>
  <Company>NIC.br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Computadores - Cartilha de Segurança para Internet</dc:title>
  <dc:subject>Computadores - Cartilha de Segurança para Internet</dc:subject>
  <dc:creator>CERT.br / NIC.br</dc:creator>
  <cp:keywords>cartilha, segurança, Internet, fascículo, riscos, prevenção, proteção, cuidados, computadores, golpes</cp:keywords>
  <dc:description/>
  <cp:lastModifiedBy>Conta da Microsoft</cp:lastModifiedBy>
  <cp:revision>694</cp:revision>
  <cp:lastPrinted>2021-05-26T19:57:04Z</cp:lastPrinted>
  <dcterms:created xsi:type="dcterms:W3CDTF">2012-08-02T20:00:10Z</dcterms:created>
  <dcterms:modified xsi:type="dcterms:W3CDTF">2022-04-07T23:42:46Z</dcterms:modified>
  <cp:category/>
</cp:coreProperties>
</file>