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8" r:id="rId2"/>
    <p:sldId id="328" r:id="rId3"/>
    <p:sldId id="378" r:id="rId4"/>
    <p:sldId id="284" r:id="rId5"/>
    <p:sldId id="288" r:id="rId6"/>
    <p:sldId id="352" r:id="rId7"/>
    <p:sldId id="368" r:id="rId8"/>
    <p:sldId id="382" r:id="rId9"/>
    <p:sldId id="370" r:id="rId10"/>
    <p:sldId id="371" r:id="rId11"/>
    <p:sldId id="290" r:id="rId12"/>
    <p:sldId id="291" r:id="rId13"/>
    <p:sldId id="380" r:id="rId14"/>
    <p:sldId id="354" r:id="rId15"/>
    <p:sldId id="357" r:id="rId16"/>
    <p:sldId id="358" r:id="rId17"/>
    <p:sldId id="377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54"/>
    <p:restoredTop sz="86564"/>
  </p:normalViewPr>
  <p:slideViewPr>
    <p:cSldViewPr>
      <p:cViewPr varScale="1">
        <p:scale>
          <a:sx n="78" d="100"/>
          <a:sy n="78" d="100"/>
        </p:scale>
        <p:origin x="1038" y="39"/>
      </p:cViewPr>
      <p:guideLst>
        <p:guide orient="horz" pos="2160"/>
        <p:guide pos="3651"/>
      </p:guideLst>
    </p:cSldViewPr>
  </p:slideViewPr>
  <p:outlineViewPr>
    <p:cViewPr>
      <p:scale>
        <a:sx n="33" d="100"/>
        <a:sy n="33" d="100"/>
      </p:scale>
      <p:origin x="0" y="-22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316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D05E7D7-ADE3-8741-A739-8976008688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/>
              <a:t>Segurança em Dispositivos Móveis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C63222-43A4-734E-B8B8-82A9D275F1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0238EA-F1BC-BC42-9314-29F02150F387}" type="datetime1">
              <a:rPr lang="en-US" altLang="pt-BR"/>
              <a:pPr/>
              <a:t>4/7/2022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8AA767-4F9E-DC44-9FB3-6CD51E40DF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https://cartilha.cert.br/fasciculos/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CEFFFB-FAA3-604C-A7A1-B43608408B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D992A5-7ACA-9D43-8274-AC67EC2F868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584" max="8064" units="cm"/>
          <inkml:channel name="Y" type="integer" max="3031" units="cm"/>
        </inkml:traceFormat>
        <inkml:channelProperties>
          <inkml:channelProperty channel="X" name="resolution" value="194.13333" units="1/cm"/>
          <inkml:channelProperty channel="Y" name="resolution" value="89.14706" units="1/cm"/>
        </inkml:channelProperties>
      </inkml:inkSource>
      <inkml:timestamp xml:id="ts0" timeString="2021-10-20T23:07:32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9878,'0'50,"0"13,0-12,-101 49</inkml:trace>
  <inkml:trace contextRef="#ctx0" brushRef="#br0" timeOffset="945.6256">7698 9286,'0'0,"0"-63,51 63,-51 100,-101 39,25 12,76-63,-101-25,101 0,51-63,50 0,-13 0,-88-63,101 63,-101-50,88 50,-88-63,0 126,0-13,0 13,0-12,63-51,-63 63,-101-63,51 0</inkml:trace>
  <inkml:trace contextRef="#ctx0" brushRef="#br0" timeOffset="1147.799">8189 9878,'0'0,"0"50,0 13,-50-63,50 51</inkml:trace>
  <inkml:trace contextRef="#ctx0" brushRef="#br0" timeOffset="1853.8475">8530 9349,'0'0</inkml:trace>
  <inkml:trace contextRef="#ctx0" brushRef="#br0" timeOffset="2589.5518">8416 9462,'-63'0,"13"0,-13 63,63 0,-63 0,63-13,0 13,0-12,0 12,0-13,0 1,138-51,-49 0,-1 0,13 0,-38-51,-13 51,-50-63,101 63,-101-50,0-13,-139 63,51 0,-13 0,51 0,-13 0,126 0,-13 0,13 0,-12 0,-51-51,63 51</inkml:trace>
  <inkml:trace contextRef="#ctx0" brushRef="#br0" timeOffset="2903.8214">9172 9941,'63'63,"-63"25,0-25,0-13,-50-50,-13 0</inkml:trace>
  <inkml:trace contextRef="#ctx0" brushRef="#br0" timeOffset="3419.7641">9437 9034,'113'138,"-113"-37,0-13,0-25,0-12,0 12,51-63,-51 50,63-50,25 0,13-63,-101 0,0 164,0-51,0 51,63-38,0-63</inkml:trace>
  <inkml:trace contextRef="#ctx0" brushRef="#br0" timeOffset="3585.6707">10142 9777,'0'50,"63"-50</inkml:trace>
  <inkml:trace contextRef="#ctx0" brushRef="#br0" timeOffset="3863.9095">10432 9374,'0'0,"-63"63,63-13,151 64,-62-114,11 100,-37-100,-63 51,51-51,-51 63,-126-63,63 63,0-63,12 0,51-101,-63 38,63 13,0-1</inkml:trace>
  <inkml:trace contextRef="#ctx0" brushRef="#br0" timeOffset="4005.531">10508 9349,'101'0,"-51"0,13-63,0 63,-13 0</inkml:trace>
  <inkml:trace contextRef="#ctx0" brushRef="#br0" timeOffset="4485.9432">11465 9273,'-50'0,"-13"101,63-38,-101 0,101 25,0 13,0-51,0 13,0-12,88-51,-25 0,-12 0,12 0,37-63,-100-26,0 26,-138 63,87 0,-12 0,63 63,63-63,-12 0,50 0,-13 0,13 0,-101-63</inkml:trace>
  <inkml:trace contextRef="#ctx0" brushRef="#br0" timeOffset="4823.6908">11994 9853,'0'63,"63"0,-63 25,0-38</inkml:trace>
  <inkml:trace contextRef="#ctx0" brushRef="#br0" timeOffset="5296.0959">12813 8945,'0'51,"-88"-51,88 101,-101-101,101 88,-50-88,50 101,0-13,50-88,51 0,-13 0,-25 0,0 63,-12-63,12 63,0 38,-63-51,-126-50,25 76,13-76,25 0,12 0</inkml:trace>
  <inkml:trace contextRef="#ctx0" brushRef="#br0" timeOffset="5513.7829">13040 8933,'101'0,"-51"0,13 0,-63-63</inkml:trace>
  <inkml:trace contextRef="#ctx0" brushRef="#br0" timeOffset="5955.5169">13544 8996,'0'0,"-75"88,-26 13,101 0,0-13,0 13,0-13,0-25,63 0,75 0,-75-63,-12 0,50-63,-101-25,0 25,-51 63,-50 0,13 0,88 63,177-63,-51 0,12 0,-50 0,-88-101,63 101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584" max="8064" units="cm"/>
          <inkml:channel name="Y" type="integer" max="3031" units="cm"/>
        </inkml:traceFormat>
        <inkml:channelProperties>
          <inkml:channelProperty channel="X" name="resolution" value="194.13333" units="1/cm"/>
          <inkml:channelProperty channel="Y" name="resolution" value="89.14706" units="1/cm"/>
        </inkml:channelProperties>
      </inkml:inkSource>
      <inkml:timestamp xml:id="ts0" timeString="2021-10-20T23:09:43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7131 8845,'51'0,"49"0,-49 0,12-63,-13 63,13 0,-12 0,12 0,-63-63</inkml:trace>
  <inkml:trace contextRef="#ctx0" brushRef="#br0" timeOffset="384.8308">7560 8719,'75'100,"-75"-150,0-13,-63 63,63-50,101 50,-101 50,50-50,-50 63,63-63,-63 50,-63-50,-25 0,25 0</inkml:trace>
  <inkml:trace contextRef="#ctx0" brushRef="#br0" timeOffset="885.7601">8051 8769,'-63'0,"63"50,0 13,0-12,0 50,63-38,-63-13,63 13,-63-113,-76-102,13 14,63 37,0 51,0-51,0 13,0 25,0 12,0-12,51 63,12 63,-63 0,0-12,0 12,0-13,0 13,-89-63,14 101,-13-101,25 0</inkml:trace>
  <inkml:trace contextRef="#ctx0" brushRef="#br0" timeOffset="1276.5983">8315 9008,'63'0,"-63"-63,0 13,0-13,-63 63,63-88,0 0,63 25,0 63,0 63,-63-13,0 0,63 13,-63 38,51-101</inkml:trace>
  <inkml:trace contextRef="#ctx0" brushRef="#br0" timeOffset="1469.7641">8265 8819,'50'0,"13"-63,0 63,-12 0,-51-50,63 50</inkml:trace>
  <inkml:trace contextRef="#ctx0" brushRef="#br0" timeOffset="1882.1181">8832 8580,'0'0,"-63"0,13 0,50 101,0-13,0-38,0 13,0-12,88-51,-25 63,38-63,-51 0,0 0,-50-51,63 51,-63-63,0 13,-63 50,13 0,-38 0,88 50,88-50,0 0,13 0</inkml:trace>
  <inkml:trace contextRef="#ctx0" brushRef="#br0" timeOffset="2069.8395">9323 8719,'0'50,"63"101,-63-63,63-25</inkml:trace>
  <inkml:trace contextRef="#ctx0" brushRef="#br0" timeOffset="2511.7181">9575 9071,'0'51,"0"-102,0-49,0 49,0-12,0 13,0-13,0 12,63 51,-63 126,63-25,-63-38,63 0,38 0,-13-63,-25-101,-63 51,0-51,0 13,-100-13,100 38,-89 63,89 101</inkml:trace>
  <inkml:trace contextRef="#ctx0" brushRef="#br0" timeOffset="2835.9972">10205 9046,'0'-63,"0"13,0-13,0 12,0-12,0 13,0-13,63 0,-63 126,63 38,-63-13,0 13,0-51,0 13,51-63,-51 51,0-140</inkml:trace>
  <inkml:trace contextRef="#ctx0" brushRef="#br0" timeOffset="2991.6306">9991 8971,'88'0,"51"0,-89-63,13 63,0-63</inkml:trace>
  <inkml:trace contextRef="#ctx0" brushRef="#br0" timeOffset="3269.9403">10495 8530,'0'0,"-50"0,50 50,0 13,126-63,-25 0,-1 63,-49-63,12 63,-63 0,-51-63,-12 0,13 0,-13 0,13 0,50-63,-63 63,63-88</inkml:trace>
  <inkml:trace contextRef="#ctx0" brushRef="#br0" timeOffset="3659.7752">9412 8429</inkml:trace>
  <inkml:trace contextRef="#ctx0" brushRef="#br0" timeOffset="3886.4699">8630 8378,'0'0,"-50"0,-13 63,13-63,50 51</inkml:trace>
  <inkml:trace contextRef="#ctx0" brushRef="#br0" timeOffset="4886.1158">11705 8504,'0'51,"0"12,0-13,0 13,63 38,-63-164,0 13,0-51,0-25,0-13,0 13,0-12,0 12,0 25,0 51,50 50,-50-63,63 63,38 75,-101-24,0 12</inkml:trace>
  <inkml:trace contextRef="#ctx0" brushRef="#br0" timeOffset="5057.7676">11516 8580,'88'-63,"-25"63,0-101,0 101,0-63,-13 63</inkml:trace>
  <inkml:trace contextRef="#ctx0" brushRef="#br0" timeOffset="5426.5841">12221 8769,'0'-101,"0"51,0-13,0 12,0-12,0 13,0-13,101 63,-51 0,26 101,-76-38,0-13,0 13,63 0,-63-12</inkml:trace>
  <inkml:trace contextRef="#ctx0" brushRef="#br0" timeOffset="5597.731">12183 8731,'0'0,"0"-63,51 63,50-63,-38 63,-13 0,-50-63</inkml:trace>
  <inkml:trace contextRef="#ctx0" brushRef="#br0" timeOffset="5875.9699">12612 8429,'0'101,"0"-51,0 13,0 25,0-25,63-63,-13 0,13 0,25 0,-88-63,0 13</inkml:trace>
  <inkml:trace contextRef="#ctx0" brushRef="#br0" timeOffset="6274.1194">13128 8252,'0'0,"-88"0,25 0,13 0,50 51,0 37,63 13,-13-101,13 0,0 63,-12-63,-51 63,0-13,-89-50,26 63,0-63,13 0,-51 0,164-63</inkml:trace>
  <inkml:trace contextRef="#ctx0" brushRef="#br0" timeOffset="6655.9469">13469 8744,'0'-51,"0"-12,0 13,0-13,0 13,0-51,0 50,0-12,63 63,-13 0,13 101,-63 0,63 0,-63-51,63 13,-63 0</inkml:trace>
  <inkml:trace contextRef="#ctx0" brushRef="#br0" timeOffset="6820.0876">13456 8555,'101'0,"-101"-51,88 51,-25 0,-13 0,1 0</inkml:trace>
  <inkml:trace contextRef="#ctx0" brushRef="#br0" timeOffset="7135.9436">14111 8089,'-88'0,"-13"0,101 63,0-13,0 13,101 0,-38-63,0 101,-13-101,-50 50,-50-50,-51 76,0-76,51 0,-13 0,63-101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584" max="8064" units="cm"/>
          <inkml:channel name="Y" type="integer" max="3031" units="cm"/>
        </inkml:traceFormat>
        <inkml:channelProperties>
          <inkml:channelProperty channel="X" name="resolution" value="194.13333" units="1/cm"/>
          <inkml:channelProperty channel="Y" name="resolution" value="89.14706" units="1/cm"/>
        </inkml:channelProperties>
      </inkml:inkSource>
      <inkml:timestamp xml:id="ts0" timeString="2021-10-20T23:13:45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4019 10709,'0'51,"-63"12,63 0,0-13,0 13,101-63,-51 0,51 0,-13 0,1 0,11-75,-37 75,0-89,0-11,-63 37,-88 63,25-63,-38 63,13 0,-13 0,51 0,-51 75,38 13,63-25,0-12,51-51</inkml:trace>
  <inkml:trace contextRef="#ctx0" brushRef="#br0" timeOffset="1325.9783">4032 12675,'-51'0,"-12"0,63 63,0 25,0 13,63-38,0-63,-12 0,12 0,-13 0,51-76,-38 13,-63-25,0-13,-101 38,51 63,-13-63,0 63,12 0,-12 63,0 0,0 38,63-13,51-88</inkml:trace>
  <inkml:trace contextRef="#ctx0" brushRef="#br0" timeOffset="89351.8974">8983 14325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584" max="8064" units="cm"/>
          <inkml:channel name="Y" type="integer" max="3031" units="cm"/>
        </inkml:traceFormat>
        <inkml:channelProperties>
          <inkml:channelProperty channel="X" name="resolution" value="194.13333" units="1/cm"/>
          <inkml:channelProperty channel="Y" name="resolution" value="89.14706" units="1/cm"/>
        </inkml:channelProperties>
      </inkml:inkSource>
      <inkml:timestamp xml:id="ts0" timeString="2021-10-20T23:22:53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11780 11415,'101'0,"0"-63,25 63,25-114,-63 114,13-100,-38 100,-13 0,-100 0</inkml:trace>
  <inkml:trace contextRef="#ctx0" brushRef="#br0" timeOffset="196.1685">12599 11075,'0'63,"0"-126</inkml:trace>
  <inkml:trace contextRef="#ctx0" brushRef="#br0" timeOffset="360.0828">12498 11075,'0'-51,"63"51,-12 0,12 0,-13 0,-50 51,0 12,-88-63,-13 0,51 0</inkml:trace>
  <inkml:trace contextRef="#ctx0" brushRef="#br0" timeOffset="839.995">13116 10533,'63'0,"38"151,-101-100,100 12,-37 0,0-63,-63-51,0-12,0 13,0-51,-100 0,100 13,-114-13,114 38,0 126,101-63</inkml:trace>
  <inkml:trace contextRef="#ctx0" brushRef="#br0" timeOffset="1238.0887">13620 10256,'0'50,"0"51,0-51,0 13,63 0,38-63,-51 0,51 0,-38-63,-63 0,0-63,0 63,-63 0,63 13,-101 50,101-63,0 126</inkml:trace>
  <inkml:trace contextRef="#ctx0" brushRef="#br0" timeOffset="1530.3396">14061 10042,'0'50,"0"51,0-13,0 13,0-13,0-25,0-13,63-50,-13 0,51-63,-38 63,-13 0,-50-50</inkml:trace>
  <inkml:trace contextRef="#ctx0" brushRef="#br0" timeOffset="2205.9192">14565 9916,'50'0,"-50"63,63-63,-63 88,0-25,0-13,0 13,0-12,0 12,0-13,50-50,-50 101,51-101,-51-101,0 51,0-13,-63-38,0 38,63 12,-51 51,51-63,0 13,51 50,-51-63,63 63,38 151,-101-100,63-51,-63 100,88-100,-25 0,0-63,-63 0,0 13,0-13,-101 0,101 13,-63-13,63 0,-63 63,63 63</inkml:trace>
  <inkml:trace contextRef="#ctx0" brushRef="#br0" timeOffset="2454.4112">15106 9853,'0'100,"0"-49,0 12,0-13,63 13,38 0,-38-63,-12 0,12 0,-63-50</inkml:trace>
  <inkml:trace contextRef="#ctx0" brushRef="#br0" timeOffset="2618.052">15132 10029,'100'0,"-49"0,12 0,-63-88,50 88,-50-63</inkml:trace>
  <inkml:trace contextRef="#ctx0" brushRef="#br0" timeOffset="2768.181">15056 9827,'0'-63,"101"0,-38 63,0-63</inkml:trace>
  <inkml:trace contextRef="#ctx0" brushRef="#br0" timeOffset="3226.0738">15560 9739,'0'126,"101"-50,-101-26,63 51,-63-164,-63-25,-13-63,76 100,0-12,0-25,0 25,0 13,101-13,-38 63,-63 50,63 13,-63 0,-63 0,63-13,-63-50,63 101,-50-101,138 0,13 0,-51 0,13 0,-13 0</inkml:trace>
  <inkml:trace contextRef="#ctx0" brushRef="#br0" timeOffset="3562.3502">16102 9802,'0'-101,"-88"101,88-126,0 63,-63 0,63 13,0-13,100 0,-11 63,-1 0,-88 126,63-63,-63 0,0-13,63 13,-63 0,-51-63</inkml:trace>
  <inkml:trace contextRef="#ctx0" brushRef="#br0" timeOffset="3711.9785">15963 9588,'0'0,"63"-63,38 0,-51 63,13-63</inkml:trace>
  <inkml:trace contextRef="#ctx0" brushRef="#br0" timeOffset="4306.2523">16555 9273,'0'0,"0"101,0-51,51-50,-114-63,0-38,63 51,0-51,0 13,101 88,-51 0,38 0,-88 126,0-63,0-13,-63 51,-25-101,25 0,63-88,101 25,-38 63,25 0,-25 0,-63 50,0 1,0 12,0 25,-101-12,38-76,-25 0,-13 0,101-101,0 50</inkml:trace>
  <inkml:trace contextRef="#ctx0" brushRef="#br0" timeOffset="4538.4513">16984 9021,'0'0,"0"139,63-76,-63 25,63-25,-63-114</inkml:trace>
  <inkml:trace contextRef="#ctx0" brushRef="#br0" timeOffset="4822.195">17173 8958,'0'0,"50"0,-50 88,0-25,0-12,63 12,-63 0,0-13,63-50,-12 0,11 0,-62-50,51 50,-51-63,0 12</inkml:trace>
  <inkml:trace contextRef="#ctx0" brushRef="#br0" timeOffset="5010.3566">17639 8769,'50'0,"-50"63,0-13,63 13,-63 26,63-89,-63 63,51-63</inkml:trace>
  <inkml:trace contextRef="#ctx0" brushRef="#br0" timeOffset="5206.0244">17992 8693,'0'63,"0"26,50-89,-50 100,63-37</inkml:trace>
  <inkml:trace contextRef="#ctx0" brushRef="#br0" timeOffset="5476.1022">17891 8593,'0'0,"88"0,-88-51,88 51,-25 0,0 63,-12-63,24 101,-24-101,-51 88,0 13,0-51,-89-50,26 0,0 63,13-63,50-50,0-13</inkml:trace>
  <inkml:trace contextRef="#ctx0" brushRef="#br0" timeOffset="5811.8902">18622 8857,'0'-101,"0"13,0 25,63 0,-63 13,88-26,-25 76,0 63,-63 0,63 0,-63-12,63 12,-63 0</inkml:trace>
  <inkml:trace contextRef="#ctx0" brushRef="#br0" timeOffset="5970.0261">18596 8845,'63'-63,"89"-13,-102 76,13-63,38 63,-101-50,88 50,-88-63</inkml:trace>
  <inkml:trace contextRef="#ctx0" brushRef="#br0" timeOffset="6158.688">19163 8290,'63'63,"13"38,-76-51,50-50,-50 101,63-101</inkml:trace>
  <inkml:trace contextRef="#ctx0" brushRef="#br0" timeOffset="6390.1825">19163 8152,'0'0,"101"0,-50 0,12 0,0 100,0-100,-63 139,88-76,-88 25,-63-25,12-63,-37 0,25 0,13 0</inkml:trace>
  <inkml:trace contextRef="#ctx0" brushRef="#br0" timeOffset="6659.9135">19831 8139,'-63'63,"63"-13,0 13,0-12,0 12,76 38,12-101,13 0,-38-63,-63-38</inkml:trace>
  <inkml:trace contextRef="#ctx0" brushRef="#br0" timeOffset="6826.0566">19869 8278,'0'0,"0"50,50-50,13 0,0-101</inkml:trace>
  <inkml:trace contextRef="#ctx0" brushRef="#br0" timeOffset="6968.1786">19869 8038,'63'0,"-13"0,-50-50</inkml:trace>
  <inkml:trace contextRef="#ctx0" brushRef="#br0" timeOffset="7349.8463">17374 8278,'-50'0</inkml:trace>
  <inkml:trace contextRef="#ctx0" brushRef="#br0" timeOffset="7568.534">16732 8618,'0'0,"-51"0</inkml:trace>
  <inkml:trace contextRef="#ctx0" brushRef="#br0" timeOffset="14183.9667">14489 15497,'0'0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3968930-7378-AC4D-9F44-9E59A42AB5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pt-BR" dirty="0" err="1"/>
              <a:t>Dispositivos</a:t>
            </a:r>
            <a:r>
              <a:rPr lang="en-US" altLang="pt-BR" dirty="0"/>
              <a:t> </a:t>
            </a:r>
            <a:r>
              <a:rPr lang="en-US" altLang="pt-BR" dirty="0" err="1"/>
              <a:t>Móveis</a:t>
            </a:r>
            <a:endParaRPr lang="en-US" altLang="pt-B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E907566-175C-1048-BE1C-CBDC519E82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4267B60-82F3-844E-BE4D-15E8E381F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FC371C-7488-A942-BF85-DAAC3E2E79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https://</a:t>
            </a:r>
            <a:r>
              <a:rPr lang="en-US" dirty="0" err="1"/>
              <a:t>cartilha.cert.br</a:t>
            </a:r>
            <a:r>
              <a:rPr lang="en-US" dirty="0"/>
              <a:t>/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CA7260-533A-E346-B728-C37D42BDE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89718-AB1C-264F-9D79-899FFBD303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8919122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rtilha.cert.br/risco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xmlns="" id="{A2AF0128-3FB8-C54B-9DE6-C8383DD9C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xmlns="" id="{14271784-E2FD-CD4E-AE8C-BC0B7A900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388" y="4344988"/>
            <a:ext cx="548640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0" numCol="1" anchor="t" anchorCtr="0" compatLnSpc="1">
            <a:prstTxWarp prst="textNoShape">
              <a:avLst/>
            </a:prstTxWarp>
          </a:bodyPr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O CERT.br/NIC.br concede a Você uma licença de abrangência mundial, sem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royalties</a:t>
            </a:r>
            <a:r>
              <a:rPr lang="pt-BR" altLang="pt-BR" sz="800" dirty="0">
                <a:ea typeface="ＭＳ Ｐゴシック" panose="020B0600070205080204" pitchFamily="34" charset="-128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ea typeface="ＭＳ Ｐゴシック" panose="020B0600070205080204" pitchFamily="34" charset="-128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ea typeface="ＭＳ Ｐゴシック" panose="020B0600070205080204" pitchFamily="34" charset="-128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Atribuição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cartilha.cert.br) em todos os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sz="800" dirty="0">
                <a:ea typeface="ＭＳ Ｐゴシック" panose="020B0600070205080204" pitchFamily="34" charset="-128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ea typeface="ＭＳ Ｐゴシック" panose="020B0600070205080204" pitchFamily="34" charset="-128"/>
              </a:rPr>
              <a:t>NãoComercial 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ea typeface="ＭＳ Ｐゴシック" panose="020B0600070205080204" pitchFamily="34" charset="-128"/>
              </a:rPr>
              <a:t>— </a:t>
            </a:r>
            <a:r>
              <a:rPr lang="pt-BR" altLang="pt-BR" sz="800" dirty="0">
                <a:ea typeface="ＭＳ Ｐゴシック" panose="020B0600070205080204" pitchFamily="34" charset="-128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ea typeface="ＭＳ Ｐゴシック" panose="020B0600070205080204" pitchFamily="34" charset="-128"/>
              </a:rPr>
              <a:t>Aviso —</a:t>
            </a:r>
            <a:r>
              <a:rPr lang="pt-BR" altLang="pt-BR" sz="800" dirty="0">
                <a:ea typeface="ＭＳ Ｐゴシック" panose="020B0600070205080204" pitchFamily="34" charset="-128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ea typeface="ＭＳ Ｐゴシック" panose="020B0600070205080204" pitchFamily="34" charset="-128"/>
              </a:rPr>
              <a:t>link</a:t>
            </a:r>
            <a:r>
              <a:rPr lang="pt-BR" altLang="pt-BR" sz="800" dirty="0">
                <a:ea typeface="ＭＳ Ｐゴシック" panose="020B0600070205080204" pitchFamily="34" charset="-128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800" dirty="0">
                <a:ea typeface="ＭＳ Ｐゴシック" panose="020B0600070205080204" pitchFamily="34" charset="-128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15B5559-F663-074E-8EAB-305C502CA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7D98C8E-52DA-284A-9C60-0849CF4FF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946B2146-6BD3-3B4F-B777-191DED9A6B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40159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xmlns="" id="{BC797381-38FD-A643-85B4-13982FA3D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B45E05B7-92C8-5C4C-AC42-11B37D2D5C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>
              <a:ea typeface="ＭＳ 明朝" panose="02020609040205080304" pitchFamily="49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18B0076-6B01-3647-93D7-00B0F89C6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8B821E7-CB67-4F47-AF89-BC36913C1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10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FC28BE1C-D7E1-8349-A7EF-9C4CD1EA18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9893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xmlns="" id="{5544B724-4DF8-CB4D-A8C0-D109351A6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xmlns="" id="{A78A2D4C-282D-DF49-A7CA-E6F2E5129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De forma geral, os cuidados que você deve tomar para proteger seus dispositivos móveis são os mesmos a serem tomados com seu computador pessoal. 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cuidados que devem ser tomados para proteger seus dispositivos móveis.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C64380-6407-DC48-836B-9E3EC26544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518A38-2F64-F844-9E38-4158BAA0B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D3387A50-AB1E-1F41-8E5C-66608B42184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02776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xmlns="" id="{966EC98C-9F17-2549-9099-D2854F1C3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E4FDDCE4-12CC-AC49-9112-A257A71D6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Considere os mecanismos de segurança que são disponibilizados pelos diferentes modelos e fabricantes e escolha aquele que considerar mais seguro;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caso opte por adquirir um modelo já usado, procure restaurar as configurações originais, ou "de fábrica", antes de começar a usá-lo;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evite adquirir um dispositivo móvel que tenha sido ilegalmente desbloqueado (</a:t>
            </a:r>
            <a:r>
              <a:rPr lang="pt-BR" altLang="pt-BR" i="1" dirty="0">
                <a:ea typeface="ＭＳ Ｐゴシック" panose="020B0600070205080204" pitchFamily="34" charset="-128"/>
              </a:rPr>
              <a:t>jailbreak</a:t>
            </a:r>
            <a:r>
              <a:rPr lang="pt-BR" altLang="pt-BR" dirty="0">
                <a:ea typeface="ＭＳ Ｐゴシック" panose="020B0600070205080204" pitchFamily="34" charset="-128"/>
              </a:rPr>
              <a:t>) ou cujas permissões de acesso tenham sido alteradas. Esta prática, além de ser ilegal, pode violar os termos de garantia e comprometer a segurança e o funcionamento do aparelho.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E4E6F2-D741-4249-B923-94073BE956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ED98AEC-3BD9-0A45-9CB0-FC2A9DDA4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F9640445-443D-9C4C-8A41-F1AEC7C4B0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94891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xmlns="" id="{B8ED8852-E4BD-2E49-9694-8861C3EF5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10D5F5B2-A761-264F-8E2F-4AD06D8A3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Seja cuidadoso ao instalar aplicações desenvolvidas por terceiros, como complementos, extensões e </a:t>
            </a:r>
            <a:r>
              <a:rPr lang="pt-BR" altLang="pt-BR" i="1" dirty="0">
                <a:ea typeface="ＭＳ Ｐゴシック" panose="020B0600070205080204" pitchFamily="34" charset="-128"/>
              </a:rPr>
              <a:t>plug-ins;</a:t>
            </a:r>
            <a:endParaRPr lang="pt-BR" altLang="pt-BR" dirty="0">
              <a:ea typeface="ＭＳ Ｐゴシック" panose="020B060007020508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procure usar aplicações de fontes confiáveis e que sejam bem avaliadas pelos usuários;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verifique comentários de outros usuários e se as permissões necessárias para a execução são coerentes com a finalidade da aplicação</a:t>
            </a:r>
            <a:r>
              <a:rPr lang="pt-BR" altLang="pt-BR" b="1" dirty="0">
                <a:ea typeface="ＭＳ Ｐゴシック" panose="020B0600070205080204" pitchFamily="34" charset="-128"/>
              </a:rPr>
              <a:t>.</a:t>
            </a:r>
            <a:endParaRPr lang="pt-BR" altLang="pt-BR" b="1" dirty="0">
              <a:ea typeface="ＭＳ Ｐゴシック" panose="020B0600070205080204" pitchFamily="34" charset="-128"/>
              <a:hlinkClick r:id="rId3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B4F8EB-8598-2E4B-8CF8-5FD2FFA8B8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DD14F05-73F4-9343-9F39-DEE89C722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69F36EF7-7BA0-4D4B-B8CD-F0DED0E30B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43966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xmlns="" id="{B6693698-49B3-EB42-9A48-D2072DD27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15EC0B86-6E71-BD44-A69A-FEE349CF6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AF6275E-5372-0244-9629-17D61BA14B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B8FE95-9E6E-AA4D-A84C-D04F2C256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5AD3578A-928D-A640-9077-02E7166C7C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52019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xmlns="" id="{558CAE56-797B-644B-9AE3-970EE0B4E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28ADFB8E-FCEE-9F42-AC7E-110C82BB9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Ao se desfazer do seu dispositivo lembre-se de apagar todas as informações nele contidas e de restaurar as configurações de fábrica. Dessa forma você não corre o risco de que o próximo dono ou alguém que venha a ter acesso a ele possa acessar suas informações.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EF417B9-B8AC-EA43-8C22-F8C3111D58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A2A048-0076-0C4B-86D2-47D1F8E8C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CD2C2F84-D537-504D-8D0D-562BE0152C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4705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xmlns="" id="{35AF7E58-CCA1-2D44-AE9E-A9809FC67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75C08106-6689-2148-86CC-47A21CF49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Em caso de perda ou furto, configure-o para que seja localizado e bloqueado remotamente, por meio de serviços de geolocalização. Configure-o, quando possível, para que os dados sejam apagados após um determinado número de tentativas de desbloqueio sem sucesso (use esta opção com bastante cautela, principalmente se você tiver filhos e eles gostarem de "brincar" com o seu dispositivo).</a:t>
            </a:r>
            <a:endParaRPr lang="pt-BR" altLang="pt-BR" b="1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B110155-91D3-F347-B976-AB55C27434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E42BE4-E82A-0F48-9BD2-E8DEBFF65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7BD67619-BEAD-8D45-B40F-65D88982DF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84507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xmlns="" id="{61BF4271-D480-B845-A3F8-281178A1C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xmlns="" id="{37B16178-93EB-8E43-80E6-F2475A17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F6E66E1-7CA3-B843-B350-A9BA9D86F8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BF2A599-1FA8-8F44-869D-342E5B3A4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17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95C545ED-7449-F940-A2BB-403AB62659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05253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xmlns="" id="{ED733EB9-8076-C641-B4B6-B7FBD5DF5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xmlns="" id="{603AAB93-CBF3-2A45-A6B2-C8A2CD7FD5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Dispositivos móveis, como </a:t>
            </a:r>
            <a:r>
              <a:rPr lang="pt-BR" altLang="pt-BR" i="1" dirty="0">
                <a:ea typeface="ＭＳ Ｐゴシック" panose="020B0600070205080204" pitchFamily="34" charset="-128"/>
              </a:rPr>
              <a:t>tablets</a:t>
            </a:r>
            <a:r>
              <a:rPr lang="pt-BR" altLang="pt-BR" dirty="0">
                <a:ea typeface="ＭＳ Ｐゴシック" panose="020B0600070205080204" pitchFamily="34" charset="-128"/>
              </a:rPr>
              <a:t>, </a:t>
            </a:r>
            <a:r>
              <a:rPr lang="pt-BR" altLang="pt-BR" i="1" dirty="0">
                <a:ea typeface="ＭＳ Ｐゴシック" panose="020B0600070205080204" pitchFamily="34" charset="-128"/>
              </a:rPr>
              <a:t>smartphones</a:t>
            </a:r>
            <a:r>
              <a:rPr lang="pt-BR" altLang="pt-BR" dirty="0">
                <a:ea typeface="ＭＳ Ｐゴシック" panose="020B0600070205080204" pitchFamily="34" charset="-128"/>
              </a:rPr>
              <a:t>, celulares e PDAs, têm se tornado cada vez mais populares e capazes de executar grande parte das ações realizadas em computadores pessoais, como navegação </a:t>
            </a:r>
            <a:r>
              <a:rPr lang="pt-BR" altLang="pt-BR" i="1" dirty="0">
                <a:ea typeface="ＭＳ Ｐゴシック" panose="020B0600070205080204" pitchFamily="34" charset="-128"/>
              </a:rPr>
              <a:t>web</a:t>
            </a:r>
            <a:r>
              <a:rPr lang="pt-BR" altLang="pt-BR" dirty="0">
                <a:ea typeface="ＭＳ Ｐゴシック" panose="020B0600070205080204" pitchFamily="34" charset="-128"/>
              </a:rPr>
              <a:t>,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 e acesso a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e-mails</a:t>
            </a:r>
            <a:r>
              <a:rPr lang="pt-BR" altLang="pt-BR" dirty="0">
                <a:ea typeface="ＭＳ Ｐゴシック" panose="020B0600070205080204" pitchFamily="34" charset="-128"/>
              </a:rPr>
              <a:t> e redes sociais.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9323645-CAB9-2C42-BF09-5D8ED873E0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C315F5-1EE2-664D-8396-C99B2A449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678C0294-6FAE-D148-B93C-087146A61C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77012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xmlns="" id="{39374118-4434-5548-B8DC-BD75BEF3E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xmlns="" id="{6039526E-FCFA-F146-B4A8-300394D15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1580714-1E36-4445-AD4E-6E575F58D4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B1E31A8-C96E-7248-B0D3-8C41CA72B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7CEA7B80-3D81-9946-A4F9-9B8565DBA2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5403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xmlns="" id="{B46102D8-F0A5-6949-B0ED-3A4E4ECD3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xmlns="" id="{13025144-21DB-DE42-8378-A75E2FC58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riscos relacionados ao uso dos dispositivos móveis.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7CA2E54-FECA-024D-A49E-2D0D31BC2D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003D9DF-E68C-9745-BBA8-9FF928800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E80E8BC8-DF77-7145-807F-A4DE8093C5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403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xmlns="" id="{E5379537-97EA-7D4A-ADF5-2AB9BA9F8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xmlns="" id="{5DDF4BC4-9A92-A440-BE7D-DE9433631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Infelizmente, as semelhanças entre os dispositivos móveis e os computadores pessoais não se restringem apenas às funcionalidades apresentadas, elas também incluem os riscos de uso que podem representar.</a:t>
            </a: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Assim como seu computador, o seu dispositivo móvel também pode ser usado para a prática de atividades maliciosas, como furto de dados, envio de </a:t>
            </a:r>
            <a:r>
              <a:rPr lang="pt-BR" altLang="pt-BR" i="1" dirty="0">
                <a:ea typeface="ＭＳ Ｐゴシック" panose="020B0600070205080204" pitchFamily="34" charset="-128"/>
              </a:rPr>
              <a:t>spam</a:t>
            </a:r>
            <a:r>
              <a:rPr lang="pt-BR" altLang="pt-BR" dirty="0">
                <a:ea typeface="ＭＳ Ｐゴシック" panose="020B0600070205080204" pitchFamily="34" charset="-128"/>
              </a:rPr>
              <a:t> e a propagação de códigos maliciosos, além de poder fazer parte de </a:t>
            </a:r>
            <a:r>
              <a:rPr lang="pt-BR" altLang="pt-BR" i="1" dirty="0">
                <a:ea typeface="ＭＳ Ｐゴシック" panose="020B0600070205080204" pitchFamily="34" charset="-128"/>
              </a:rPr>
              <a:t>botnets</a:t>
            </a:r>
            <a:r>
              <a:rPr lang="pt-BR" altLang="pt-BR" dirty="0">
                <a:ea typeface="ＭＳ Ｐゴシック" panose="020B0600070205080204" pitchFamily="34" charset="-128"/>
              </a:rPr>
              <a:t> e ser usado para disparar ataques na Internet.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2A5326F-48D2-524E-BB69-599F7E8518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794B85-79A5-A44D-9062-E3637A7C9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916FE70C-1854-3844-8323-B84554285D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5532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xmlns="" id="{5C8E5FD9-5004-1846-95CD-861F4C6D7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xmlns="" id="{4B13DE51-B235-4540-B72B-4C435C2188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Informações como conteúdo de mensagens SMS, lista de contatos, calendários, histórico de chamadas, fotos, vídeos, números de cartão de crédito e senhas costumam ficar armazenadas nos dispositivos móveis e podem ser indevidamente coletadas por códigos maliciosos, atacantes ou pessoas mal-intencionadas.</a:t>
            </a:r>
          </a:p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Em virtude da grande quantidade de novos lançamentos, do desejo dos usuários de ter o modelo mais recente e de pacotes promocionais oferecidos pelas operadoras de telefonia, os dispositivos móveis costumam ser rapidamente substituídos e descartados, sem que nenhum tipo de cuidado seja tomado com os dados neles gravados.</a:t>
            </a:r>
            <a:endParaRPr lang="pt-BR" altLang="pt-BR" dirty="0">
              <a:ea typeface="ＭＳ 明朝" panose="02020609040205080304" pitchFamily="49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BFFAEA2-DB72-714D-9277-40EFBB283A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14517E0-A57A-6A48-9D6B-F2A83A3F2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D38D9F4A-A0D8-0549-8687-3770782A26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61786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4EBE2A58-DB6A-9944-B71D-1FA93D40C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xmlns="" id="{6BD4B474-31D6-104C-B2E2-CCF568632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Em virtude do tamanho reduzido, do alto valor financeiro que podem possuir, pelo </a:t>
            </a:r>
            <a:r>
              <a:rPr lang="pt-BR" altLang="pt-BR" i="1" dirty="0">
                <a:ea typeface="ＭＳ Ｐゴシック" panose="020B0600070205080204" pitchFamily="34" charset="-128"/>
              </a:rPr>
              <a:t>status</a:t>
            </a:r>
            <a:r>
              <a:rPr lang="pt-BR" altLang="pt-BR" dirty="0">
                <a:ea typeface="ＭＳ Ｐゴシック" panose="020B0600070205080204" pitchFamily="34" charset="-128"/>
              </a:rPr>
              <a:t> que podem representar e por estarem em uso constante, os dispositivos móveis podem ser facilmente esquecidos, perdidos ou atrair a atenção de assaltantes.</a:t>
            </a:r>
            <a:endParaRPr lang="pt-BR" altLang="pt-BR" dirty="0">
              <a:ea typeface="ＭＳ 明朝" panose="02020609040205080304" pitchFamily="49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D5AF00-34CF-DB43-A445-03944BCF2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491245-4529-544D-9A91-301F42CEF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82CD32C6-4B19-3E43-B4AF-8BE6E9E1B8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4098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4EBE2A58-DB6A-9944-B71D-1FA93D40C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xmlns="" id="{6BD4B474-31D6-104C-B2E2-CCF568632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altLang="pt-BR" dirty="0">
              <a:ea typeface="ＭＳ 明朝" panose="02020609040205080304" pitchFamily="49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9C224CF-FAE6-8D44-90E2-05E68BACB2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D79F64B-645E-F348-B334-59634221C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E98843C1-C1DC-C340-9C8D-A391EE572B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6417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xmlns="" id="{407D59E8-D36B-6142-B10A-68724CE4E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xmlns="" id="{9D938073-962A-C34A-923F-A915FA1D56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Há uma infinidade de aplicações sendo desenvolvidas, para diferentes finalidades, por diversos autores e que podem facilmente ser obtidas e instaladas. Entre elas podem existir aplicações com erros de implementação, não confiáveis ou especificamente desenvolvidas para execução de atividades maliciosas.</a:t>
            </a:r>
            <a:endParaRPr lang="pt-BR" altLang="pt-BR" dirty="0">
              <a:ea typeface="ＭＳ 明朝" panose="02020609040205080304" pitchFamily="49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C360D1-A595-754B-B5ED-4507C79B9F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https://cartilha.cert.br/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C4618F-B6FB-1740-8012-99C929799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718-AB1C-264F-9D79-899FFBD30373}" type="slidenum">
              <a:rPr lang="en-US" altLang="pt-BR" smtClean="0"/>
              <a:pPr/>
              <a:t>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:a16="http://schemas.microsoft.com/office/drawing/2014/main" xmlns="" id="{3F0D97CA-3939-C44C-91F1-206388ED64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pt-BR"/>
              <a:t>Dispositivos Móveis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96745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24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22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:a16="http://schemas.microsoft.com/office/drawing/2014/main" xmlns="" id="{743D03D5-F7B6-174B-A9E0-A53F5B9EF0B2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FAD63C78-DDD4-D542-8A05-6D3CA7F8C7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76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065BFA08-9A40-B54F-8C99-D3F5D79476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9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200"/>
            <a:ext cx="7772400" cy="1224136"/>
          </a:xfrm>
        </p:spPr>
        <p:txBody>
          <a:bodyPr lIns="90000"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780928"/>
            <a:ext cx="5486400" cy="2736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38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:a16="http://schemas.microsoft.com/office/drawing/2014/main" xmlns="" id="{07C417FE-EC71-A248-86F1-F145C00DA41E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3D67EC34-642C-E042-A426-559EDF36DB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1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65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:a16="http://schemas.microsoft.com/office/drawing/2014/main" xmlns="" id="{D8A3AAB2-BE85-AA45-897F-7AD47BC08989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8BB4110-896A-944D-BF77-A9E468FF8A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2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28D4CA6F-2D77-0F4A-8D54-58925B81541D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39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392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0F5EE0E8-A81B-8744-B759-717E6070DB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13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:a16="http://schemas.microsoft.com/office/drawing/2014/main" xmlns="" id="{8E71DEA6-FD69-9444-B127-A1A16096A4F9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8128F7DF-C448-5E43-97C9-1088FED78E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26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07AC4C4-50D2-3847-A15D-851FE74D29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199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F4647BE-56A9-2441-B185-796CE64C9F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5" r:id="rId3"/>
    <p:sldLayoutId id="2147484250" r:id="rId4"/>
    <p:sldLayoutId id="2147484256" r:id="rId5"/>
    <p:sldLayoutId id="2147484257" r:id="rId6"/>
    <p:sldLayoutId id="2147484258" r:id="rId7"/>
    <p:sldLayoutId id="2147484251" r:id="rId8"/>
    <p:sldLayoutId id="2147484252" r:id="rId9"/>
    <p:sldLayoutId id="2147484253" r:id="rId10"/>
    <p:sldLayoutId id="2147484259" r:id="rId11"/>
    <p:sldLayoutId id="2147484254" r:id="rId12"/>
    <p:sldLayoutId id="2147484260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xmlns="" id="{A7BD8294-68B3-C348-9C1E-73F3F22E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Propagação de códigos maliciosos</a:t>
            </a:r>
          </a:p>
          <a:p>
            <a:pPr lvl="1"/>
            <a:r>
              <a:rPr lang="pt-BR" altLang="pt-BR" noProof="0" dirty="0"/>
              <a:t>códigos maliciosos recebidos por meio de:</a:t>
            </a:r>
          </a:p>
          <a:p>
            <a:pPr lvl="2"/>
            <a:r>
              <a:rPr lang="pt-BR" altLang="pt-BR" noProof="0" dirty="0"/>
              <a:t>mensagens SMS</a:t>
            </a:r>
          </a:p>
          <a:p>
            <a:pPr lvl="2"/>
            <a:r>
              <a:rPr lang="pt-BR" altLang="pt-BR" i="1" noProof="0" dirty="0"/>
              <a:t>e-mails</a:t>
            </a:r>
          </a:p>
          <a:p>
            <a:pPr lvl="2"/>
            <a:r>
              <a:rPr lang="pt-BR" altLang="pt-BR" noProof="0" dirty="0"/>
              <a:t>redes sociais, etc.</a:t>
            </a:r>
          </a:p>
          <a:p>
            <a:pPr lvl="1"/>
            <a:r>
              <a:rPr lang="pt-BR" altLang="pt-BR" noProof="0" dirty="0"/>
              <a:t>dispositivo infectado pode:</a:t>
            </a:r>
          </a:p>
          <a:p>
            <a:pPr lvl="2"/>
            <a:r>
              <a:rPr lang="pt-BR" altLang="pt-BR" noProof="0" dirty="0"/>
              <a:t>ter os dados coletados</a:t>
            </a:r>
          </a:p>
          <a:p>
            <a:pPr lvl="2"/>
            <a:r>
              <a:rPr lang="pt-BR" altLang="pt-BR" noProof="0" dirty="0"/>
              <a:t>ter os dados apagados</a:t>
            </a:r>
          </a:p>
          <a:p>
            <a:pPr lvl="2"/>
            <a:r>
              <a:rPr lang="pt-BR" altLang="pt-BR" noProof="0" dirty="0"/>
              <a:t>participar de ataques na Internet</a:t>
            </a:r>
          </a:p>
          <a:p>
            <a:pPr lvl="2"/>
            <a:r>
              <a:rPr lang="pt-BR" altLang="pt-BR" noProof="0" dirty="0"/>
              <a:t>fazer parte de </a:t>
            </a:r>
            <a:r>
              <a:rPr lang="pt-BR" altLang="pt-BR" i="1" noProof="0" dirty="0"/>
              <a:t>botnets</a:t>
            </a:r>
          </a:p>
          <a:p>
            <a:pPr lvl="2"/>
            <a:r>
              <a:rPr lang="pt-BR" altLang="pt-BR" noProof="0" dirty="0"/>
              <a:t>contribuir para a disseminação de </a:t>
            </a:r>
            <a:r>
              <a:rPr lang="pt-BR" altLang="pt-BR" i="1" noProof="0" dirty="0"/>
              <a:t>spam</a:t>
            </a: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xmlns="" id="{2F86DB0F-4186-574B-9579-FFD8411E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Riscos principais (6/6)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E707350-FD68-0440-B5BB-B40F71F43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5518" y="2564904"/>
            <a:ext cx="366128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75F293ED-F160-6740-81F3-EB84BEE84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Cuidados a </a:t>
            </a:r>
            <a:br>
              <a:rPr lang="pt-BR" altLang="pt-BR" noProof="0" dirty="0"/>
            </a:br>
            <a:r>
              <a:rPr lang="pt-BR" altLang="pt-BR" noProof="0" dirty="0"/>
              <a:t>serem tomados</a:t>
            </a:r>
          </a:p>
        </p:txBody>
      </p:sp>
      <p:pic>
        <p:nvPicPr>
          <p:cNvPr id="38913" name="Picture Placeholder 2">
            <a:extLst>
              <a:ext uri="{FF2B5EF4-FFF2-40B4-BE49-F238E27FC236}">
                <a16:creationId xmlns:a16="http://schemas.microsoft.com/office/drawing/2014/main" xmlns="" id="{25D81A6E-D700-BC43-9855-CC11CE071DD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525" y="2105042"/>
            <a:ext cx="3220950" cy="3989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xmlns="" id="{058B8E1C-9FAA-544D-AA1B-891C7AAC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507288" cy="4525963"/>
          </a:xfrm>
        </p:spPr>
        <p:txBody>
          <a:bodyPr/>
          <a:lstStyle/>
          <a:p>
            <a:r>
              <a:rPr lang="pt-BR" altLang="pt-BR" noProof="0" dirty="0"/>
              <a:t>Observe os mecanismos de segurança disponibilizados</a:t>
            </a:r>
          </a:p>
          <a:p>
            <a:pPr lvl="1"/>
            <a:r>
              <a:rPr lang="pt-BR" altLang="pt-BR" noProof="0" dirty="0"/>
              <a:t>diferentes modelos e fabricantes</a:t>
            </a:r>
          </a:p>
          <a:p>
            <a:pPr lvl="1"/>
            <a:r>
              <a:rPr lang="pt-BR" altLang="pt-BR" noProof="0" dirty="0"/>
              <a:t>escolha o que considerar mais seguro</a:t>
            </a:r>
          </a:p>
          <a:p>
            <a:r>
              <a:rPr lang="pt-BR" altLang="pt-BR" noProof="0" dirty="0"/>
              <a:t>Caso opte por um modelo já usado</a:t>
            </a:r>
          </a:p>
          <a:p>
            <a:pPr lvl="1"/>
            <a:r>
              <a:rPr lang="pt-BR" altLang="pt-BR" noProof="0" dirty="0"/>
              <a:t>restaure as configurações de fábrica/originais antes de usá-lo</a:t>
            </a:r>
          </a:p>
          <a:p>
            <a:r>
              <a:rPr lang="pt-BR" altLang="pt-BR" noProof="0" dirty="0"/>
              <a:t>Não adquira um dispositivo:</a:t>
            </a:r>
          </a:p>
          <a:p>
            <a:pPr lvl="1"/>
            <a:r>
              <a:rPr lang="pt-BR" altLang="pt-BR" noProof="0" dirty="0"/>
              <a:t>ilegalmente desbloqueado (</a:t>
            </a:r>
            <a:r>
              <a:rPr lang="pt-BR" altLang="pt-BR" i="1" noProof="0" dirty="0"/>
              <a:t>jailbreak</a:t>
            </a:r>
            <a:r>
              <a:rPr lang="pt-BR" altLang="pt-BR" noProof="0" dirty="0"/>
              <a:t>)</a:t>
            </a:r>
          </a:p>
          <a:p>
            <a:pPr lvl="1"/>
            <a:r>
              <a:rPr lang="pt-BR" altLang="pt-BR" noProof="0" dirty="0"/>
              <a:t>com permissões de acesso alteradas</a:t>
            </a:r>
          </a:p>
          <a:p>
            <a:pPr lvl="2"/>
            <a:r>
              <a:rPr lang="pt-BR" altLang="pt-BR" noProof="0" dirty="0"/>
              <a:t>ação ilegal</a:t>
            </a:r>
          </a:p>
          <a:p>
            <a:pPr lvl="2"/>
            <a:r>
              <a:rPr lang="pt-BR" altLang="pt-BR" noProof="0" dirty="0"/>
              <a:t>violação dos termos de garantia</a:t>
            </a:r>
          </a:p>
          <a:p>
            <a:pPr lvl="2"/>
            <a:r>
              <a:rPr lang="pt-BR" altLang="pt-BR" noProof="0" dirty="0"/>
              <a:t>comprometimento da segurança e do funcionamento</a:t>
            </a:r>
          </a:p>
        </p:txBody>
      </p:sp>
      <p:sp>
        <p:nvSpPr>
          <p:cNvPr id="40961" name="Title 1">
            <a:extLst>
              <a:ext uri="{FF2B5EF4-FFF2-40B4-BE49-F238E27FC236}">
                <a16:creationId xmlns:a16="http://schemas.microsoft.com/office/drawing/2014/main" xmlns="" id="{0058063F-F2D0-4640-94F9-4FB083BB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Antes de adquirir um dispositivo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xmlns="" id="{CA2EA8C3-494E-F948-8CD9-4608F269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Procure obter aplicativos de fontes confiáveis</a:t>
            </a:r>
          </a:p>
          <a:p>
            <a:pPr lvl="1"/>
            <a:r>
              <a:rPr lang="pt-BR" altLang="pt-BR" noProof="0" dirty="0"/>
              <a:t>lojas confiáveis</a:t>
            </a:r>
          </a:p>
          <a:p>
            <a:pPr lvl="1"/>
            <a:r>
              <a:rPr lang="pt-BR" altLang="pt-BR" i="1" noProof="0" dirty="0"/>
              <a:t>site</a:t>
            </a:r>
            <a:r>
              <a:rPr lang="pt-BR" altLang="pt-BR" noProof="0" dirty="0"/>
              <a:t> do fabricante</a:t>
            </a:r>
          </a:p>
          <a:p>
            <a:r>
              <a:rPr lang="pt-BR" altLang="pt-BR" noProof="0" dirty="0"/>
              <a:t>Escolha aplicativos:</a:t>
            </a:r>
          </a:p>
          <a:p>
            <a:pPr lvl="1"/>
            <a:r>
              <a:rPr lang="pt-BR" altLang="pt-BR" noProof="0" dirty="0"/>
              <a:t>bem avaliados</a:t>
            </a:r>
          </a:p>
          <a:p>
            <a:pPr lvl="1"/>
            <a:r>
              <a:rPr lang="pt-BR" altLang="pt-BR" noProof="0" dirty="0"/>
              <a:t>com grande quantidade de usuários</a:t>
            </a:r>
          </a:p>
          <a:p>
            <a:r>
              <a:rPr lang="pt-BR" altLang="pt-BR" noProof="0" dirty="0"/>
              <a:t>Verifique com seu antivírus antes de instalar o aplicativo</a:t>
            </a:r>
          </a:p>
          <a:p>
            <a:r>
              <a:rPr lang="pt-BR" altLang="pt-BR" noProof="0" dirty="0"/>
              <a:t>Observe as permissões para execução</a:t>
            </a:r>
          </a:p>
          <a:p>
            <a:pPr lvl="1"/>
            <a:r>
              <a:rPr lang="pt-BR" altLang="pt-BR" noProof="0" dirty="0"/>
              <a:t>elas devem ser coerentes com a finalidade do aplicativo</a:t>
            </a:r>
          </a:p>
          <a:p>
            <a:pPr lvl="2"/>
            <a:r>
              <a:rPr lang="pt-BR" altLang="pt-BR" noProof="0" dirty="0"/>
              <a:t>um aplicativo de jogos, por exemplo, não necessariamente precisa ter acesso a sua lista de chamadas  </a:t>
            </a:r>
          </a:p>
        </p:txBody>
      </p:sp>
      <p:sp>
        <p:nvSpPr>
          <p:cNvPr id="51201" name="Title 1">
            <a:extLst>
              <a:ext uri="{FF2B5EF4-FFF2-40B4-BE49-F238E27FC236}">
                <a16:creationId xmlns:a16="http://schemas.microsoft.com/office/drawing/2014/main" xmlns="" id="{E0D98189-ACA1-9048-BB2E-728CCD38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instalar aplicativos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xmlns="" id="{2E4E8613-E276-CC43-9F1C-1217CADCD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Seja cuidadoso ao usar redes Wi-Fi públicas</a:t>
            </a:r>
          </a:p>
          <a:p>
            <a:pPr lvl="1"/>
            <a:r>
              <a:rPr lang="pt-BR" altLang="pt-BR" noProof="0" dirty="0"/>
              <a:t>desabilite a opção de conexão automática</a:t>
            </a:r>
          </a:p>
          <a:p>
            <a:r>
              <a:rPr lang="pt-BR" altLang="pt-BR" noProof="0" dirty="0"/>
              <a:t>Mantenha interfaces de comunicação desativadas</a:t>
            </a:r>
          </a:p>
          <a:p>
            <a:pPr lvl="1"/>
            <a:r>
              <a:rPr lang="pt-BR" altLang="pt-BR" i="1" noProof="0" dirty="0"/>
              <a:t>bluetooth</a:t>
            </a:r>
            <a:r>
              <a:rPr lang="pt-BR" altLang="pt-BR" noProof="0" dirty="0"/>
              <a:t>, infravermelho e Wi-Fi</a:t>
            </a:r>
          </a:p>
          <a:p>
            <a:pPr lvl="1"/>
            <a:r>
              <a:rPr lang="pt-BR" altLang="pt-BR" noProof="0" dirty="0"/>
              <a:t>somente as habilite quando necessário</a:t>
            </a:r>
          </a:p>
          <a:p>
            <a:r>
              <a:rPr lang="pt-BR" altLang="pt-BR" noProof="0" dirty="0"/>
              <a:t>Configure </a:t>
            </a:r>
            <a:r>
              <a:rPr lang="pt-BR" altLang="pt-BR" dirty="0"/>
              <a:t>o </a:t>
            </a:r>
            <a:r>
              <a:rPr lang="pt-BR" altLang="pt-BR" i="1" noProof="0" dirty="0"/>
              <a:t>bluetooth</a:t>
            </a:r>
            <a:r>
              <a:rPr lang="pt-BR" altLang="pt-BR" noProof="0" dirty="0"/>
              <a:t> para que o </a:t>
            </a:r>
          </a:p>
          <a:p>
            <a:pPr marL="342000" indent="0">
              <a:spcBef>
                <a:spcPts val="300"/>
              </a:spcBef>
              <a:buNone/>
            </a:pPr>
            <a:r>
              <a:rPr lang="pt-BR" altLang="pt-BR" noProof="0" dirty="0"/>
              <a:t>dispositivo não seja identificado </a:t>
            </a:r>
          </a:p>
          <a:p>
            <a:pPr marL="342000" indent="0">
              <a:spcBef>
                <a:spcPts val="300"/>
              </a:spcBef>
              <a:buNone/>
            </a:pPr>
            <a:r>
              <a:rPr lang="pt-BR" altLang="pt-BR" noProof="0" dirty="0"/>
              <a:t>(ou “descoberto”) por outros </a:t>
            </a:r>
          </a:p>
          <a:p>
            <a:pPr marL="342000" indent="0">
              <a:spcBef>
                <a:spcPts val="300"/>
              </a:spcBef>
              <a:buNone/>
            </a:pPr>
            <a:r>
              <a:rPr lang="pt-BR" altLang="pt-BR" noProof="0" dirty="0"/>
              <a:t>aparelhos  </a:t>
            </a:r>
          </a:p>
        </p:txBody>
      </p:sp>
      <p:sp>
        <p:nvSpPr>
          <p:cNvPr id="53249" name="Title 1">
            <a:extLst>
              <a:ext uri="{FF2B5EF4-FFF2-40B4-BE49-F238E27FC236}">
                <a16:creationId xmlns:a16="http://schemas.microsoft.com/office/drawing/2014/main" xmlns="" id="{C59565B6-85CE-AA4C-8331-A943D06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acessar redes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xmlns="" id="{70570749-344F-9F4E-913D-2A9A70CC5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843" y="3573016"/>
            <a:ext cx="3181956" cy="24061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xmlns="" id="{089D4D45-0660-C140-B54F-88A16DD5F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Apague todas as informações nele contidas</a:t>
            </a:r>
          </a:p>
          <a:p>
            <a:pPr marL="0" indent="0">
              <a:buNone/>
            </a:pPr>
            <a:endParaRPr lang="pt-BR" altLang="pt-BR" noProof="0" dirty="0"/>
          </a:p>
          <a:p>
            <a:r>
              <a:rPr lang="pt-BR" altLang="pt-BR" noProof="0" dirty="0"/>
              <a:t>Restaure as configurações de fábrica</a:t>
            </a:r>
          </a:p>
        </p:txBody>
      </p:sp>
      <p:sp>
        <p:nvSpPr>
          <p:cNvPr id="55297" name="Title 1">
            <a:extLst>
              <a:ext uri="{FF2B5EF4-FFF2-40B4-BE49-F238E27FC236}">
                <a16:creationId xmlns:a16="http://schemas.microsoft.com/office/drawing/2014/main" xmlns="" id="{1CCEA3B6-294B-F54A-AD05-7EAAB8C2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Ao se desfazer do seu dispositivo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xmlns="" id="{22FF0AC2-FD51-1740-AE4B-EA0C72C04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Configure-o previamente, se possível, para que:</a:t>
            </a:r>
          </a:p>
          <a:p>
            <a:pPr lvl="1"/>
            <a:r>
              <a:rPr lang="pt-BR" altLang="pt-BR" noProof="0" dirty="0"/>
              <a:t>seja localizado/rastreado e bloqueado remotamente, por meio de serviços de geolocalização</a:t>
            </a:r>
          </a:p>
          <a:p>
            <a:pPr lvl="1"/>
            <a:r>
              <a:rPr lang="pt-BR" altLang="pt-BR" noProof="0" dirty="0"/>
              <a:t>uma mensagem seja mostrada na tela</a:t>
            </a:r>
          </a:p>
          <a:p>
            <a:pPr lvl="2"/>
            <a:r>
              <a:rPr lang="pt-BR" altLang="pt-BR" noProof="0" dirty="0"/>
              <a:t>para aumentar as chances dele ser devolvido</a:t>
            </a:r>
          </a:p>
          <a:p>
            <a:pPr lvl="1"/>
            <a:r>
              <a:rPr lang="pt-BR" altLang="pt-BR" noProof="0" dirty="0"/>
              <a:t>o volume seja aumentado ou que saia do modo silencioso</a:t>
            </a:r>
          </a:p>
          <a:p>
            <a:pPr lvl="2"/>
            <a:r>
              <a:rPr lang="pt-BR" altLang="pt-BR" noProof="0" dirty="0"/>
              <a:t>para facilitar a localização</a:t>
            </a:r>
          </a:p>
          <a:p>
            <a:pPr lvl="1"/>
            <a:r>
              <a:rPr lang="pt-BR" altLang="pt-BR" noProof="0" dirty="0"/>
              <a:t>os dados sejam apagados após um determinado número de tentativas de desbloqueio sem sucesso</a:t>
            </a:r>
          </a:p>
          <a:p>
            <a:pPr lvl="2"/>
            <a:r>
              <a:rPr lang="pt-BR" altLang="pt-BR" noProof="0" dirty="0">
                <a:solidFill>
                  <a:schemeClr val="accent2"/>
                </a:solidFill>
              </a:rPr>
              <a:t>Cuidado: principalmente se você tiver filhos e eles gostarem de “brincar” com o seu dispositivo </a:t>
            </a:r>
          </a:p>
        </p:txBody>
      </p:sp>
      <p:sp>
        <p:nvSpPr>
          <p:cNvPr id="57345" name="Title 1">
            <a:extLst>
              <a:ext uri="{FF2B5EF4-FFF2-40B4-BE49-F238E27FC236}">
                <a16:creationId xmlns:a16="http://schemas.microsoft.com/office/drawing/2014/main" xmlns="" id="{78F16DA7-2641-E543-B23F-3477D0A0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Em caso de perda ou furto (1/2)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xmlns="" id="{598358A0-B106-F449-81D2-7CCDFCBB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Informe:</a:t>
            </a:r>
          </a:p>
          <a:p>
            <a:pPr lvl="1"/>
            <a:r>
              <a:rPr lang="pt-BR" altLang="pt-BR" noProof="0" dirty="0"/>
              <a:t>a sua operadora</a:t>
            </a:r>
          </a:p>
          <a:p>
            <a:pPr lvl="2"/>
            <a:r>
              <a:rPr lang="pt-BR" altLang="pt-BR" noProof="0" dirty="0"/>
              <a:t>solicite o bloqueio do seu número (</a:t>
            </a:r>
            <a:r>
              <a:rPr lang="pt-BR" altLang="pt-BR" i="1" noProof="0" dirty="0"/>
              <a:t>chip</a:t>
            </a:r>
            <a:r>
              <a:rPr lang="pt-BR" altLang="pt-BR" noProof="0" dirty="0"/>
              <a:t>)</a:t>
            </a:r>
          </a:p>
          <a:p>
            <a:pPr lvl="1"/>
            <a:r>
              <a:rPr lang="pt-BR" altLang="pt-BR" noProof="0" dirty="0"/>
              <a:t>a empresa onde você trabalha</a:t>
            </a:r>
          </a:p>
          <a:p>
            <a:pPr lvl="2"/>
            <a:r>
              <a:rPr lang="pt-BR" altLang="pt-BR" noProof="0" dirty="0"/>
              <a:t>caso haja dados e senhas profissionais nele armazenadas</a:t>
            </a:r>
          </a:p>
          <a:p>
            <a:r>
              <a:rPr lang="pt-BR" altLang="pt-BR" noProof="0" dirty="0"/>
              <a:t>Altere as senhas que possam estar nele armazenadas</a:t>
            </a:r>
          </a:p>
          <a:p>
            <a:r>
              <a:rPr lang="pt-BR" altLang="pt-BR" noProof="0" dirty="0"/>
              <a:t>Bloqueie cartões de crédito cujo número esteja nele armazenado</a:t>
            </a:r>
          </a:p>
          <a:p>
            <a:r>
              <a:rPr lang="pt-BR" altLang="pt-BR" noProof="0" dirty="0"/>
              <a:t>Ative a localização remota, caso a tenha configurado</a:t>
            </a:r>
          </a:p>
          <a:p>
            <a:pPr lvl="1"/>
            <a:r>
              <a:rPr lang="pt-BR" altLang="pt-BR" noProof="0" dirty="0"/>
              <a:t>se necessário, apague remotamente os dados gravados</a:t>
            </a:r>
          </a:p>
        </p:txBody>
      </p:sp>
      <p:sp>
        <p:nvSpPr>
          <p:cNvPr id="59393" name="Title 1">
            <a:extLst>
              <a:ext uri="{FF2B5EF4-FFF2-40B4-BE49-F238E27FC236}">
                <a16:creationId xmlns:a16="http://schemas.microsoft.com/office/drawing/2014/main" xmlns="" id="{07EEDACE-8F54-D84B-8027-1067C728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Em caso de perda ou furto (2/2)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88BDE7F1-1B2E-6A41-BB25-837CA889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i="1" noProof="0" dirty="0"/>
              <a:t>Tablets</a:t>
            </a:r>
            <a:r>
              <a:rPr lang="pt-BR" altLang="pt-BR" noProof="0" dirty="0"/>
              <a:t>, </a:t>
            </a:r>
            <a:r>
              <a:rPr lang="pt-BR" altLang="pt-BR" i="1" noProof="0" dirty="0"/>
              <a:t>smartphones</a:t>
            </a:r>
            <a:r>
              <a:rPr lang="pt-BR" altLang="pt-BR" noProof="0" dirty="0"/>
              <a:t>, celulares, etc.</a:t>
            </a:r>
          </a:p>
          <a:p>
            <a:r>
              <a:rPr lang="pt-BR" altLang="pt-BR" noProof="0" dirty="0"/>
              <a:t>Cada vez mais populares</a:t>
            </a:r>
          </a:p>
          <a:p>
            <a:r>
              <a:rPr lang="pt-BR" altLang="pt-BR" noProof="0" dirty="0"/>
              <a:t>Executam ações realizadas em computadores pessoais</a:t>
            </a:r>
          </a:p>
          <a:p>
            <a:pPr lvl="1"/>
            <a:r>
              <a:rPr lang="pt-BR" altLang="pt-BR" noProof="0" dirty="0"/>
              <a:t>navegação </a:t>
            </a:r>
            <a:r>
              <a:rPr lang="pt-BR" altLang="pt-BR" i="1" noProof="0" dirty="0"/>
              <a:t>web</a:t>
            </a:r>
          </a:p>
          <a:p>
            <a:pPr lvl="1"/>
            <a:r>
              <a:rPr lang="pt-BR" altLang="pt-BR" i="1" noProof="0" dirty="0"/>
              <a:t>Internet Banking</a:t>
            </a:r>
          </a:p>
          <a:p>
            <a:pPr lvl="1"/>
            <a:r>
              <a:rPr lang="pt-BR" altLang="pt-BR" noProof="0" dirty="0"/>
              <a:t>acesso a </a:t>
            </a:r>
            <a:r>
              <a:rPr lang="pt-BR" altLang="pt-BR" i="1" noProof="0" dirty="0"/>
              <a:t>e-mails</a:t>
            </a:r>
          </a:p>
          <a:p>
            <a:pPr lvl="1"/>
            <a:r>
              <a:rPr lang="pt-BR" altLang="pt-BR" noProof="0" dirty="0"/>
              <a:t>acesso a redes sociais</a:t>
            </a:r>
          </a:p>
        </p:txBody>
      </p:sp>
      <p:sp>
        <p:nvSpPr>
          <p:cNvPr id="20481" name="Title 1">
            <a:extLst>
              <a:ext uri="{FF2B5EF4-FFF2-40B4-BE49-F238E27FC236}">
                <a16:creationId xmlns:a16="http://schemas.microsoft.com/office/drawing/2014/main" xmlns="" id="{972D531D-9D48-6A40-A773-11C6D413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Dispositivos móveis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B42145AE-DFFA-B04B-AD32-8B556D9E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Principais características:</a:t>
            </a:r>
          </a:p>
          <a:p>
            <a:pPr lvl="1"/>
            <a:r>
              <a:rPr lang="pt-BR" altLang="pt-BR" noProof="0" dirty="0"/>
              <a:t>auxílio em tarefas cotidianas</a:t>
            </a:r>
          </a:p>
          <a:p>
            <a:pPr lvl="2"/>
            <a:r>
              <a:rPr lang="pt-BR" altLang="pt-BR" noProof="0" dirty="0"/>
              <a:t>grande quantidade de informações pessoais e profissionais</a:t>
            </a:r>
          </a:p>
          <a:p>
            <a:pPr lvl="2"/>
            <a:r>
              <a:rPr lang="pt-BR" altLang="pt-BR" noProof="0" dirty="0"/>
              <a:t>agenda, contatos, chamadas realizadas, mensagens recebidas</a:t>
            </a:r>
          </a:p>
          <a:p>
            <a:pPr lvl="1"/>
            <a:r>
              <a:rPr lang="pt-BR" altLang="pt-BR" noProof="0" dirty="0"/>
              <a:t>conectividade</a:t>
            </a:r>
          </a:p>
          <a:p>
            <a:pPr lvl="2"/>
            <a:r>
              <a:rPr lang="pt-BR" altLang="pt-BR" noProof="0" dirty="0"/>
              <a:t>Wi-Fi, 3G</a:t>
            </a:r>
          </a:p>
          <a:p>
            <a:pPr lvl="1"/>
            <a:r>
              <a:rPr lang="pt-BR" altLang="pt-BR" noProof="0" dirty="0"/>
              <a:t>peso e portabilidade</a:t>
            </a:r>
          </a:p>
          <a:p>
            <a:pPr lvl="2"/>
            <a:r>
              <a:rPr lang="pt-BR" altLang="pt-BR" noProof="0" dirty="0"/>
              <a:t>leves e de tamanho reduzido</a:t>
            </a:r>
          </a:p>
          <a:p>
            <a:pPr lvl="2"/>
            <a:r>
              <a:rPr lang="pt-BR" altLang="pt-BR" noProof="0" dirty="0"/>
              <a:t>fáceis de serem carregados em bolsas/bolsos</a:t>
            </a:r>
          </a:p>
          <a:p>
            <a:pPr lvl="1"/>
            <a:r>
              <a:rPr lang="pt-BR" altLang="pt-BR" noProof="0" dirty="0"/>
              <a:t>diversas funcionalidades integradas</a:t>
            </a:r>
          </a:p>
          <a:p>
            <a:pPr lvl="2"/>
            <a:r>
              <a:rPr lang="pt-BR" altLang="pt-BR" noProof="0" dirty="0"/>
              <a:t>GPS, câmera</a:t>
            </a:r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xmlns="" id="{82892C89-1A25-CA48-9271-EAB3C176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Dispositivos móveis (2/2)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2657880" y="3193200"/>
              <a:ext cx="2431440" cy="48096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8520" y="3183840"/>
                <a:ext cx="2450160" cy="49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xmlns="" id="{DA3E83BA-EB23-D04A-AB04-E2B495D75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Riscos</a:t>
            </a:r>
            <a:br>
              <a:rPr lang="pt-BR" altLang="pt-BR" noProof="0" dirty="0"/>
            </a:br>
            <a:r>
              <a:rPr lang="pt-BR" altLang="pt-BR" noProof="0" dirty="0"/>
              <a:t>principais</a:t>
            </a:r>
          </a:p>
        </p:txBody>
      </p:sp>
      <p:pic>
        <p:nvPicPr>
          <p:cNvPr id="24579" name="Picture Placeholder 2">
            <a:extLst>
              <a:ext uri="{FF2B5EF4-FFF2-40B4-BE49-F238E27FC236}">
                <a16:creationId xmlns:a16="http://schemas.microsoft.com/office/drawing/2014/main" xmlns="" id="{0B7F3B8B-04FF-D845-A433-5A6313B3777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191" y="2060848"/>
            <a:ext cx="5947618" cy="3713369"/>
          </a:xfrm>
        </p:spPr>
      </p:pic>
      <p:sp>
        <p:nvSpPr>
          <p:cNvPr id="24578" name="TextBox 1">
            <a:extLst>
              <a:ext uri="{FF2B5EF4-FFF2-40B4-BE49-F238E27FC236}">
                <a16:creationId xmlns:a16="http://schemas.microsoft.com/office/drawing/2014/main" xmlns="" id="{90272DCC-6B20-414D-A0D0-94E3ED1EF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846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xmlns="" id="{0658E799-F110-EE4D-9AA5-498F37375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Dispositivos móveis X computadores pessoais</a:t>
            </a:r>
          </a:p>
          <a:p>
            <a:pPr lvl="1"/>
            <a:r>
              <a:rPr lang="pt-BR" altLang="pt-BR" noProof="0" dirty="0"/>
              <a:t>funcionalidades similares</a:t>
            </a:r>
          </a:p>
          <a:p>
            <a:pPr lvl="1"/>
            <a:r>
              <a:rPr lang="pt-BR" altLang="pt-BR" noProof="0" dirty="0"/>
              <a:t>riscos similares:</a:t>
            </a:r>
          </a:p>
          <a:p>
            <a:pPr lvl="2"/>
            <a:r>
              <a:rPr lang="pt-BR" altLang="pt-BR" noProof="0" dirty="0"/>
              <a:t>códigos maliciosos</a:t>
            </a:r>
          </a:p>
          <a:p>
            <a:pPr lvl="2"/>
            <a:r>
              <a:rPr lang="pt-BR" altLang="pt-BR" i="1" noProof="0" dirty="0"/>
              <a:t>phishing</a:t>
            </a:r>
          </a:p>
          <a:p>
            <a:pPr lvl="2"/>
            <a:r>
              <a:rPr lang="pt-BR" altLang="pt-BR" noProof="0" dirty="0"/>
              <a:t>acesso a conteúdos impróprios ou ofensivos</a:t>
            </a:r>
          </a:p>
          <a:p>
            <a:pPr lvl="2"/>
            <a:r>
              <a:rPr lang="pt-BR" altLang="pt-BR" noProof="0" dirty="0"/>
              <a:t>contato com pessoas mal-intencionadas</a:t>
            </a:r>
          </a:p>
          <a:p>
            <a:pPr lvl="2"/>
            <a:r>
              <a:rPr lang="pt-BR" altLang="pt-BR" noProof="0" dirty="0"/>
              <a:t>perda de dados</a:t>
            </a:r>
          </a:p>
          <a:p>
            <a:pPr lvl="2"/>
            <a:r>
              <a:rPr lang="pt-BR" altLang="pt-BR" noProof="0" dirty="0"/>
              <a:t>dificuldade de manter sigilo</a:t>
            </a:r>
          </a:p>
          <a:p>
            <a:r>
              <a:rPr lang="pt-BR" altLang="pt-BR" noProof="0" dirty="0"/>
              <a:t>Possuem características que os tornam ainda mais atraentes para atacantes e pessoas mal-intencionadas</a:t>
            </a:r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xmlns="" id="{A5291FBD-1DCB-CC47-9D18-97A8D9B1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Riscos principais (1/6)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2567160" y="2789640"/>
              <a:ext cx="2544840" cy="5263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7800" y="2780280"/>
                <a:ext cx="2563560" cy="54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xmlns="" id="{C6523CC7-313E-9140-9F6E-2235F1A9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Vazamento de informações</a:t>
            </a:r>
          </a:p>
          <a:p>
            <a:pPr lvl="1"/>
            <a:r>
              <a:rPr lang="pt-BR" altLang="pt-BR" noProof="0" dirty="0"/>
              <a:t>grande quantidade de informações pessoais armazenadas</a:t>
            </a:r>
          </a:p>
          <a:p>
            <a:pPr lvl="1"/>
            <a:r>
              <a:rPr lang="pt-BR" altLang="pt-BR" dirty="0"/>
              <a:t>rápida substituição de modelos</a:t>
            </a:r>
          </a:p>
          <a:p>
            <a:pPr lvl="2"/>
            <a:r>
              <a:rPr lang="pt-BR" altLang="pt-BR" dirty="0"/>
              <a:t> sem a devida exclusão das informações gravadas</a:t>
            </a:r>
          </a:p>
          <a:p>
            <a:pPr lvl="1"/>
            <a:r>
              <a:rPr lang="pt-BR" altLang="pt-BR" noProof="0" dirty="0"/>
              <a:t>informações podem ser indevidamente coletadas</a:t>
            </a:r>
          </a:p>
          <a:p>
            <a:pPr lvl="2"/>
            <a:r>
              <a:rPr lang="pt-BR" altLang="pt-BR" noProof="0" dirty="0"/>
              <a:t>mensagens SMS</a:t>
            </a:r>
          </a:p>
          <a:p>
            <a:pPr lvl="2"/>
            <a:r>
              <a:rPr lang="pt-BR" altLang="pt-BR" noProof="0" dirty="0"/>
              <a:t>lista de contatos</a:t>
            </a:r>
          </a:p>
          <a:p>
            <a:pPr lvl="2"/>
            <a:r>
              <a:rPr lang="pt-BR" altLang="pt-BR" noProof="0" dirty="0"/>
              <a:t>calendários</a:t>
            </a:r>
          </a:p>
          <a:p>
            <a:pPr lvl="2"/>
            <a:r>
              <a:rPr lang="pt-BR" altLang="pt-BR" noProof="0" dirty="0"/>
              <a:t>histórico de chamadas</a:t>
            </a:r>
          </a:p>
          <a:p>
            <a:pPr lvl="2"/>
            <a:r>
              <a:rPr lang="pt-BR" altLang="pt-BR" noProof="0" dirty="0"/>
              <a:t>fotos e vídeos</a:t>
            </a:r>
          </a:p>
          <a:p>
            <a:pPr lvl="2"/>
            <a:r>
              <a:rPr lang="pt-BR" altLang="pt-BR" noProof="0" dirty="0"/>
              <a:t>senhas</a:t>
            </a:r>
          </a:p>
          <a:p>
            <a:pPr lvl="2"/>
            <a:r>
              <a:rPr lang="pt-BR" altLang="pt-BR" noProof="0" dirty="0"/>
              <a:t>números de cartão de crédito</a:t>
            </a:r>
          </a:p>
        </p:txBody>
      </p:sp>
      <p:sp>
        <p:nvSpPr>
          <p:cNvPr id="28673" name="Title 1">
            <a:extLst>
              <a:ext uri="{FF2B5EF4-FFF2-40B4-BE49-F238E27FC236}">
                <a16:creationId xmlns:a16="http://schemas.microsoft.com/office/drawing/2014/main" xmlns="" id="{BEE795C1-2630-B041-80E2-1E69008D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Riscos principais (2/6)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1387800" y="3819240"/>
              <a:ext cx="1846440" cy="133812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440" y="3809880"/>
                <a:ext cx="1865160" cy="135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xmlns="" id="{F7309504-0E91-2F48-8489-8CAF87080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Maior possibilidade de perda e furto</a:t>
            </a:r>
          </a:p>
          <a:p>
            <a:pPr lvl="1"/>
            <a:r>
              <a:rPr lang="pt-BR" altLang="pt-BR" noProof="0" dirty="0"/>
              <a:t>tamanho reduzido</a:t>
            </a:r>
          </a:p>
          <a:p>
            <a:pPr lvl="1"/>
            <a:r>
              <a:rPr lang="pt-BR" altLang="pt-BR" noProof="0" dirty="0"/>
              <a:t>alto valor financeiro</a:t>
            </a:r>
          </a:p>
          <a:p>
            <a:pPr lvl="1"/>
            <a:r>
              <a:rPr lang="pt-BR" altLang="pt-BR" noProof="0" dirty="0"/>
              <a:t>representam status</a:t>
            </a:r>
          </a:p>
          <a:p>
            <a:pPr lvl="1"/>
            <a:r>
              <a:rPr lang="pt-BR" altLang="pt-BR" noProof="0" dirty="0"/>
              <a:t>atraem atenção de assaltantes</a:t>
            </a:r>
          </a:p>
          <a:p>
            <a:pPr lvl="1"/>
            <a:r>
              <a:rPr lang="pt-BR" altLang="pt-BR" noProof="0" dirty="0"/>
              <a:t>constantemente em uso</a:t>
            </a:r>
          </a:p>
          <a:p>
            <a:pPr lvl="1"/>
            <a:r>
              <a:rPr lang="pt-BR" altLang="pt-BR" noProof="0" dirty="0"/>
              <a:t>usados em locais públicos</a:t>
            </a:r>
          </a:p>
          <a:p>
            <a:pPr lvl="1"/>
            <a:r>
              <a:rPr lang="pt-BR" altLang="pt-BR" noProof="0" dirty="0"/>
              <a:t>facilmente esquecidos e perdidos</a:t>
            </a:r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26CF4D7D-93B6-3D4E-8C74-ECF13A62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Riscos principais (3/6)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xmlns="" id="{F7309504-0E91-2F48-8489-8CAF8708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507288" cy="4525963"/>
          </a:xfrm>
        </p:spPr>
        <p:txBody>
          <a:bodyPr/>
          <a:lstStyle/>
          <a:p>
            <a:r>
              <a:rPr lang="pt-BR" altLang="pt-BR" noProof="0" dirty="0"/>
              <a:t>Invasão de privacidade</a:t>
            </a:r>
          </a:p>
          <a:p>
            <a:pPr lvl="1"/>
            <a:r>
              <a:rPr lang="pt-BR" altLang="pt-BR" noProof="0" dirty="0"/>
              <a:t>intencional:</a:t>
            </a:r>
          </a:p>
          <a:p>
            <a:pPr lvl="2"/>
            <a:r>
              <a:rPr lang="pt-BR" altLang="pt-BR" noProof="0" dirty="0"/>
              <a:t>dispositivos sempre à mão</a:t>
            </a:r>
          </a:p>
          <a:p>
            <a:pPr lvl="2"/>
            <a:r>
              <a:rPr lang="pt-BR" altLang="pt-BR" noProof="0" dirty="0"/>
              <a:t>uso generalizado</a:t>
            </a:r>
          </a:p>
          <a:p>
            <a:pPr lvl="2"/>
            <a:r>
              <a:rPr lang="pt-BR" altLang="pt-BR" noProof="0" dirty="0"/>
              <a:t>alguém pode</a:t>
            </a:r>
            <a:r>
              <a:rPr lang="pt-BR" altLang="pt-BR" dirty="0"/>
              <a:t> </a:t>
            </a:r>
            <a:r>
              <a:rPr lang="pt-BR" altLang="pt-BR" noProof="0" dirty="0"/>
              <a:t>tirar uma foto sua e publicá-la sem seu conhecimento ou permissão</a:t>
            </a:r>
          </a:p>
          <a:p>
            <a:pPr lvl="1"/>
            <a:r>
              <a:rPr lang="pt-BR" altLang="pt-BR" noProof="0" dirty="0"/>
              <a:t>localização fornecida por aplicativos de geolocalização (GPS)</a:t>
            </a:r>
          </a:p>
          <a:p>
            <a:pPr lvl="1"/>
            <a:r>
              <a:rPr lang="pt-BR" altLang="pt-BR" noProof="0" dirty="0"/>
              <a:t>dados pessoais coletados por códigos maliciosos/atacantes</a:t>
            </a:r>
          </a:p>
          <a:p>
            <a:pPr lvl="1"/>
            <a:r>
              <a:rPr lang="pt-BR" altLang="pt-BR" noProof="0" dirty="0"/>
              <a:t>excesso de informações pessoais sendo fornecidas</a:t>
            </a:r>
          </a:p>
          <a:p>
            <a:pPr lvl="2"/>
            <a:r>
              <a:rPr lang="pt-BR" altLang="pt-BR" noProof="0" dirty="0"/>
              <a:t>locais que frequenta</a:t>
            </a:r>
          </a:p>
          <a:p>
            <a:pPr lvl="2"/>
            <a:r>
              <a:rPr lang="pt-BR" altLang="pt-BR" noProof="0" dirty="0"/>
              <a:t>horários, rotina, hábitos</a:t>
            </a:r>
          </a:p>
          <a:p>
            <a:pPr lvl="2"/>
            <a:r>
              <a:rPr lang="pt-BR" altLang="pt-BR" noProof="0" dirty="0"/>
              <a:t>bens pessoais</a:t>
            </a:r>
          </a:p>
        </p:txBody>
      </p:sp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26CF4D7D-93B6-3D4E-8C74-ECF13A62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Riscos principais (4/6)</a:t>
            </a:r>
          </a:p>
        </p:txBody>
      </p:sp>
    </p:spTree>
    <p:extLst>
      <p:ext uri="{BB962C8B-B14F-4D97-AF65-F5344CB8AC3E}">
        <p14:creationId xmlns:p14="http://schemas.microsoft.com/office/powerpoint/2010/main" val="23523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xmlns="" id="{BB4C35B0-B965-F54C-8898-A48EEADF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Instalação de aplicativos maliciosos</a:t>
            </a:r>
          </a:p>
          <a:p>
            <a:pPr lvl="1"/>
            <a:r>
              <a:rPr lang="pt-BR" altLang="pt-BR" noProof="0" dirty="0"/>
              <a:t>grande quantidade de aplicativos sendo desenvolvidos</a:t>
            </a:r>
          </a:p>
          <a:p>
            <a:pPr lvl="2"/>
            <a:r>
              <a:rPr lang="pt-BR" altLang="pt-BR" noProof="0" dirty="0"/>
              <a:t>diferentes autores</a:t>
            </a:r>
          </a:p>
          <a:p>
            <a:pPr lvl="2"/>
            <a:r>
              <a:rPr lang="pt-BR" altLang="pt-BR" noProof="0" dirty="0"/>
              <a:t>diferentes funcionalidades</a:t>
            </a:r>
          </a:p>
          <a:p>
            <a:pPr lvl="2"/>
            <a:r>
              <a:rPr lang="pt-BR" altLang="pt-BR" noProof="0" dirty="0"/>
              <a:t>dificuldade de manter controle</a:t>
            </a:r>
          </a:p>
          <a:p>
            <a:pPr lvl="1"/>
            <a:r>
              <a:rPr lang="pt-BR" altLang="pt-BR" noProof="0" dirty="0"/>
              <a:t>podem existir aplicativos:</a:t>
            </a:r>
          </a:p>
          <a:p>
            <a:pPr lvl="2"/>
            <a:r>
              <a:rPr lang="pt-BR" altLang="pt-BR" noProof="0" dirty="0"/>
              <a:t>não confiáveis</a:t>
            </a:r>
          </a:p>
          <a:p>
            <a:pPr lvl="2"/>
            <a:r>
              <a:rPr lang="pt-BR" altLang="pt-BR" noProof="0" dirty="0"/>
              <a:t>com erros de implementação</a:t>
            </a:r>
          </a:p>
          <a:p>
            <a:pPr lvl="2"/>
            <a:r>
              <a:rPr lang="pt-BR" altLang="pt-BR" noProof="0" dirty="0"/>
              <a:t>especificamente desenvolvidos para:</a:t>
            </a:r>
          </a:p>
          <a:p>
            <a:pPr lvl="3"/>
            <a:r>
              <a:rPr lang="pt-BR" altLang="pt-BR" noProof="0" dirty="0"/>
              <a:t>executar atividades maliciosas</a:t>
            </a:r>
          </a:p>
          <a:p>
            <a:pPr lvl="3"/>
            <a:r>
              <a:rPr lang="pt-BR" altLang="pt-BR" noProof="0" dirty="0"/>
              <a:t>coletar dados dos aparelhos</a:t>
            </a:r>
          </a:p>
        </p:txBody>
      </p:sp>
      <p:sp>
        <p:nvSpPr>
          <p:cNvPr id="34817" name="Title 1">
            <a:extLst>
              <a:ext uri="{FF2B5EF4-FFF2-40B4-BE49-F238E27FC236}">
                <a16:creationId xmlns:a16="http://schemas.microsoft.com/office/drawing/2014/main" xmlns="" id="{EAB3B89C-2E95-0C4B-A363-50756DB0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Riscos principais (5/6)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D20D2EE-6865-E046-8046-81F83B560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5055" y="3846807"/>
            <a:ext cx="2951744" cy="219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4240800" y="2875680"/>
              <a:ext cx="2994120" cy="270360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1440" y="2866320"/>
                <a:ext cx="3012840" cy="272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ículo Dispositivos Móvei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F29100"/>
      </a:accent1>
      <a:accent2>
        <a:srgbClr val="336FB5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336FB5"/>
      </a:hlink>
      <a:folHlink>
        <a:srgbClr val="336F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Dispositivos Móvei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F29100"/>
      </a:accent1>
      <a:accent2>
        <a:srgbClr val="336FB5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336FB5"/>
      </a:hlink>
      <a:folHlink>
        <a:srgbClr val="336F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15054</TotalTime>
  <Words>1533</Words>
  <Application>Microsoft Office PowerPoint</Application>
  <PresentationFormat>Apresentação na tela (4:3)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Arial Black</vt:lpstr>
      <vt:lpstr>ＭＳ 明朝</vt:lpstr>
      <vt:lpstr>Office Theme</vt:lpstr>
      <vt:lpstr>Apresentação do PowerPoint</vt:lpstr>
      <vt:lpstr>Dispositivos móveis (1/2)</vt:lpstr>
      <vt:lpstr>Dispositivos móveis (2/2)</vt:lpstr>
      <vt:lpstr>Riscos principais</vt:lpstr>
      <vt:lpstr>Riscos principais (1/6)</vt:lpstr>
      <vt:lpstr>Riscos principais (2/6)</vt:lpstr>
      <vt:lpstr>Riscos principais (3/6)</vt:lpstr>
      <vt:lpstr>Riscos principais (4/6)</vt:lpstr>
      <vt:lpstr>Riscos principais (5/6)</vt:lpstr>
      <vt:lpstr>Riscos principais (6/6)</vt:lpstr>
      <vt:lpstr>Cuidados a  serem tomados</vt:lpstr>
      <vt:lpstr>Antes de adquirir um dispositivo</vt:lpstr>
      <vt:lpstr>Ao instalar aplicativos</vt:lpstr>
      <vt:lpstr>Ao acessar redes</vt:lpstr>
      <vt:lpstr>Ao se desfazer do seu dispositivo</vt:lpstr>
      <vt:lpstr>Em caso de perda ou furto (1/2)</vt:lpstr>
      <vt:lpstr>Em caso de perda ou furto (2/2)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Dispositivos Móveis - Cartilha de Segurança para Internet</dc:title>
  <dc:subject>Dispositivos Móveis - Cartilha de Segurança para Internet</dc:subject>
  <dc:creator>CERT.br / NIC.br</dc:creator>
  <cp:keywords>cartilha, segurança, Internet, fascículo, riscos, prevenção, proteção, cuidados, dispositivos móveis, tablet, celular, smartphone, golpes</cp:keywords>
  <dc:description/>
  <cp:lastModifiedBy>Conta da Microsoft</cp:lastModifiedBy>
  <cp:revision>688</cp:revision>
  <cp:lastPrinted>2021-05-26T20:31:26Z</cp:lastPrinted>
  <dcterms:created xsi:type="dcterms:W3CDTF">2012-08-02T20:00:10Z</dcterms:created>
  <dcterms:modified xsi:type="dcterms:W3CDTF">2022-04-08T00:30:48Z</dcterms:modified>
  <cp:category/>
</cp:coreProperties>
</file>