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58" r:id="rId2"/>
    <p:sldId id="328" r:id="rId3"/>
    <p:sldId id="337" r:id="rId4"/>
    <p:sldId id="350" r:id="rId5"/>
    <p:sldId id="351" r:id="rId6"/>
    <p:sldId id="284" r:id="rId7"/>
    <p:sldId id="288" r:id="rId8"/>
    <p:sldId id="357" r:id="rId9"/>
    <p:sldId id="358" r:id="rId10"/>
    <p:sldId id="359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9" autoAdjust="0"/>
    <p:restoredTop sz="67722" autoAdjust="0"/>
  </p:normalViewPr>
  <p:slideViewPr>
    <p:cSldViewPr showGuides="1">
      <p:cViewPr varScale="1">
        <p:scale>
          <a:sx n="61" d="100"/>
          <a:sy n="61" d="100"/>
        </p:scale>
        <p:origin x="1935" y="42"/>
      </p:cViewPr>
      <p:guideLst>
        <p:guide orient="horz" pos="2160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5" d="100"/>
          <a:sy n="105" d="100"/>
        </p:scale>
        <p:origin x="4269" y="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37447FC-7155-2245-B0AB-9EBE9BC68F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/>
              <a:t>Segurança em </a:t>
            </a:r>
            <a:r>
              <a:rPr lang="en-US" altLang="pt-BR" i="1"/>
              <a:t>Internet Banking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E3EF18-0B51-454C-8EF9-FF13FB9C99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F79BC6-CB9C-8147-A55D-436082DADFB2}" type="datetime1">
              <a:rPr lang="en-US" altLang="pt-BR"/>
              <a:pPr/>
              <a:t>11/18/2021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AEF0A0-0148-4F42-AA12-FBE87B302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</a:t>
            </a:r>
            <a:r>
              <a:rPr lang="en-US" err="1"/>
              <a:t>fasciculos</a:t>
            </a:r>
            <a:r>
              <a:rPr lang="en-US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15E58C-1CE2-1D44-AE93-5345CA2FB2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2A194-9FC9-874E-9EA6-D1CFE670FC1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48:4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12788 11042 0,'0'-71'63,"141"1"-63,-52 70 15,-37-88-15,1 88 16,36-53-1,-37 53 1,-52-71 15</inkml:trace>
  <inkml:trace contextRef="#ctx0" brushRef="#br0" timeOffset="202.1742">13212 10619 0,'52'0'31,"-52"53"-15,36-53-16,-36 52 16,0-87 30,0-35-46,-36 34 16</inkml:trace>
  <inkml:trace contextRef="#ctx0" brushRef="#br0" timeOffset="406.3496">13159 10478 0,'0'17'47,"53"-17"-31,-1 0-16,37 124 15,-89-71 1,0-1-16,0 1 16,-141 36-16,88-89 0,-18 88 15,18-88 17,53-53-17</inkml:trace>
  <inkml:trace contextRef="#ctx0" brushRef="#br0" timeOffset="780.1707">13600 10248 0,'0'18'16,"0"105"-1,88-34-15,-88 52 16,88-36-16,-88-69 16,53-36-16,-53 106 15,-88-159 17,35 0-17</inkml:trace>
  <inkml:trace contextRef="#ctx0" brushRef="#br0" timeOffset="998.3576">13212 10354 0,'0'-53'15,"88"-35"1,-35 88-16,35-106 15,-35 106-15,0 0 16,-53-53-16,35 53 16,35 0-1,-70 53 1</inkml:trace>
  <inkml:trace contextRef="#ctx0" brushRef="#br0" timeOffset="1554.3354">13829 10213 0,'0'53'0,"88"70"0,-88-34 16,53-37-16,-53 1 16,35-53-16,-35 53 15,0-70 32,-35-72-47,35 37 16,-53 16-16,53-52 15,0 35-15,-53 0 16,53 0-16,0-17 16,18-1-16,-18-17 15,123 88-15,-123-53 16,71 53-16,-1 0 15,-70 53-15,106 35 0,-106 18 16,0-18-16,0 0 16,-106-17-16,71 0 15,-71-71 1,36 0 0,70-36 30,88 36-30,-35 0-16,17 0 16,-17 0-16,0 0 15,0 0-15,-53 36 0,53-36 16,-53-36 31</inkml:trace>
  <inkml:trace contextRef="#ctx0" brushRef="#br0" timeOffset="1906.1374">14429 9966 0,'-36'0'0,"36"141"31,-53-88-31,53 0 16,89 35-1,-36-88-15,-1 0 16,37 0-16,-1 0 16,-35 0-16,-53-53 15,53 53-15,-53-88 16,0 35-16,0-35 15,-141 35-15,35-35 16,18 88-16,-36 0 16,54 0-16,-19 53 0,36-53 15,53 88-15,0 18 16,106-36 0,-70-70-1</inkml:trace>
  <inkml:trace contextRef="#ctx0" brushRef="#br0" timeOffset="2182.3748">14623 9825 0,'0'-53'0,"0"18"16,53-18-16,-18-35 15,35 35-15,1 0 16,-18 53-16,-53-88 16,88 88-1,-35 0 1</inkml:trace>
  <inkml:trace contextRef="#ctx0" brushRef="#br0" timeOffset="2484.1344">14958 9490 0,'88'0'16,"-88"53"-1,141 0-15,-88 35 16,0 0-16,35-35 16,-88 0-16,35 35 15,-35-35 1,-35-53 0,-18 0-16,-35 0 15,-18 0-15,71-53 16,-18 53-16,-35 0 15,88-53-15,53 53 32</inkml:trace>
  <inkml:trace contextRef="#ctx0" brushRef="#br0" timeOffset="2934.5212">15610 9737 0,'0'0'0,"18"0"16,-36 0 46,18-36-62,-52 36 16,52-53-16,-89 53 16,89-141-16,0 0 15,0 88-15,0 0 31,53 53-31,35 53 16,1 36-16,-36-1 16,-53-35-16,88 35 15,-88-35-15,70-53 16,-70 53-16,-70-53 47,70-53-32</inkml:trace>
  <inkml:trace contextRef="#ctx0" brushRef="#br0" timeOffset="3098.1614">15522 9631 0,'36'-71'46,"69"71"-46,-16-106 16,-37 106-16,37-105 16,-36 105-16</inkml:trace>
  <inkml:trace contextRef="#ctx0" brushRef="#br0" timeOffset="3548.0483">16122 9490 0,'0'53'15,"53"-53"17,-53-36-17,0-17 1,-53 1-16,53-1 15,-88-36-15,88 37 16,-88-19-16,229 142 47,-53-19-31,-35-52-1,0 89-15,35-89 16,-53 0-16,18 0 15,-53-71 1,0 18 0,0 0-16,-88-53 15,35 18-15,0 35 16,53 71 31,0 35-47</inkml:trace>
  <inkml:trace contextRef="#ctx0" brushRef="#br0" timeOffset="5426.1616">11377 12559 0,'159'0'47,"194"-53"-47,70-71 15,0 124-15,-70-141 0,-88 141 16,-160 0-16,19-53 16,-71 53-1,-53-52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8T23:52:22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21502 9119 0,'0'-53'31,"88"-17"-16,-35 70-15,35-53 16,-53 53-16,18-53 16,36 53-16,-37-53 15,1 53-15,0 0 16,0-88 15</inkml:trace>
  <inkml:trace contextRef="#ctx0" brushRef="#br0" timeOffset="210.682">22013 8696 0,'53'0'16,"-53"53"15,53-53-15</inkml:trace>
  <inkml:trace contextRef="#ctx0" brushRef="#br0" timeOffset="413.856">22066 8572 0,'0'0'0,"88"0"47,-35 0-47,0 0 16,18 0 0,-71 36-16,0 17 15,-35-53 1,-54 88-16,36-88 15,1 0-15</inkml:trace>
  <inkml:trace contextRef="#ctx0" brushRef="#br0" timeOffset="698.0999">22525 7938 0,'0'0'0,"53"0"16,35 17-1,0 107-15,-88 17 16,106 0-16,-106-71 15,88 54-15,-88-71 16,88-53-16,-88 88 16,53-88-16,-53-124 31</inkml:trace>
  <inkml:trace contextRef="#ctx0" brushRef="#br0" timeOffset="899.7733">23036 7655 0,'0'0'0,"0"71"15,53 52-15,-53-34 0,53 16 16,-53-16-16,106-1 16,-106-35-16,71 0 15</inkml:trace>
  <inkml:trace contextRef="#ctx0" brushRef="#br0" timeOffset="1087.935">22807 8273 0,'53'0'16,"35"-89"-1,-35 89-15,0-52 16,35 52-16,0-53 16,-35 53-16,-17-71 15,34 1 1,-70 34 0</inkml:trace>
  <inkml:trace contextRef="#ctx0" brushRef="#br0" timeOffset="1289.6081">23513 7620 0,'0'35'0,"53"36"16,-53 17-16,0 0 15,88 18-15,-88-35 16,53-18-16,-53-1 31</inkml:trace>
  <inkml:trace contextRef="#ctx0" brushRef="#br0" timeOffset="1485.7768">23178 7761 0,'105'0'32,"-69"-35"-32,69 35 15,-16 0-15,-1-71 16,-35 71-16,0 0 16,-53-35-16,88 35 15,-88-53-15</inkml:trace>
  <inkml:trace contextRef="#ctx0" brushRef="#br0" timeOffset="1673.9384">23901 7426 0,'53'0'0,"70"88"32,-123-35-32,88 35 15,-35-35-15,-53 0 16,106 0-16,-53 35 15</inkml:trace>
  <inkml:trace contextRef="#ctx0" brushRef="#br0" timeOffset="1867.6048">23795 7585 0,'0'-53'16,"53"53"-16,-53-53 16,106 53-16,-36-106 15,-17 106-15,0-71 16,35 19 0</inkml:trace>
  <inkml:trace contextRef="#ctx0" brushRef="#br0" timeOffset="2265.9473">24359 7426 0,'0'0'0,"0"88"15,53-88 1,-53 106-16,53-71 15,-53-105 48,-53 17-47,53-53-16,-53-35 0,53-36 15,0 36 1,0 36-16,0 16 0,0 1 15,18 88 1,53 0 0,-71 177-16,0-36 15,0-53-15,0-35 16,0 35 0,-89-88-16,36 53 15,-35-53-15,0 0 16,35 0-16,-35-53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D951EE1-666C-F540-BF9D-BAD1B935C1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 i="1" dirty="0"/>
              <a:t>Internet Banking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26CF8050-39A0-024E-800A-BADACB0D2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74AC2F5-B320-3143-AC9A-AD69D91D4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92F346-0032-BB4A-9D0E-15790C7F86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https://</a:t>
            </a:r>
            <a:r>
              <a:rPr lang="en-US" dirty="0" err="1"/>
              <a:t>cartilha.cert.br</a:t>
            </a:r>
            <a:r>
              <a:rPr lang="en-US" dirty="0"/>
              <a:t>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F804B7-F41D-0147-BC0D-5D219AB7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CB82ED-4AB0-BF40-8CD8-0EAEC220A36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636416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="" xmlns:a16="http://schemas.microsoft.com/office/drawing/2014/main" id="{05F4B9C6-ED36-224F-AAD4-3C49233F2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="" xmlns:a16="http://schemas.microsoft.com/office/drawing/2014/main" id="{CC83F4B9-0410-014D-98F4-DB1650B34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64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numCol="1" anchor="t" anchorCtr="0" compatLnSpc="1">
            <a:prstTxWarp prst="textNoShape">
              <a:avLst/>
            </a:prstTxWarp>
          </a:bodyPr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 obra foi licenciada sob a licença Creative Commons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cartilha.cert.br) em todos os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CompartilhaIgual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9B3588E-238B-D749-887F-C9352DF19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1CFA4A7-4252-114C-8EBF-8BE60C5B5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B49C3150-BC9B-6E49-B812-63D32563A4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1088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="" xmlns:a16="http://schemas.microsoft.com/office/drawing/2014/main" id="{20C13FA1-1430-0146-9201-53D3B5858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DBBF8C75-A389-174D-A3B5-9DA701063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altLang="pt-BR" dirty="0">
                <a:ea typeface="ＭＳ Ｐゴシック" panose="020B0600070205080204" pitchFamily="34" charset="-128"/>
              </a:rPr>
              <a:t>Caso detecte transações bancárias duvidosas ou enfrente algum tipo de problema procure entrar imediatamente em contato com a central de relacionamento do seu banco, diretamente com o seu gerente ou com a operadora do seu cartão de crédito. Eles poderão auxiliá-lo sobre os procedimentos a serem seguidos.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A61C8F8-0A4D-7349-A5C3-A4292078A0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A70333A-BF92-2547-965D-F00628700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4A5827B0-A856-9143-860E-34AF345CDF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2361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="" xmlns:a16="http://schemas.microsoft.com/office/drawing/2014/main" id="{C0DFC720-5671-FD42-9887-6B6C8340D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5D765266-8C37-1B46-8553-B9236A451C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Via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 </a:t>
            </a:r>
            <a:r>
              <a:rPr lang="pt-BR" altLang="pt-BR" dirty="0">
                <a:ea typeface="ＭＳ Ｐゴシック" panose="020B0600070205080204" pitchFamily="34" charset="-128"/>
              </a:rPr>
              <a:t>você pode realizar as mesmas ações disponíveis nas agências bancárias, sem enfrentar filas ou ficar restrito aos horários de atendimento. Infelizmente realizar</a:t>
            </a:r>
            <a:r>
              <a:rPr lang="pt-BR" altLang="pt-BR" b="1" dirty="0">
                <a:ea typeface="ＭＳ Ｐゴシック" panose="020B0600070205080204" pitchFamily="34" charset="-128"/>
              </a:rPr>
              <a:t> </a:t>
            </a:r>
            <a:r>
              <a:rPr lang="pt-BR" altLang="pt-BR" dirty="0">
                <a:ea typeface="ＭＳ Ｐゴシック" panose="020B0600070205080204" pitchFamily="34" charset="-128"/>
              </a:rPr>
              <a:t>transações bancárias via Internet pode apresentar riscos caso você não tome alguns cuidados.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ADE5662-96AB-0F40-A298-3E7648546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A6CBCBC-7182-3541-9930-9056A46C0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AC1337E2-59F6-A447-B093-37E53539D0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341578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="" xmlns:a16="http://schemas.microsoft.com/office/drawing/2014/main" id="{6125D0BB-BD54-9746-AC38-FEBF96F70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B849E501-92D8-9B42-8257-D6419DDD7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Como não é uma tarefa simples fraudar dados em um servidor de uma instituição bancária ou comercial, os golpistas procuram enganar e persuadir as potenciais vítimas a fornecerem informações sensíveis ou a realizarem ações, como executar códigos maliciosos e acessar páginas falsas (</a:t>
            </a:r>
            <a:r>
              <a:rPr lang="pt-BR" altLang="pt-BR" i="1" dirty="0">
                <a:ea typeface="ＭＳ Ｐゴシック" panose="020B0600070205080204" pitchFamily="34" charset="-128"/>
              </a:rPr>
              <a:t>phishing</a:t>
            </a:r>
            <a:r>
              <a:rPr lang="pt-BR" altLang="pt-BR" dirty="0">
                <a:ea typeface="ＭＳ Ｐゴシック" panose="020B0600070205080204" pitchFamily="34" charset="-128"/>
              </a:rPr>
              <a:t>). </a:t>
            </a:r>
          </a:p>
          <a:p>
            <a:pPr algn="just"/>
            <a:r>
              <a:rPr lang="pt-BR" altLang="pt-BR" i="1" dirty="0">
                <a:ea typeface="ＭＳ Ｐゴシック" panose="020B0600070205080204" pitchFamily="34" charset="-128"/>
              </a:rPr>
              <a:t>Phishing </a:t>
            </a:r>
            <a:r>
              <a:rPr lang="pt-BR" altLang="pt-BR" dirty="0">
                <a:ea typeface="ＭＳ Ｐゴシック" panose="020B0600070205080204" pitchFamily="34" charset="-128"/>
              </a:rPr>
              <a:t>é o tipo de fraude por meio da qual um golpista tenta obter dados pessoais e financeiros de um usuário, pela utilização combinada de meios técnicos e engenharia social. Ocorre por meio do envio de mensagens eletrônicas que: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tentam se passar pela comunicação oficial de uma instituição conhecida, como um banco, uma empresa ou 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popular;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procuram atrair a atenção do usuário, seja por curiosidade, por caridade ou pela possibilidade de obter alguma vantagem financeira;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informam que a não execução dos procedimentos descritos pode acarretar sérias consequências, como a inscrição em serviços de proteção de crédito e o cancelamento de um cadastro, de uma conta bancária ou de um cartão de crédito;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tentam induzir o usuário a fornecer dados pessoais e financeiros, por meio do acesso a páginas falsas, que tentam se passar pela página oficial da instituição; da instalação de códigos maliciosos, projetados para coletar informações sensíveis; e do preenchimento de formulários contidos na mensagem ou em páginas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C73B2A-94C3-3F4C-BCC4-4F0B79E233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10C314F-FE53-C242-8DB4-156F19E22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158EB9FB-9946-634B-9897-15A4EBB910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16037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="" xmlns:a16="http://schemas.microsoft.com/office/drawing/2014/main" id="{540DA2B6-357A-384F-A054-E965EA3EC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B6C0A59D-DB34-ED4C-96D1-8F888A810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Para atrair a atenção do usuário as mensagens maliciosas apresentam diferentes temas, explorando campanhas de publicidade, serviços, a imagem de pessoas e assuntos em destaque no momento.  </a:t>
            </a: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Um exemplo de </a:t>
            </a:r>
            <a:r>
              <a:rPr lang="pt-BR" altLang="pt-BR" i="1" dirty="0">
                <a:ea typeface="ＭＳ Ｐゴシック" panose="020B0600070205080204" pitchFamily="34" charset="-128"/>
              </a:rPr>
              <a:t>phishing </a:t>
            </a:r>
            <a:r>
              <a:rPr lang="pt-BR" altLang="pt-BR" dirty="0">
                <a:ea typeface="ＭＳ Ｐゴシック" panose="020B0600070205080204" pitchFamily="34" charset="-128"/>
              </a:rPr>
              <a:t>explorando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 </a:t>
            </a:r>
            <a:r>
              <a:rPr lang="pt-BR" altLang="pt-BR" dirty="0">
                <a:ea typeface="ＭＳ Ｐゴシック" panose="020B0600070205080204" pitchFamily="34" charset="-128"/>
              </a:rPr>
              <a:t>é</a:t>
            </a:r>
            <a:r>
              <a:rPr lang="pt-BR" altLang="pt-BR" b="1" dirty="0">
                <a:ea typeface="ＭＳ Ｐゴシック" panose="020B0600070205080204" pitchFamily="34" charset="-128"/>
              </a:rPr>
              <a:t>:</a:t>
            </a:r>
            <a:r>
              <a:rPr lang="pt-BR" altLang="pt-BR" dirty="0">
                <a:ea typeface="ＭＳ Ｐゴシック" panose="020B0600070205080204" pitchFamily="34" charset="-128"/>
              </a:rPr>
              <a:t> você recebe um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, em nome de uma instituição financeira, que tenta induzi-lo a clicar em um </a:t>
            </a:r>
            <a:r>
              <a:rPr lang="pt-BR" altLang="pt-BR" i="1" dirty="0">
                <a:ea typeface="ＭＳ Ｐゴシック" panose="020B0600070205080204" pitchFamily="34" charset="-128"/>
              </a:rPr>
              <a:t>link</a:t>
            </a:r>
            <a:r>
              <a:rPr lang="pt-BR" altLang="pt-BR" dirty="0">
                <a:ea typeface="ＭＳ Ｐゴシック" panose="020B0600070205080204" pitchFamily="34" charset="-128"/>
              </a:rPr>
              <a:t>. Ao fazer isto, você é direcionado para uma página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 falsa, semelhante ao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que você realmente deseja acessar, onde são solicitados os seus dados pessoais e financeiros.</a:t>
            </a:r>
          </a:p>
          <a:p>
            <a:pPr algn="just"/>
            <a:r>
              <a:rPr lang="pt-BR" altLang="pt-BR" i="1" dirty="0">
                <a:ea typeface="ＭＳ Ｐゴシック" panose="020B0600070205080204" pitchFamily="34" charset="-128"/>
              </a:rPr>
              <a:t>Spyware</a:t>
            </a:r>
            <a:r>
              <a:rPr lang="pt-BR" altLang="pt-BR" dirty="0">
                <a:ea typeface="ＭＳ Ｐゴシック" panose="020B0600070205080204" pitchFamily="34" charset="-128"/>
              </a:rPr>
              <a:t> é um tipo de código malicioso projetado para monitorar as atividades de um sistema e enviar as informações coletadas para terceiros.  Alguns exemplos são: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i="1" dirty="0">
                <a:ea typeface="ＭＳ Ｐゴシック" panose="020B0600070205080204" pitchFamily="34" charset="-128"/>
              </a:rPr>
              <a:t>Keylogger:</a:t>
            </a:r>
            <a:r>
              <a:rPr lang="pt-BR" altLang="pt-BR" b="1" dirty="0">
                <a:ea typeface="ＭＳ Ｐゴシック" panose="020B0600070205080204" pitchFamily="34" charset="-128"/>
              </a:rPr>
              <a:t> </a:t>
            </a:r>
            <a:r>
              <a:rPr lang="pt-BR" altLang="pt-BR" dirty="0">
                <a:ea typeface="ＭＳ Ｐゴシック" panose="020B0600070205080204" pitchFamily="34" charset="-128"/>
              </a:rPr>
              <a:t>capaz de capturar e armazenar as teclas digitadas pelo usuário no teclado do computador. Sua ativação, em muitos casos, é condicionada a uma ação prévia do usuário, como o acesso a 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específico de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Banking.</a:t>
            </a:r>
            <a:endParaRPr lang="pt-BR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i="1" dirty="0">
                <a:ea typeface="ＭＳ Ｐゴシック" panose="020B0600070205080204" pitchFamily="34" charset="-128"/>
              </a:rPr>
              <a:t>Screenlogger</a:t>
            </a:r>
            <a:r>
              <a:rPr lang="pt-BR" altLang="pt-BR" b="1" dirty="0">
                <a:ea typeface="ＭＳ Ｐゴシック" panose="020B0600070205080204" pitchFamily="34" charset="-128"/>
              </a:rPr>
              <a:t>: </a:t>
            </a:r>
            <a:r>
              <a:rPr lang="pt-BR" altLang="pt-BR" dirty="0">
                <a:ea typeface="ＭＳ Ｐゴシック" panose="020B0600070205080204" pitchFamily="34" charset="-128"/>
              </a:rPr>
              <a:t>similar ao </a:t>
            </a:r>
            <a:r>
              <a:rPr lang="pt-BR" altLang="pt-BR" i="1" dirty="0">
                <a:ea typeface="ＭＳ Ｐゴシック" panose="020B0600070205080204" pitchFamily="34" charset="-128"/>
              </a:rPr>
              <a:t>keylogger</a:t>
            </a:r>
            <a:r>
              <a:rPr lang="pt-BR" altLang="pt-BR" dirty="0">
                <a:ea typeface="ＭＳ Ｐゴシック" panose="020B0600070205080204" pitchFamily="34" charset="-128"/>
              </a:rPr>
              <a:t>, capaz de armazenar a posição do cursor e a tela apresentada no monitor, nos momentos em que o </a:t>
            </a:r>
            <a:r>
              <a:rPr lang="pt-BR" altLang="pt-BR" i="1" dirty="0">
                <a:ea typeface="ＭＳ Ｐゴシック" panose="020B0600070205080204" pitchFamily="34" charset="-128"/>
              </a:rPr>
              <a:t>mouse</a:t>
            </a:r>
            <a:r>
              <a:rPr lang="pt-BR" altLang="pt-BR" dirty="0">
                <a:ea typeface="ＭＳ Ｐゴシック" panose="020B0600070205080204" pitchFamily="34" charset="-128"/>
              </a:rPr>
              <a:t> é clicado, ou a região que circunda a posição onde o </a:t>
            </a:r>
            <a:r>
              <a:rPr lang="pt-BR" altLang="pt-BR" i="1" dirty="0">
                <a:ea typeface="ＭＳ Ｐゴシック" panose="020B0600070205080204" pitchFamily="34" charset="-128"/>
              </a:rPr>
              <a:t>mouse</a:t>
            </a:r>
            <a:r>
              <a:rPr lang="pt-BR" altLang="pt-BR" dirty="0">
                <a:ea typeface="ＭＳ Ｐゴシック" panose="020B0600070205080204" pitchFamily="34" charset="-128"/>
              </a:rPr>
              <a:t> é clicado. É usado por atacantes para capturar as teclas digitadas em teclados virtuais, usados em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.</a:t>
            </a:r>
          </a:p>
          <a:p>
            <a:pPr algn="just"/>
            <a:r>
              <a:rPr lang="pt-BR" altLang="pt-BR" i="1" dirty="0">
                <a:ea typeface="ＭＳ Ｐゴシック" panose="020B0600070205080204" pitchFamily="34" charset="-128"/>
              </a:rPr>
              <a:t>Trojan Banker (</a:t>
            </a:r>
            <a:r>
              <a:rPr lang="pt-BR" altLang="pt-BR" dirty="0">
                <a:ea typeface="ＭＳ Ｐゴシック" panose="020B0600070205080204" pitchFamily="34" charset="-128"/>
              </a:rPr>
              <a:t>Bancos) é um tipo de </a:t>
            </a:r>
            <a:r>
              <a:rPr lang="pt-BR" altLang="pt-BR" i="1" dirty="0">
                <a:ea typeface="ＭＳ Ｐゴシック" panose="020B0600070205080204" pitchFamily="34" charset="-128"/>
              </a:rPr>
              <a:t>trojan</a:t>
            </a:r>
            <a:r>
              <a:rPr lang="pt-BR" altLang="pt-BR" dirty="0">
                <a:ea typeface="ＭＳ Ｐゴシック" panose="020B0600070205080204" pitchFamily="34" charset="-128"/>
              </a:rPr>
              <a:t> que coleta dados bancários através da instalação de </a:t>
            </a:r>
            <a:r>
              <a:rPr lang="pt-BR" altLang="pt-BR" i="1" dirty="0">
                <a:ea typeface="ＭＳ Ｐゴシック" panose="020B0600070205080204" pitchFamily="34" charset="-128"/>
              </a:rPr>
              <a:t>spywares</a:t>
            </a:r>
            <a:r>
              <a:rPr lang="pt-BR" altLang="pt-BR" dirty="0">
                <a:ea typeface="ＭＳ Ｐゴシック" panose="020B0600070205080204" pitchFamily="34" charset="-128"/>
              </a:rPr>
              <a:t> que são ativados quando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de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 são acessados.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C5C2DB-B1CC-154A-BA05-6F4BFD0667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FD6636-C83C-794C-BBC2-D9D64EF1F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F4CCBB7-0D56-F64F-B18C-34E86F688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327107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="" xmlns:a16="http://schemas.microsoft.com/office/drawing/2014/main" id="{F52E5ADF-3504-0E41-9005-29DD12EEC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6CA1D681-84E1-E44B-A815-C6FE0599E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Outras formas de golpes usadas são: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disponibilizar aplicativos maliciosos que, se instalados, podem coletar seus dados;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efetuar ligações telefônicas tentando se passar, por exemplo, pelo gerente do seu banco e solicitar seus dados;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explorar possíveis vulnerabilidades em seu computador ou dispositivo móvel para instalar códigos maliciosos;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explorar possíveis vulnerabilidades em equipamentos de rede, como senhas fracas ou padrão;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coletar informações sensíveis que estiverem trafegando na rede sem criptografia.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72C5A8E-DF86-094D-A616-FCE76CCD6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8692AF2-2D4E-9941-A92A-21D50C5E8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6EA7A9FD-31AE-1B49-9132-9E1B64A393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167956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3FC066C3-30A2-E643-9EB7-ED28FB077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6E4A320B-208C-2343-AFBA-F3792822A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riscos relacionados ao uso de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8F7B913-2D2E-694D-9A83-2C09EA6FF1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1E0566-68AA-A743-87B0-66B0CDE89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4B48699-4FBD-1840-888E-2476B0D733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384477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CDB64ECF-74F9-CF49-9A36-A0A5EB9FF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="" xmlns:a16="http://schemas.microsoft.com/office/drawing/2014/main" id="{A8DDBB83-C8FA-D14C-9E50-EFAC09DEA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Caso não tome os devidos cuidados ao usar seu computador ou dispositivo móvel, os principais riscos aos quais você está exposto ao realizar transações bancárias via Internet são: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perdas financeiras: sua conta bancária pode ser usada para ações maliciosas, como transferências indevidas de dinheiro e pagamentos de contas de outras pessoas;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invasão de privacidade: alguém que tenha acesso indevido a sua conta pode obter informações pessoais sobre suas transações bancárias e assim expor sua privacidade;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violação de sigilo bancário: o sigilo bancário é um direito seu, que pode ser violado caso alguém acesse indevidamente sua conta;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participação em esquemas de fraude: sua conta bancária pode ser usada como intermediária para aplicar golpes e cometer fraudes.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DE340C1-E9F2-4A4E-BC85-7B612D8AF3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4FAB824-9CA4-754B-8BDA-2A7CC7411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0DE1468E-9C7D-8E4B-A0EB-ECD53BD53E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371486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="" xmlns:a16="http://schemas.microsoft.com/office/drawing/2014/main" id="{C46F4176-021F-9D41-BD5A-5084C9DB3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5B2759E9-F88A-7847-9235-9A0A014EDA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F9F3091-0875-974C-8F0B-62D641A12F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DD613A9-2C7C-704D-B27A-E3E5A1FAC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AA4F9E06-68D2-1146-93D3-9CAE7D213B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315416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="" xmlns:a16="http://schemas.microsoft.com/office/drawing/2014/main" id="{91244908-6709-B049-873D-D6CC87574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="" xmlns:a16="http://schemas.microsoft.com/office/drawing/2014/main" id="{08BF41A7-E364-AE4C-A340-93C67CFB1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5281B3-E4E4-2A45-95F6-BF34A0CD8E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C8DC19B-06CC-D64A-B2F0-3CB7E3429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B82ED-4AB0-BF40-8CD8-0EAEC220A36E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FBD00618-AEEF-2449-9C48-E2505D1E325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 i="1"/>
              <a:t>Internet Banking</a:t>
            </a:r>
            <a:endParaRPr lang="en-US" altLang="pt-BR" i="1" dirty="0"/>
          </a:p>
        </p:txBody>
      </p:sp>
    </p:spTree>
    <p:extLst>
      <p:ext uri="{BB962C8B-B14F-4D97-AF65-F5344CB8AC3E}">
        <p14:creationId xmlns:p14="http://schemas.microsoft.com/office/powerpoint/2010/main" val="41742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6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51BAD14A-BA2D-7947-A91A-8B3E5699FE76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E59B195E-D35B-7648-869F-E56076822B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48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8D5D25E1-7F37-4544-92C3-682A39D8D2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1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9C868C05-2E67-D04E-8ED0-6CB02EE70344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91497C67-BA1D-FA42-831D-729971854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42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56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25B1AD1B-35F8-774D-AF05-1DB633ECD47A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44B11D5F-83E0-D049-B9BD-B3403A0BF8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31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1677AB02-2812-014F-869A-EE3CDA636508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392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6EAFE3D-5411-2B4B-97F5-3A6A805E17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50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B472BBA3-3100-CB41-8FBE-29CC608161E5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E14B2A54-5A1D-FF41-B089-BB98A243FD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83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69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47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B1DBC1E-47BC-0E4C-83AC-7E83CEBE24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DBD53497-9981-4C42-B407-AFB80E365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5" r:id="rId3"/>
    <p:sldLayoutId id="2147484250" r:id="rId4"/>
    <p:sldLayoutId id="2147484256" r:id="rId5"/>
    <p:sldLayoutId id="2147484257" r:id="rId6"/>
    <p:sldLayoutId id="2147484258" r:id="rId7"/>
    <p:sldLayoutId id="2147484251" r:id="rId8"/>
    <p:sldLayoutId id="2147484252" r:id="rId9"/>
    <p:sldLayoutId id="2147484253" r:id="rId10"/>
    <p:sldLayoutId id="2147484259" r:id="rId11"/>
    <p:sldLayoutId id="2147484254" r:id="rId12"/>
    <p:sldLayoutId id="2147484260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="" xmlns:a16="http://schemas.microsoft.com/office/drawing/2014/main" id="{3248B6AD-613F-4F44-9839-BBEFF2207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Entre em contato imediatamente com:</a:t>
            </a:r>
          </a:p>
          <a:p>
            <a:pPr lvl="1"/>
            <a:r>
              <a:rPr lang="pt-BR" altLang="pt-BR" noProof="0" dirty="0"/>
              <a:t>a central de relacionamento do seu banco</a:t>
            </a:r>
          </a:p>
          <a:p>
            <a:pPr lvl="1"/>
            <a:r>
              <a:rPr lang="pt-BR" altLang="pt-BR" noProof="0" dirty="0"/>
              <a:t>diretamente com o seu gerente</a:t>
            </a:r>
          </a:p>
          <a:p>
            <a:pPr lvl="1"/>
            <a:r>
              <a:rPr lang="pt-BR" altLang="pt-BR" noProof="0" dirty="0"/>
              <a:t>a operadora do seu cartão de crédito</a:t>
            </a:r>
          </a:p>
        </p:txBody>
      </p:sp>
      <p:sp>
        <p:nvSpPr>
          <p:cNvPr id="49153" name="Title 1">
            <a:extLst>
              <a:ext uri="{FF2B5EF4-FFF2-40B4-BE49-F238E27FC236}">
                <a16:creationId xmlns="" xmlns:a16="http://schemas.microsoft.com/office/drawing/2014/main" id="{A87F3805-6C17-BB4D-9103-368450D0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Em caso de dúvidas ou problemas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D6AE7660-35E0-3D49-9D5F-C3AD22C25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26" y="3429000"/>
            <a:ext cx="3270946" cy="26642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EE0E70D5-D135-4B45-AF8C-F8021DA5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Permite:</a:t>
            </a:r>
          </a:p>
          <a:p>
            <a:pPr lvl="1"/>
            <a:r>
              <a:rPr lang="pt-BR" altLang="pt-BR" noProof="0" dirty="0"/>
              <a:t>realizar ações disponíveis nas agências bancárias</a:t>
            </a:r>
          </a:p>
          <a:p>
            <a:pPr lvl="2"/>
            <a:r>
              <a:rPr lang="pt-BR" altLang="pt-BR" noProof="0" dirty="0"/>
              <a:t>sem sair de casa ou do trabalho</a:t>
            </a:r>
          </a:p>
          <a:p>
            <a:pPr lvl="2"/>
            <a:r>
              <a:rPr lang="pt-BR" altLang="pt-BR" noProof="0" dirty="0"/>
              <a:t>sem enfrentar filas</a:t>
            </a:r>
          </a:p>
          <a:p>
            <a:pPr lvl="2"/>
            <a:r>
              <a:rPr lang="pt-BR" altLang="pt-BR" noProof="0" dirty="0"/>
              <a:t>sem ficar restrito aos dias e horários de atendimento</a:t>
            </a:r>
          </a:p>
          <a:p>
            <a:pPr marL="914400" lvl="2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Pode:</a:t>
            </a:r>
          </a:p>
          <a:p>
            <a:pPr lvl="1"/>
            <a:r>
              <a:rPr lang="pt-BR" altLang="pt-BR" noProof="0" dirty="0"/>
              <a:t>apresentar riscos caso alguns cuidados não sejam tomados</a:t>
            </a:r>
          </a:p>
        </p:txBody>
      </p:sp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A85C69EB-5C50-9F49-A635-BA8C0C97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i="1" noProof="0" dirty="0"/>
              <a:t>Internet Banking </a:t>
            </a:r>
            <a:r>
              <a:rPr lang="pt-BR" altLang="pt-BR" noProof="0" dirty="0"/>
              <a:t>(1/4)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BA0D6E3D-1A7F-3D42-9889-6577AF9B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Dificuldade em fraudar dados em um servidor de uma instituição bancária ou comercial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Golpistas procuram persuadir as potências vítimas a:</a:t>
            </a:r>
          </a:p>
          <a:p>
            <a:pPr lvl="1"/>
            <a:r>
              <a:rPr lang="pt-BR" altLang="pt-BR" noProof="0" dirty="0"/>
              <a:t>fornecerem informações sensíveis</a:t>
            </a:r>
          </a:p>
          <a:p>
            <a:pPr lvl="1"/>
            <a:r>
              <a:rPr lang="pt-BR" altLang="pt-BR" noProof="0" dirty="0"/>
              <a:t>realizarem ações:</a:t>
            </a:r>
          </a:p>
          <a:p>
            <a:pPr lvl="2"/>
            <a:r>
              <a:rPr lang="pt-BR" altLang="pt-BR" noProof="0" dirty="0"/>
              <a:t>executar códigos maliciosos</a:t>
            </a:r>
          </a:p>
          <a:p>
            <a:pPr lvl="2"/>
            <a:r>
              <a:rPr lang="pt-BR" altLang="pt-BR" noProof="0" dirty="0"/>
              <a:t>acessar páginas falsas (</a:t>
            </a:r>
            <a:r>
              <a:rPr lang="pt-BR" altLang="pt-BR" i="1" noProof="0" dirty="0"/>
              <a:t>phishing</a:t>
            </a:r>
            <a:r>
              <a:rPr lang="pt-BR" altLang="pt-BR" noProof="0" dirty="0"/>
              <a:t>)</a:t>
            </a:r>
          </a:p>
        </p:txBody>
      </p:sp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446FDCCB-6874-CE4F-97A3-BB1F13FE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i="1" noProof="0" dirty="0"/>
              <a:t>Internet Banking </a:t>
            </a:r>
            <a:r>
              <a:rPr lang="pt-BR" altLang="pt-BR" noProof="0" dirty="0"/>
              <a:t>(2/4)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D2C1781A-4988-1C47-84A5-B797591CB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3573016"/>
            <a:ext cx="2729332" cy="24091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095720" y="3213000"/>
              <a:ext cx="1829160" cy="13086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6360" y="3203640"/>
                <a:ext cx="1847880" cy="132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="" xmlns:a16="http://schemas.microsoft.com/office/drawing/2014/main" id="{52DF42DE-CF94-3B48-8948-0D09D1C07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Principais temas usados em golpes:</a:t>
            </a:r>
          </a:p>
          <a:p>
            <a:pPr lvl="1"/>
            <a:r>
              <a:rPr lang="pt-BR" altLang="pt-BR" noProof="0" dirty="0"/>
              <a:t>atualização de cadastro e de cartão de senhas</a:t>
            </a:r>
          </a:p>
          <a:p>
            <a:pPr lvl="1"/>
            <a:r>
              <a:rPr lang="pt-BR" altLang="pt-BR" noProof="0" dirty="0"/>
              <a:t>sincronização de </a:t>
            </a:r>
            <a:r>
              <a:rPr lang="pt-BR" altLang="pt-BR" i="1" noProof="0" dirty="0"/>
              <a:t>tokens</a:t>
            </a:r>
          </a:p>
          <a:p>
            <a:pPr lvl="1"/>
            <a:r>
              <a:rPr lang="pt-BR" altLang="pt-BR" noProof="0" dirty="0"/>
              <a:t>lançamento e atualização de módulos de proteção</a:t>
            </a:r>
          </a:p>
          <a:p>
            <a:pPr lvl="1"/>
            <a:r>
              <a:rPr lang="pt-BR" altLang="pt-BR" noProof="0" dirty="0"/>
              <a:t>comprovante de transferência e depósito</a:t>
            </a:r>
          </a:p>
          <a:p>
            <a:pPr lvl="1"/>
            <a:r>
              <a:rPr lang="pt-BR" altLang="pt-BR" noProof="0" dirty="0"/>
              <a:t>cadastro/recadastro de computadores</a:t>
            </a:r>
          </a:p>
          <a:p>
            <a:pPr lvl="1"/>
            <a:r>
              <a:rPr lang="pt-BR" altLang="pt-BR" noProof="0" dirty="0"/>
              <a:t>suspensão de acesso</a:t>
            </a:r>
          </a:p>
          <a:p>
            <a:pPr lvl="1"/>
            <a:r>
              <a:rPr lang="pt-BR" altLang="pt-BR" noProof="0" dirty="0"/>
              <a:t>novas campanhas</a:t>
            </a:r>
          </a:p>
          <a:p>
            <a:pPr lvl="2"/>
            <a:r>
              <a:rPr lang="pt-BR" altLang="pt-BR" noProof="0" dirty="0"/>
              <a:t>lançamento de produtos</a:t>
            </a:r>
          </a:p>
          <a:p>
            <a:pPr lvl="2"/>
            <a:r>
              <a:rPr lang="pt-BR" altLang="pt-BR" noProof="0" dirty="0"/>
              <a:t>unificação de bancos e contas</a:t>
            </a:r>
          </a:p>
        </p:txBody>
      </p:sp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FAC71416-106A-B84C-8459-78352DBF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i="1" noProof="0" dirty="0"/>
              <a:t>Internet Banking </a:t>
            </a:r>
            <a:r>
              <a:rPr lang="pt-BR" altLang="pt-BR" noProof="0" dirty="0"/>
              <a:t>(3/4)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="" xmlns:a16="http://schemas.microsoft.com/office/drawing/2014/main" id="{AA66B76A-7FDB-494E-8089-66D53114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Outras formas de golpes:</a:t>
            </a:r>
          </a:p>
          <a:p>
            <a:pPr lvl="1"/>
            <a:r>
              <a:rPr lang="pt-BR" altLang="pt-BR" noProof="0" dirty="0"/>
              <a:t>disponibilizar aplicativos maliciosos que podem coletar dados</a:t>
            </a:r>
          </a:p>
          <a:p>
            <a:pPr lvl="1"/>
            <a:r>
              <a:rPr lang="pt-BR" altLang="pt-BR" noProof="0" dirty="0"/>
              <a:t>efetuar ligações telefônicas</a:t>
            </a:r>
          </a:p>
          <a:p>
            <a:pPr lvl="2"/>
            <a:r>
              <a:rPr lang="pt-BR" altLang="pt-BR" noProof="0" dirty="0"/>
              <a:t>tentando se passar pelo gerente do banco e solicitar dados</a:t>
            </a:r>
          </a:p>
          <a:p>
            <a:pPr lvl="1"/>
            <a:r>
              <a:rPr lang="pt-BR" altLang="pt-BR" noProof="0" dirty="0"/>
              <a:t>coletar informações sensíveis trafegando sem criptografia</a:t>
            </a:r>
          </a:p>
          <a:p>
            <a:pPr lvl="1"/>
            <a:r>
              <a:rPr lang="pt-BR" altLang="pt-BR" noProof="0" dirty="0"/>
              <a:t>explorar possíveis vulnerabilidades em:</a:t>
            </a:r>
          </a:p>
          <a:p>
            <a:pPr lvl="2"/>
            <a:r>
              <a:rPr lang="pt-BR" altLang="pt-BR" noProof="0" dirty="0"/>
              <a:t>equipamentos de rede, como senhas fracas ou padrão</a:t>
            </a:r>
          </a:p>
          <a:p>
            <a:pPr lvl="2"/>
            <a:r>
              <a:rPr lang="pt-BR" altLang="pt-BR" noProof="0" dirty="0"/>
              <a:t>computadores/dispositivos móveis para instalar códigos maliciosos</a:t>
            </a:r>
          </a:p>
        </p:txBody>
      </p:sp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3E03372C-FF34-824A-914C-296C035F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i="1" noProof="0" dirty="0"/>
              <a:t>Internet Banking </a:t>
            </a:r>
            <a:r>
              <a:rPr lang="pt-BR" altLang="pt-BR" noProof="0" dirty="0"/>
              <a:t>(4/4)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7740720" y="2406600"/>
              <a:ext cx="1067040" cy="8766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1360" y="2397240"/>
                <a:ext cx="1085760" cy="89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="" xmlns:a16="http://schemas.microsoft.com/office/drawing/2014/main" id="{9608FCDD-6FBA-2741-905B-3CA86E7B5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Riscos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28675" name="Picture Placeholder 2">
            <a:extLst>
              <a:ext uri="{FF2B5EF4-FFF2-40B4-BE49-F238E27FC236}">
                <a16:creationId xmlns="" xmlns:a16="http://schemas.microsoft.com/office/drawing/2014/main" id="{4F286F0D-2AEE-0E4E-A37C-4075A2F04CC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0603" y="1987336"/>
            <a:ext cx="4522793" cy="3981647"/>
          </a:xfrm>
        </p:spPr>
      </p:pic>
      <p:sp>
        <p:nvSpPr>
          <p:cNvPr id="28674" name="TextBox 1">
            <a:extLst>
              <a:ext uri="{FF2B5EF4-FFF2-40B4-BE49-F238E27FC236}">
                <a16:creationId xmlns="" xmlns:a16="http://schemas.microsoft.com/office/drawing/2014/main" id="{BF646517-FFBB-774B-A27E-9DE17D1D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846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="" xmlns:a16="http://schemas.microsoft.com/office/drawing/2014/main" id="{29512494-E836-9F45-A7BA-B93D2099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Perdas financeiras</a:t>
            </a:r>
          </a:p>
          <a:p>
            <a:pPr lvl="1"/>
            <a:r>
              <a:rPr lang="pt-BR" altLang="pt-BR" noProof="0" dirty="0"/>
              <a:t>conta bancária pode ser usada em ações maliciosas</a:t>
            </a:r>
          </a:p>
          <a:p>
            <a:pPr lvl="2"/>
            <a:r>
              <a:rPr lang="pt-BR" altLang="pt-BR" noProof="0" dirty="0"/>
              <a:t>transferências indevidas de dinheiro</a:t>
            </a:r>
          </a:p>
          <a:p>
            <a:pPr lvl="2"/>
            <a:r>
              <a:rPr lang="pt-BR" altLang="pt-BR" noProof="0" dirty="0"/>
              <a:t>pagamento de contas de outras pessoas</a:t>
            </a:r>
          </a:p>
          <a:p>
            <a:r>
              <a:rPr lang="pt-BR" altLang="pt-BR" noProof="0" dirty="0"/>
              <a:t>Invasão de privacidade</a:t>
            </a:r>
          </a:p>
          <a:p>
            <a:pPr lvl="1"/>
            <a:r>
              <a:rPr lang="pt-BR" altLang="pt-BR" noProof="0" dirty="0"/>
              <a:t>acesso a informações pessoais</a:t>
            </a:r>
          </a:p>
          <a:p>
            <a:r>
              <a:rPr lang="pt-BR" altLang="pt-BR" noProof="0" dirty="0"/>
              <a:t>Violação de sigilo bancário</a:t>
            </a:r>
          </a:p>
          <a:p>
            <a:r>
              <a:rPr lang="pt-BR" altLang="pt-BR" noProof="0" dirty="0"/>
              <a:t>Participação em esquemas de fraude</a:t>
            </a:r>
          </a:p>
          <a:p>
            <a:pPr lvl="1"/>
            <a:r>
              <a:rPr lang="pt-BR" altLang="pt-BR" noProof="0" dirty="0"/>
              <a:t>conta bancária pode ser usada como intermediária para:</a:t>
            </a:r>
          </a:p>
          <a:p>
            <a:pPr lvl="2"/>
            <a:r>
              <a:rPr lang="pt-BR" altLang="pt-BR" noProof="0" dirty="0"/>
              <a:t>aplicar golpes</a:t>
            </a:r>
          </a:p>
          <a:p>
            <a:pPr lvl="2"/>
            <a:r>
              <a:rPr lang="pt-BR" altLang="pt-BR" noProof="0" dirty="0"/>
              <a:t>cometer fraudes</a:t>
            </a:r>
          </a:p>
        </p:txBody>
      </p:sp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130D776A-42AB-584A-B7E2-E84C5792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F84D90BB-96C3-2D4C-9BA5-2B5D05CF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602871"/>
            <a:ext cx="2606557" cy="165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="" xmlns:a16="http://schemas.microsoft.com/office/drawing/2014/main" id="{1ACA0FEF-E049-4B4F-A89C-2BD4B275F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Forneça apenas uma posição do seu cartão de segurança</a:t>
            </a:r>
          </a:p>
          <a:p>
            <a:pPr lvl="1"/>
            <a:r>
              <a:rPr lang="pt-BR" altLang="pt-BR" noProof="0" dirty="0"/>
              <a:t>desconfie caso, em um mesmo acesso, seja solicitada mais de uma posição</a:t>
            </a:r>
          </a:p>
          <a:p>
            <a:r>
              <a:rPr lang="pt-BR" altLang="pt-BR" noProof="0" dirty="0"/>
              <a:t>Mantenha o número do seu celular atualizado, caso o tenha cadastrado</a:t>
            </a:r>
          </a:p>
          <a:p>
            <a:pPr lvl="1"/>
            <a:r>
              <a:rPr lang="pt-BR" altLang="pt-BR" noProof="0" dirty="0"/>
              <a:t>ele é usado para o envio de:</a:t>
            </a:r>
          </a:p>
          <a:p>
            <a:pPr lvl="2"/>
            <a:r>
              <a:rPr lang="pt-BR" altLang="pt-BR" noProof="0" dirty="0"/>
              <a:t>mensagens de confirmação</a:t>
            </a:r>
          </a:p>
          <a:p>
            <a:pPr lvl="2"/>
            <a:r>
              <a:rPr lang="pt-BR" altLang="pt-BR" noProof="0" dirty="0"/>
              <a:t>códigos de liberação de transações</a:t>
            </a:r>
          </a:p>
          <a:p>
            <a:r>
              <a:rPr lang="pt-BR" altLang="pt-BR" noProof="0" dirty="0"/>
              <a:t>Use sempre a opção de “sair” quando deixar de utilizar seu </a:t>
            </a:r>
            <a:r>
              <a:rPr lang="pt-BR" altLang="pt-BR" i="1" noProof="0" dirty="0"/>
              <a:t>Internet Banking</a:t>
            </a:r>
          </a:p>
        </p:txBody>
      </p:sp>
      <p:sp>
        <p:nvSpPr>
          <p:cNvPr id="45057" name="Title 1">
            <a:extLst>
              <a:ext uri="{FF2B5EF4-FFF2-40B4-BE49-F238E27FC236}">
                <a16:creationId xmlns="" xmlns:a16="http://schemas.microsoft.com/office/drawing/2014/main" id="{02FDEBCB-13E7-444C-870F-1CF691BC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Outros cuidados (1/2)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>
            <a:extLst>
              <a:ext uri="{FF2B5EF4-FFF2-40B4-BE49-F238E27FC236}">
                <a16:creationId xmlns="" xmlns:a16="http://schemas.microsoft.com/office/drawing/2014/main" id="{626DAC6D-22E3-D045-9306-BA2DAE3B4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579296" cy="4525963"/>
          </a:xfrm>
        </p:spPr>
        <p:txBody>
          <a:bodyPr/>
          <a:lstStyle/>
          <a:p>
            <a:r>
              <a:rPr lang="pt-BR" altLang="pt-BR" noProof="0" dirty="0"/>
              <a:t>Seja cuidadoso com mensagens sobre promoções</a:t>
            </a:r>
          </a:p>
          <a:p>
            <a:r>
              <a:rPr lang="pt-BR" altLang="pt-BR" noProof="0" dirty="0"/>
              <a:t>Evite acessar a central de atendimento do seu banco por meio de celulares de terceiros</a:t>
            </a:r>
          </a:p>
          <a:p>
            <a:pPr lvl="1"/>
            <a:r>
              <a:rPr lang="pt-BR" altLang="pt-BR" noProof="0" dirty="0"/>
              <a:t>os dados digitados podem ficar armazenados</a:t>
            </a:r>
          </a:p>
          <a:p>
            <a:r>
              <a:rPr lang="pt-BR" altLang="pt-BR" noProof="0" dirty="0"/>
              <a:t>A maioria dos bancos não envia </a:t>
            </a:r>
            <a:r>
              <a:rPr lang="pt-BR" altLang="pt-BR" i="1" noProof="0" dirty="0"/>
              <a:t>e-mails</a:t>
            </a:r>
            <a:r>
              <a:rPr lang="pt-BR" altLang="pt-BR" noProof="0" dirty="0"/>
              <a:t> sem autorização </a:t>
            </a:r>
          </a:p>
          <a:p>
            <a:pPr lvl="1"/>
            <a:r>
              <a:rPr lang="pt-BR" altLang="pt-BR" noProof="0" dirty="0"/>
              <a:t>desconsidere mensagens recebidas, caso não tenha autorizado</a:t>
            </a:r>
          </a:p>
          <a:p>
            <a:pPr lvl="1"/>
            <a:r>
              <a:rPr lang="pt-BR" altLang="pt-BR" noProof="0" dirty="0"/>
              <a:t>principalmente de instituições com as quais não tenha relação</a:t>
            </a:r>
          </a:p>
          <a:p>
            <a:r>
              <a:rPr lang="pt-BR" altLang="pt-BR" noProof="0" dirty="0"/>
              <a:t>Verifique periodicamente seus extratos:</a:t>
            </a:r>
          </a:p>
          <a:p>
            <a:pPr lvl="1"/>
            <a:r>
              <a:rPr lang="pt-BR" altLang="pt-BR" noProof="0" dirty="0"/>
              <a:t>contas bancárias</a:t>
            </a:r>
          </a:p>
          <a:p>
            <a:pPr lvl="1"/>
            <a:r>
              <a:rPr lang="pt-BR" altLang="pt-BR" noProof="0" dirty="0"/>
              <a:t>cartões de crédito</a:t>
            </a:r>
          </a:p>
        </p:txBody>
      </p:sp>
      <p:sp>
        <p:nvSpPr>
          <p:cNvPr id="47105" name="Title 1">
            <a:extLst>
              <a:ext uri="{FF2B5EF4-FFF2-40B4-BE49-F238E27FC236}">
                <a16:creationId xmlns="" xmlns:a16="http://schemas.microsoft.com/office/drawing/2014/main" id="{53D16FAC-6177-714B-B135-0800DE90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Outros cuidados (2/2)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iculo Internet Banking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283280"/>
      </a:accent1>
      <a:accent2>
        <a:srgbClr val="DE3F20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DE3F20"/>
      </a:hlink>
      <a:folHlink>
        <a:srgbClr val="DE3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iculo Internet Banking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283280"/>
      </a:accent1>
      <a:accent2>
        <a:srgbClr val="DE3F20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DE3F20"/>
      </a:hlink>
      <a:folHlink>
        <a:srgbClr val="DE3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13674</TotalTime>
  <Words>1323</Words>
  <Application>Microsoft Office PowerPoint</Application>
  <PresentationFormat>Apresentação na tela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Arial Black</vt:lpstr>
      <vt:lpstr>Office Theme</vt:lpstr>
      <vt:lpstr>Apresentação do PowerPoint</vt:lpstr>
      <vt:lpstr>Internet Banking (1/4)</vt:lpstr>
      <vt:lpstr>Internet Banking (2/4)</vt:lpstr>
      <vt:lpstr>Internet Banking (3/4)</vt:lpstr>
      <vt:lpstr>Internet Banking (4/4)</vt:lpstr>
      <vt:lpstr>Riscos principais</vt:lpstr>
      <vt:lpstr>Riscos principais </vt:lpstr>
      <vt:lpstr>Outros cuidados (1/2)</vt:lpstr>
      <vt:lpstr>Outros cuidados (2/2)</vt:lpstr>
      <vt:lpstr>Em caso de dúvidas ou problemas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Banking - Cartilha de Segurança para Internet</dc:title>
  <dc:subject>Internet Banking - Cartilha de Segurança para Internet</dc:subject>
  <dc:creator>CERT.br / NIC.br</dc:creator>
  <cp:keywords>cartilha, segurança, Internet, fascículo, riscos, prevenção, proteção, cuidados, banking, golpes, internet banking</cp:keywords>
  <dc:description/>
  <cp:lastModifiedBy>Conta da Microsoft</cp:lastModifiedBy>
  <cp:revision>628</cp:revision>
  <cp:lastPrinted>2021-05-27T11:41:21Z</cp:lastPrinted>
  <dcterms:created xsi:type="dcterms:W3CDTF">2012-08-02T20:00:10Z</dcterms:created>
  <dcterms:modified xsi:type="dcterms:W3CDTF">2021-11-18T23:59:00Z</dcterms:modified>
  <cp:category/>
</cp:coreProperties>
</file>