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58" r:id="rId2"/>
    <p:sldId id="328" r:id="rId3"/>
    <p:sldId id="350" r:id="rId4"/>
    <p:sldId id="351" r:id="rId5"/>
    <p:sldId id="357" r:id="rId6"/>
    <p:sldId id="358" r:id="rId7"/>
    <p:sldId id="369" r:id="rId8"/>
    <p:sldId id="356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86469"/>
  </p:normalViewPr>
  <p:slideViewPr>
    <p:cSldViewPr showGuides="1">
      <p:cViewPr varScale="1">
        <p:scale>
          <a:sx n="121" d="100"/>
          <a:sy n="121" d="100"/>
        </p:scale>
        <p:origin x="1766" y="58"/>
      </p:cViewPr>
      <p:guideLst>
        <p:guide orient="horz" pos="2160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314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DC4514-A7EC-DB4E-AB4A-4720618161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Privacidade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A3F385-4323-D84B-B94F-CEF6D52013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04136-2D04-6948-B4A1-76C53FC8B89C}" type="datetime1">
              <a:rPr lang="en-US" altLang="pt-BR"/>
              <a:pPr/>
              <a:t>10/18/2021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35B247-C155-2C46-AB34-F3E9FF012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https://cartilha.cert.br/fasciculos/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D1E6B7-1B15-6E46-8387-BA3756812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7A50E-BE30-B340-8A33-8B04E1293F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488FC47-9555-5441-B08F-85DED137C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Privacidade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D9A0A5A-DBC7-7343-8EED-4D8CEB347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37C4368-45C1-C340-A299-5E7F516B7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B493A5-611F-AA48-B1B3-44E8F548E8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https://</a:t>
            </a:r>
            <a:r>
              <a:rPr lang="en-US" dirty="0" err="1"/>
              <a:t>cartilha.cert.br</a:t>
            </a:r>
            <a:r>
              <a:rPr lang="en-US" dirty="0"/>
              <a:t>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DB27F7-1E88-ED42-ADF9-4990817F0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2069EA-68AB-5141-9EF1-319ED855D4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884769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xmlns="" id="{F52EB670-8C4E-774E-A0F9-4CDA71755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xmlns="" id="{B49CD561-6060-4448-BACD-51F711BAE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64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numCol="1" anchor="t" anchorCtr="0" compatLnSpc="1">
            <a:prstTxWarp prst="textNoShape">
              <a:avLst/>
            </a:prstTxWarp>
          </a:bodyPr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O CERT.br/NIC.br concede a Você uma licença de abrangência mundial, sem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royalties</a:t>
            </a:r>
            <a:r>
              <a:rPr lang="pt-BR" altLang="pt-BR" sz="800" dirty="0">
                <a:ea typeface="ＭＳ Ｐゴシック" panose="020B0600070205080204" pitchFamily="34" charset="-128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Atribuição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cartilha.cert.br) em todos os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sz="800" dirty="0">
                <a:ea typeface="ＭＳ Ｐゴシック" panose="020B0600070205080204" pitchFamily="34" charset="-128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NãoComercial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ea typeface="ＭＳ Ｐゴシック" panose="020B0600070205080204" pitchFamily="34" charset="-128"/>
              </a:rPr>
              <a:t>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Aviso —</a:t>
            </a:r>
            <a:r>
              <a:rPr lang="pt-BR" altLang="pt-BR" sz="800" dirty="0">
                <a:ea typeface="ＭＳ Ｐゴシック" panose="020B0600070205080204" pitchFamily="34" charset="-128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link</a:t>
            </a:r>
            <a:r>
              <a:rPr lang="pt-BR" altLang="pt-BR" sz="800" dirty="0">
                <a:ea typeface="ＭＳ Ｐゴシック" panose="020B0600070205080204" pitchFamily="34" charset="-128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A41FA2A5-AD27-ED49-8988-CF76B6B7B5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286DA5C-B483-1549-9EBB-7DB982316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C8748B8E-FA38-4843-A2F9-4A9549F101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423978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xmlns="" id="{2A8F736E-9AEF-3548-83BE-8B45D48F6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xmlns="" id="{6F469298-BAFF-9C44-BBAC-7A190112D5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Nada impede que você abra mão de sua privacidade e, de livre e espontânea vontade, divulgue informações sobre você. Entretanto, há situações em que, mesmo que você queira manter a sua privacidade, ela pode ser exposta independentemente da sua vontade, por exemplo quando: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alguém divulga informações sobre você ou imagens onde você está presente, sem a sua autorização prévia;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que você utiliza altera as políticas de privacidade, sem aviso prévio, expondo informações anteriormente restritas;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seus hábitos e suas preferências de navegação são coletadas pelos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que você acessa e repassadas para terceiros;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impostor se faz passar por você, cria um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ou perfil falso em seu nome e o utiliza para coletar informações pessoais sobre você.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8F990A81-98DC-5745-8CB5-85F1750ACE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B350A11-1443-EE40-A360-24BA47849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45238D2C-9D40-C045-857B-DEE0F1A4A1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66055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xmlns="" id="{3E4139E3-77AA-FF4F-B354-0FE88D8FC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xmlns="" id="{F0630478-8D25-D643-9E95-EE89A4223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Sua privacidade também pode ser exposta, independentemente da sua vontade, quando: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atacante invade a sua conta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ou de sua rede social e acessa informações restritas;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alguém coleta informações que trafegam na rede sem estarem criptografadas, como o conteúdo dos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e-mails</a:t>
            </a:r>
            <a:r>
              <a:rPr lang="pt-BR" altLang="pt-BR" dirty="0">
                <a:ea typeface="ＭＳ Ｐゴシック" panose="020B0600070205080204" pitchFamily="34" charset="-128"/>
              </a:rPr>
              <a:t> enviados e recebidos por você;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atacante ou um código malicioso obtém acesso aos dados que você digita ou que estão armazenados em seu computador;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atacante invade um computador no qual seus dados estão armazenados como, por exemplo, um servidor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e-mails.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164570B-6FB9-B241-8444-BAC69D1ECA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7A8E4EF0-6C0E-1846-95AE-64BF0FBBF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3536D392-C46C-9A4D-A729-38054EF2F3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320477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xmlns="" id="{7292BFD3-BD4B-C841-9E3C-00FD0BEBF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xmlns="" id="{B63B7BAA-4A7B-FF4E-BA22-0FDB4F7AFA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Sua privacidade também pode ser exposta, independentemente da sua vontade, quando: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aplicativo instalado em seu computador ou em seu dispositivo móvel coleta seus dados pessoais e  os envia ao desenvolvedor/fabricante;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recursos do seu computador, como diretórios, são compartilhados sem que sejam configuradas restrições de acesso (senhas).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D3276F80-FDD3-7149-9F9B-8C005FBCA4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EC2985-E11A-1A46-AD41-A1901EAC4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0209A336-5261-C946-842F-01AB8C1664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370311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xmlns="" id="{2691B42E-E466-8842-972F-E304E8084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C3064949-C56F-2B45-9086-2FE418655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Não é indicado bloquear totalmente o recebimento de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, pois isto pode impedir o uso adequado ou até mesmo o acesso a determinados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e serviços. Para se prevenir dos riscos, mas sem comprometer a sua navegação, há algumas dicas que você deve seguir, como: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usar um navegador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baseado em níveis de permissão, como o Internet Explorer, procure não selecionar níveis de permissão inferiores a "médio";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em outros navegadores ou programas leitores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, configure para que, por padrão, 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não possam definir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 e crie listas de exceções, cadastrando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considerados confiáveis e onde o uso de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 é realmente necessário, como </a:t>
            </a:r>
            <a:r>
              <a:rPr lang="pt-BR" altLang="pt-BR" i="1" dirty="0">
                <a:ea typeface="ＭＳ Ｐゴシック" panose="020B0600070205080204" pitchFamily="34" charset="-128"/>
              </a:rPr>
              <a:t>webmails</a:t>
            </a:r>
            <a:r>
              <a:rPr lang="pt-BR" altLang="pt-BR" dirty="0">
                <a:ea typeface="ＭＳ Ｐゴシック" panose="020B0600070205080204" pitchFamily="34" charset="-128"/>
              </a:rPr>
              <a:t> e de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 e comércio eletrônico;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caso você, mesmo ciente dos riscos, decida permitir que por padrão 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possam definir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, procure criar uma lista de exceções e nela cadastre 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que deseja bloquear;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configure para que os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 sejam apagados assim que o navegador for fechado;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configure para não aceitar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 de terceiros (ao fazer isto, a sua navegação não deverá ser prejudicada, pois apenas conteúdos relacionados a publicidade serão bloqueados).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935B019-1032-804A-B26D-A25EB29F47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F9AAA46-4D36-034E-ADB6-EE4E4385C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7A6E3775-7BA3-F046-9D3F-38806EE12F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418821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xmlns="" id="{60F70897-85B3-6B44-89CC-D1DC63048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EE15A891-DE74-034C-B9CD-8903A584FA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Utilize, quando disponível, navegação anônima, por meio de </a:t>
            </a:r>
            <a:r>
              <a:rPr lang="pt-BR" altLang="pt-BR" i="1" dirty="0">
                <a:ea typeface="ＭＳ Ｐゴシック" panose="020B0600070205080204" pitchFamily="34" charset="-128"/>
              </a:rPr>
              <a:t>anonymizers</a:t>
            </a:r>
            <a:r>
              <a:rPr lang="pt-BR" altLang="pt-BR" dirty="0">
                <a:ea typeface="ＭＳ Ｐゴシック" panose="020B0600070205080204" pitchFamily="34" charset="-128"/>
              </a:rPr>
              <a:t> ou de opções disponibilizadas pelos navegadores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(chamadas de privativa ou "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InPrivate</a:t>
            </a:r>
            <a:r>
              <a:rPr lang="pt-BR" altLang="pt-BR" dirty="0">
                <a:ea typeface="ＭＳ Ｐゴシック" panose="020B0600070205080204" pitchFamily="34" charset="-128"/>
              </a:rPr>
              <a:t>"). Ao fazer isto, informações, como </a:t>
            </a:r>
            <a:r>
              <a:rPr lang="pt-BR" altLang="pt-BR" i="1" dirty="0">
                <a:ea typeface="ＭＳ Ｐゴシック" panose="020B0600070205080204" pitchFamily="34" charset="-128"/>
              </a:rPr>
              <a:t>cookies</a:t>
            </a:r>
            <a:r>
              <a:rPr lang="pt-BR" altLang="pt-BR" dirty="0">
                <a:ea typeface="ＭＳ Ｐゴシック" panose="020B0600070205080204" pitchFamily="34" charset="-128"/>
              </a:rPr>
              <a:t>,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acessados e dados de formulários, não são gravadas pelo navegador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utilize, quando disponível, opções que indiquem aos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que você não deseja ser rastreado ("</a:t>
            </a:r>
            <a:r>
              <a:rPr lang="pt-BR" altLang="pt-BR" i="1" dirty="0">
                <a:ea typeface="ＭＳ Ｐゴシック" panose="020B0600070205080204" pitchFamily="34" charset="-128"/>
              </a:rPr>
              <a:t>Do 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Not</a:t>
            </a:r>
            <a:r>
              <a:rPr lang="pt-BR" altLang="pt-BR" i="1" dirty="0">
                <a:ea typeface="ＭＳ Ｐゴシック" panose="020B0600070205080204" pitchFamily="34" charset="-128"/>
              </a:rPr>
              <a:t> 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Track</a:t>
            </a:r>
            <a:r>
              <a:rPr lang="pt-BR" altLang="pt-BR" dirty="0">
                <a:ea typeface="ＭＳ Ｐゴシック" panose="020B0600070205080204" pitchFamily="34" charset="-128"/>
              </a:rPr>
              <a:t>"). Alguns navegadores oferecem configurações de privacidade que permitem que você informe aos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que não deseja que informações que possam afetar sua privacidade sejam coletadas;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utilize, quando disponível, listas de proteção contra rastreamento, que permitem que você libere ou bloqueie 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que podem rastreá-lo.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CB4D56F9-DDB9-054B-8FC4-9DDB00721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C5DE2AB-C934-B74A-AD95-860CBC4BD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73EF10C1-9012-7C46-8F73-840C6BAF8F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395081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xmlns="" id="{CE196F29-EB05-EE4A-93F8-C71C05002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35277172-DE9E-EE4C-A1FF-0495FA85A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C0164ECB-A7B2-1146-8A6B-4D369B796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5B4A75F-BD5E-634D-9A79-4A2E6FEF5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5A70F9B4-D9A1-F442-B8F7-E459A7CB23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364947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xmlns="" id="{CE196F29-EB05-EE4A-93F8-C71C05002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35277172-DE9E-EE4C-A1FF-0495FA85A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C0164ECB-A7B2-1146-8A6B-4D369B796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5B4A75F-BD5E-634D-9A79-4A2E6FEF5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69EA-68AB-5141-9EF1-319ED855D48D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5A70F9B4-D9A1-F442-B8F7-E459A7CB23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Privacidade</a:t>
            </a:r>
          </a:p>
        </p:txBody>
      </p:sp>
    </p:spTree>
    <p:extLst>
      <p:ext uri="{BB962C8B-B14F-4D97-AF65-F5344CB8AC3E}">
        <p14:creationId xmlns:p14="http://schemas.microsoft.com/office/powerpoint/2010/main" val="10789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1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:a16="http://schemas.microsoft.com/office/drawing/2014/main" xmlns="" id="{78B42580-ED07-9643-96B9-46B145962546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0241DFDC-4DE0-8141-85B4-665C757152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4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FA2719C1-3EB0-2B4D-A7DC-928376FD69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6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20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:a16="http://schemas.microsoft.com/office/drawing/2014/main" xmlns="" id="{A8AD1AB7-25D6-184D-9E4E-D0DDED920481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79C0A6FA-F679-204E-9FC8-44325B230F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29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:a16="http://schemas.microsoft.com/office/drawing/2014/main" xmlns="" id="{79648FD1-6035-034F-B159-FE8DBC74E9AC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802FBABC-9F61-604E-95CD-5CB210FC6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6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1BFB22F9-C5A7-1A4B-A997-7DACC8E95F04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392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2DDCDC5-D4BE-C04F-B829-CA692E2423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45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:a16="http://schemas.microsoft.com/office/drawing/2014/main" xmlns="" id="{182CAD7E-ED19-0142-AF57-0486CFD6D6AF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3437575D-602F-9A46-AD86-0BAAEC77A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61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8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0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1656BDC-BF4E-6045-AFA4-8F04A8AFC7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FD559CC-3B52-004A-8E07-6F2C42349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9" r:id="rId3"/>
    <p:sldLayoutId id="2147484284" r:id="rId4"/>
    <p:sldLayoutId id="2147484290" r:id="rId5"/>
    <p:sldLayoutId id="2147484291" r:id="rId6"/>
    <p:sldLayoutId id="2147484292" r:id="rId7"/>
    <p:sldLayoutId id="2147484285" r:id="rId8"/>
    <p:sldLayoutId id="2147484286" r:id="rId9"/>
    <p:sldLayoutId id="2147484287" r:id="rId10"/>
    <p:sldLayoutId id="2147484293" r:id="rId11"/>
    <p:sldLayoutId id="2147484288" r:id="rId12"/>
    <p:sldLayoutId id="2147484294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C52A4DA0-7920-024B-8B68-6D975FE9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Sua privacidade pode ser exposta na Internet:</a:t>
            </a:r>
          </a:p>
          <a:p>
            <a:pPr lvl="1"/>
            <a:r>
              <a:rPr lang="pt-BR" altLang="pt-BR" noProof="0" dirty="0"/>
              <a:t>independentemente da sua vontade</a:t>
            </a:r>
          </a:p>
          <a:p>
            <a:pPr lvl="1"/>
            <a:r>
              <a:rPr lang="pt-BR" altLang="pt-BR" noProof="0" dirty="0"/>
              <a:t>sem aviso ou consentimento prévio, quando:</a:t>
            </a:r>
          </a:p>
          <a:p>
            <a:pPr lvl="2"/>
            <a:r>
              <a:rPr lang="pt-BR" altLang="pt-BR" noProof="0" dirty="0"/>
              <a:t>alguém:</a:t>
            </a:r>
          </a:p>
          <a:p>
            <a:pPr lvl="3"/>
            <a:r>
              <a:rPr lang="pt-BR" altLang="pt-BR" noProof="0" dirty="0"/>
              <a:t>divulga informações sobre você</a:t>
            </a:r>
          </a:p>
          <a:p>
            <a:pPr lvl="3"/>
            <a:r>
              <a:rPr lang="pt-BR" altLang="pt-BR" noProof="0" dirty="0"/>
              <a:t>divulga imagens onde você está presente</a:t>
            </a:r>
          </a:p>
          <a:p>
            <a:pPr lvl="2"/>
            <a:r>
              <a:rPr lang="pt-BR" altLang="pt-BR" noProof="0" dirty="0"/>
              <a:t>um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:</a:t>
            </a:r>
          </a:p>
          <a:p>
            <a:pPr lvl="3"/>
            <a:r>
              <a:rPr lang="pt-BR" altLang="pt-BR" noProof="0" dirty="0"/>
              <a:t>altera as políticas de privacidade </a:t>
            </a:r>
          </a:p>
          <a:p>
            <a:pPr lvl="3"/>
            <a:r>
              <a:rPr lang="pt-BR" altLang="pt-BR" noProof="0" dirty="0"/>
              <a:t>coleta hábitos e preferências de navegação e repassa a terceiros</a:t>
            </a:r>
          </a:p>
          <a:p>
            <a:pPr lvl="2"/>
            <a:r>
              <a:rPr lang="pt-BR" altLang="pt-BR" noProof="0" dirty="0"/>
              <a:t>um impostor:</a:t>
            </a:r>
          </a:p>
          <a:p>
            <a:pPr lvl="3"/>
            <a:r>
              <a:rPr lang="pt-BR" altLang="pt-BR" noProof="0" dirty="0"/>
              <a:t>cria uma conta/perfil em seu nome e a usa para se passar por você</a:t>
            </a:r>
          </a:p>
        </p:txBody>
      </p:sp>
      <p:sp>
        <p:nvSpPr>
          <p:cNvPr id="20481" name="Title 1">
            <a:extLst>
              <a:ext uri="{FF2B5EF4-FFF2-40B4-BE49-F238E27FC236}">
                <a16:creationId xmlns:a16="http://schemas.microsoft.com/office/drawing/2014/main" xmlns="" id="{522C7C5D-CA84-AA45-AF65-5D3317BD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Privacidade (1/3)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6D083996-D16B-744C-89A2-B6E6A754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>
                <a:solidFill>
                  <a:schemeClr val="accent3"/>
                </a:solidFill>
              </a:rPr>
              <a:t>Sua privacidade pode ser exposta na Internet:</a:t>
            </a:r>
          </a:p>
          <a:p>
            <a:pPr lvl="1"/>
            <a:r>
              <a:rPr lang="pt-BR" altLang="pt-BR" noProof="0" dirty="0">
                <a:solidFill>
                  <a:schemeClr val="accent3"/>
                </a:solidFill>
              </a:rPr>
              <a:t>independentemente da sua vontade</a:t>
            </a:r>
          </a:p>
          <a:p>
            <a:pPr lvl="1"/>
            <a:r>
              <a:rPr lang="pt-BR" altLang="pt-BR" noProof="0" dirty="0">
                <a:solidFill>
                  <a:schemeClr val="accent3"/>
                </a:solidFill>
              </a:rPr>
              <a:t>sem aviso ou consentimento prévio, quando:</a:t>
            </a:r>
          </a:p>
          <a:p>
            <a:pPr lvl="2"/>
            <a:r>
              <a:rPr lang="pt-BR" altLang="pt-BR" noProof="0" dirty="0"/>
              <a:t>um atacante e/ou código malicioso:</a:t>
            </a:r>
          </a:p>
          <a:p>
            <a:pPr lvl="3"/>
            <a:r>
              <a:rPr lang="pt-BR" altLang="pt-BR" noProof="0" dirty="0"/>
              <a:t>acessa dados que você digita</a:t>
            </a:r>
          </a:p>
          <a:p>
            <a:pPr lvl="3"/>
            <a:r>
              <a:rPr lang="pt-BR" altLang="pt-BR" noProof="0" dirty="0"/>
              <a:t>acessa dados armazenados em seu computador</a:t>
            </a:r>
          </a:p>
          <a:p>
            <a:pPr lvl="3"/>
            <a:r>
              <a:rPr lang="pt-BR" altLang="pt-BR" noProof="0" dirty="0"/>
              <a:t>invade uma conta sua e acessa informações restritas</a:t>
            </a:r>
          </a:p>
          <a:p>
            <a:pPr lvl="3"/>
            <a:r>
              <a:rPr lang="pt-BR" altLang="pt-BR" noProof="0" dirty="0"/>
              <a:t>invade um computador no qual seus dados estão armazenados</a:t>
            </a:r>
          </a:p>
          <a:p>
            <a:pPr lvl="3"/>
            <a:r>
              <a:rPr lang="pt-BR" altLang="pt-BR" noProof="0" dirty="0"/>
              <a:t>coleta informações não criptografadas que trafegam na rede</a:t>
            </a:r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xmlns="" id="{061B9CE0-096E-C446-A13B-032FC8A5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Privacidade (2/3)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xmlns="" id="{753AB828-A755-3142-BF4A-B00B0576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>
                <a:solidFill>
                  <a:schemeClr val="accent3"/>
                </a:solidFill>
              </a:rPr>
              <a:t>Sua privacidade pode ser exposta na Internet:</a:t>
            </a:r>
          </a:p>
          <a:p>
            <a:pPr lvl="1"/>
            <a:r>
              <a:rPr lang="pt-BR" altLang="pt-BR" noProof="0" dirty="0">
                <a:solidFill>
                  <a:schemeClr val="accent3"/>
                </a:solidFill>
              </a:rPr>
              <a:t>independentemente da sua vontade</a:t>
            </a:r>
          </a:p>
          <a:p>
            <a:pPr lvl="1"/>
            <a:r>
              <a:rPr lang="pt-BR" altLang="pt-BR" noProof="0" dirty="0">
                <a:solidFill>
                  <a:schemeClr val="accent3"/>
                </a:solidFill>
              </a:rPr>
              <a:t>sem aviso ou consentimento prévio, quando:</a:t>
            </a:r>
          </a:p>
          <a:p>
            <a:pPr lvl="2"/>
            <a:r>
              <a:rPr lang="pt-BR" altLang="pt-BR" noProof="0" dirty="0"/>
              <a:t>um aplicativo instalado em seu computador/dispositivo móvel:</a:t>
            </a:r>
          </a:p>
          <a:p>
            <a:pPr lvl="3"/>
            <a:r>
              <a:rPr lang="pt-BR" altLang="pt-BR" noProof="0" dirty="0"/>
              <a:t>coleta dados pessoais e os envia ao desenvolvedor/fabricante</a:t>
            </a:r>
          </a:p>
          <a:p>
            <a:pPr lvl="2"/>
            <a:r>
              <a:rPr lang="pt-BR" altLang="pt-BR" noProof="0" dirty="0"/>
              <a:t>você:</a:t>
            </a:r>
          </a:p>
          <a:p>
            <a:pPr lvl="3"/>
            <a:r>
              <a:rPr lang="pt-BR" altLang="pt-BR" noProof="0" dirty="0"/>
              <a:t>compartilha recursos do seu computador</a:t>
            </a:r>
          </a:p>
          <a:p>
            <a:pPr lvl="4"/>
            <a:r>
              <a:rPr lang="pt-BR" altLang="pt-BR" noProof="0" dirty="0"/>
              <a:t>sem configurar restrições de acesso adequadas</a:t>
            </a:r>
          </a:p>
          <a:p>
            <a:pPr lvl="3"/>
            <a:r>
              <a:rPr lang="pt-BR" altLang="pt-BR" noProof="0" dirty="0"/>
              <a:t>elabora senhas fracas</a:t>
            </a:r>
          </a:p>
          <a:p>
            <a:pPr lvl="4"/>
            <a:r>
              <a:rPr lang="pt-BR" altLang="pt-BR" noProof="0" dirty="0"/>
              <a:t>facilitando a invasão de suas contas</a:t>
            </a:r>
          </a:p>
          <a:p>
            <a:pPr lvl="3"/>
            <a:r>
              <a:rPr lang="pt-BR" altLang="pt-BR" noProof="0" dirty="0"/>
              <a:t>acessa suas contas em computadores potencialmente infectados</a:t>
            </a:r>
          </a:p>
          <a:p>
            <a:pPr lvl="3"/>
            <a:r>
              <a:rPr lang="pt-BR" altLang="pt-BR" noProof="0" dirty="0"/>
              <a:t>não mantém a segurança do seu computador/dispositivo móvel</a:t>
            </a:r>
          </a:p>
        </p:txBody>
      </p:sp>
      <p:sp>
        <p:nvSpPr>
          <p:cNvPr id="24577" name="Title 1">
            <a:extLst>
              <a:ext uri="{FF2B5EF4-FFF2-40B4-BE49-F238E27FC236}">
                <a16:creationId xmlns:a16="http://schemas.microsoft.com/office/drawing/2014/main" xmlns="" id="{2100C1A5-D9D6-454F-AB2A-11B02D25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Privacidade (3/3)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3D23495E-DCDC-2F45-8E14-21541BCD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Seja cuidadoso ao usar </a:t>
            </a:r>
            <a:r>
              <a:rPr lang="pt-BR" altLang="pt-BR" i="1" noProof="0" dirty="0"/>
              <a:t>cookies</a:t>
            </a:r>
            <a:r>
              <a:rPr lang="pt-BR" altLang="pt-BR" noProof="0" dirty="0"/>
              <a:t>:</a:t>
            </a:r>
          </a:p>
          <a:p>
            <a:pPr lvl="1"/>
            <a:r>
              <a:rPr lang="pt-BR" altLang="pt-BR" noProof="0" dirty="0"/>
              <a:t>Use uma ou mais das seguintes opções:</a:t>
            </a:r>
          </a:p>
          <a:p>
            <a:pPr lvl="2"/>
            <a:r>
              <a:rPr lang="pt-BR" altLang="pt-BR" noProof="0" dirty="0"/>
              <a:t>defina um nível de permissão superior ou igual a "médio"</a:t>
            </a:r>
          </a:p>
          <a:p>
            <a:pPr lvl="2"/>
            <a:r>
              <a:rPr lang="pt-BR" altLang="pt-BR" noProof="0" dirty="0"/>
              <a:t>configure para que: </a:t>
            </a:r>
          </a:p>
          <a:p>
            <a:pPr lvl="3"/>
            <a:r>
              <a:rPr lang="pt-BR" altLang="pt-BR" noProof="0" dirty="0"/>
              <a:t>os </a:t>
            </a:r>
            <a:r>
              <a:rPr lang="pt-BR" altLang="pt-BR" i="1" noProof="0" dirty="0"/>
              <a:t>cookies</a:t>
            </a:r>
            <a:r>
              <a:rPr lang="pt-BR" altLang="pt-BR" noProof="0" dirty="0"/>
              <a:t> sejam apagados quando o navegador for fechado</a:t>
            </a:r>
          </a:p>
          <a:p>
            <a:pPr lvl="3"/>
            <a:r>
              <a:rPr lang="pt-BR" altLang="pt-BR" i="1" noProof="0" dirty="0"/>
              <a:t>cookies</a:t>
            </a:r>
            <a:r>
              <a:rPr lang="pt-BR" altLang="pt-BR" noProof="0" dirty="0"/>
              <a:t> de terceiros não sejam aceitos</a:t>
            </a:r>
          </a:p>
          <a:p>
            <a:pPr lvl="2"/>
            <a:r>
              <a:rPr lang="pt-BR" altLang="pt-BR" noProof="0" dirty="0"/>
              <a:t>você pode também configurar para que, por padrão:</a:t>
            </a:r>
          </a:p>
          <a:p>
            <a:pPr lvl="3"/>
            <a:r>
              <a:rPr lang="pt-BR" altLang="pt-BR" noProof="0" dirty="0"/>
              <a:t>os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não possam definir </a:t>
            </a:r>
            <a:r>
              <a:rPr lang="pt-BR" altLang="pt-BR" i="1" noProof="0" dirty="0"/>
              <a:t>cookies</a:t>
            </a:r>
            <a:r>
              <a:rPr lang="pt-BR" altLang="pt-BR" noProof="0" dirty="0"/>
              <a:t>:</a:t>
            </a:r>
          </a:p>
          <a:p>
            <a:pPr lvl="4"/>
            <a:r>
              <a:rPr lang="pt-BR" altLang="pt-BR" noProof="0" dirty="0"/>
              <a:t>e criar listas de exceções, liberando os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considerados confiáveis e onde o uso é realmente necessário</a:t>
            </a:r>
          </a:p>
          <a:p>
            <a:pPr lvl="3"/>
            <a:r>
              <a:rPr lang="pt-BR" altLang="pt-BR" noProof="0" dirty="0"/>
              <a:t>os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possam definir </a:t>
            </a:r>
            <a:r>
              <a:rPr lang="pt-BR" altLang="pt-BR" i="1" noProof="0" dirty="0"/>
              <a:t>cookies</a:t>
            </a:r>
            <a:r>
              <a:rPr lang="pt-BR" altLang="pt-BR" noProof="0" dirty="0"/>
              <a:t>:</a:t>
            </a:r>
          </a:p>
          <a:p>
            <a:pPr lvl="4"/>
            <a:r>
              <a:rPr lang="pt-BR" altLang="pt-BR" noProof="0" dirty="0"/>
              <a:t>e criar listas de exceções, bloqueando os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indesejados</a:t>
            </a:r>
          </a:p>
        </p:txBody>
      </p:sp>
      <p:sp>
        <p:nvSpPr>
          <p:cNvPr id="38913" name="Title 1">
            <a:extLst>
              <a:ext uri="{FF2B5EF4-FFF2-40B4-BE49-F238E27FC236}">
                <a16:creationId xmlns:a16="http://schemas.microsoft.com/office/drawing/2014/main" xmlns="" id="{3665B995-3D97-494A-BC8C-854F1D3B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navegar na Web (1/2)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xmlns="" id="{206B0FC5-6D36-3B4E-9EFB-4FB0E7FCE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Quando disponível procure utilizar:</a:t>
            </a:r>
          </a:p>
          <a:p>
            <a:pPr lvl="1"/>
            <a:r>
              <a:rPr lang="pt-BR" altLang="pt-BR" noProof="0" dirty="0"/>
              <a:t>navegação anônima</a:t>
            </a:r>
          </a:p>
          <a:p>
            <a:pPr lvl="2"/>
            <a:r>
              <a:rPr lang="pt-BR" altLang="pt-BR" noProof="0" dirty="0"/>
              <a:t>principalmente ao usar computadores de terceiros </a:t>
            </a:r>
          </a:p>
          <a:p>
            <a:pPr lvl="2"/>
            <a:r>
              <a:rPr lang="pt-BR" altLang="pt-BR" noProof="0" dirty="0"/>
              <a:t>informações sobre navegação não serão armazenadas</a:t>
            </a:r>
          </a:p>
          <a:p>
            <a:pPr lvl="1"/>
            <a:r>
              <a:rPr lang="pt-BR" altLang="pt-BR" noProof="0" dirty="0"/>
              <a:t>opções que indiquem que você não quer ser rastreado</a:t>
            </a:r>
          </a:p>
          <a:p>
            <a:pPr lvl="2"/>
            <a:r>
              <a:rPr lang="pt-BR" altLang="pt-BR" noProof="0" dirty="0"/>
              <a:t>"</a:t>
            </a:r>
            <a:r>
              <a:rPr lang="pt-BR" altLang="pt-BR" i="1" noProof="0" dirty="0"/>
              <a:t>Do </a:t>
            </a:r>
            <a:r>
              <a:rPr lang="pt-BR" altLang="pt-BR" i="1" noProof="0" dirty="0" err="1"/>
              <a:t>Not</a:t>
            </a:r>
            <a:r>
              <a:rPr lang="pt-BR" altLang="pt-BR" i="1" noProof="0" dirty="0"/>
              <a:t> </a:t>
            </a:r>
            <a:r>
              <a:rPr lang="pt-BR" altLang="pt-BR" i="1" noProof="0" dirty="0" err="1"/>
              <a:t>Track</a:t>
            </a:r>
            <a:r>
              <a:rPr lang="pt-BR" altLang="pt-BR" noProof="0" dirty="0"/>
              <a:t>” </a:t>
            </a:r>
          </a:p>
          <a:p>
            <a:pPr lvl="2"/>
            <a:r>
              <a:rPr lang="pt-BR" altLang="pt-BR" noProof="0" dirty="0"/>
              <a:t>listas de proteção contra rastreamento</a:t>
            </a:r>
          </a:p>
        </p:txBody>
      </p:sp>
      <p:sp>
        <p:nvSpPr>
          <p:cNvPr id="40961" name="Title 1">
            <a:extLst>
              <a:ext uri="{FF2B5EF4-FFF2-40B4-BE49-F238E27FC236}">
                <a16:creationId xmlns:a16="http://schemas.microsoft.com/office/drawing/2014/main" xmlns="" id="{8CDBAD82-8DCE-B04D-B5D5-24F24ACE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navegar na Web (2/2)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xmlns="" id="{6EDEFA9A-C748-0F44-AF93-CBD5C69C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Armazene dados sensíveis em formato criptografado </a:t>
            </a:r>
          </a:p>
          <a:p>
            <a:r>
              <a:rPr lang="pt-BR" altLang="pt-BR" dirty="0"/>
              <a:t>Cifre o disco do seu computador e dispositivos removíveis</a:t>
            </a:r>
          </a:p>
          <a:p>
            <a:r>
              <a:rPr lang="pt-BR" altLang="pt-BR" dirty="0"/>
              <a:t>Ao compartilhar recursos do seu computador:</a:t>
            </a:r>
          </a:p>
          <a:p>
            <a:pPr lvl="1"/>
            <a:r>
              <a:rPr lang="pt-BR" altLang="pt-BR" dirty="0"/>
              <a:t>estabeleça senhas para os compartilhamentos</a:t>
            </a:r>
          </a:p>
          <a:p>
            <a:pPr lvl="1"/>
            <a:r>
              <a:rPr lang="pt-BR" altLang="pt-BR" dirty="0"/>
              <a:t>compartilhe pelo tempo mínimo necessário</a:t>
            </a:r>
          </a:p>
        </p:txBody>
      </p:sp>
      <p:sp>
        <p:nvSpPr>
          <p:cNvPr id="51201" name="Title 1">
            <a:extLst>
              <a:ext uri="{FF2B5EF4-FFF2-40B4-BE49-F238E27FC236}">
                <a16:creationId xmlns:a16="http://schemas.microsoft.com/office/drawing/2014/main" xmlns="" id="{DA85B77C-496A-E145-902D-22B4CA14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manipular dados e recursos (1/2)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B184077-420A-A846-B500-A1E59208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8964" y="3929450"/>
            <a:ext cx="2446070" cy="21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5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xmlns="" id="{6EDEFA9A-C748-0F44-AF93-CBD5C69C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Mantenha </a:t>
            </a:r>
            <a:r>
              <a:rPr lang="pt-BR" altLang="pt-BR" i="1" noProof="0" dirty="0"/>
              <a:t>backups</a:t>
            </a:r>
            <a:r>
              <a:rPr lang="pt-BR" altLang="pt-BR" noProof="0" dirty="0"/>
              <a:t> em:</a:t>
            </a:r>
          </a:p>
          <a:p>
            <a:pPr lvl="1"/>
            <a:r>
              <a:rPr lang="pt-BR" altLang="pt-BR" noProof="0" dirty="0"/>
              <a:t>locais seguros</a:t>
            </a:r>
          </a:p>
          <a:p>
            <a:pPr lvl="1"/>
            <a:r>
              <a:rPr lang="pt-BR" altLang="pt-BR" noProof="0" dirty="0"/>
              <a:t>com acesso restrito</a:t>
            </a:r>
          </a:p>
          <a:p>
            <a:r>
              <a:rPr lang="pt-BR" altLang="pt-BR" noProof="0" dirty="0"/>
              <a:t>Ao usar serviços de </a:t>
            </a:r>
            <a:r>
              <a:rPr lang="pt-BR" altLang="pt-BR" i="1" noProof="0" dirty="0"/>
              <a:t>backup</a:t>
            </a:r>
            <a:r>
              <a:rPr lang="pt-BR" altLang="pt-BR" noProof="0" dirty="0"/>
              <a:t> </a:t>
            </a:r>
            <a:r>
              <a:rPr lang="pt-BR" altLang="pt-BR" i="1" noProof="0" dirty="0"/>
              <a:t>online</a:t>
            </a:r>
            <a:r>
              <a:rPr lang="pt-BR" altLang="pt-BR" noProof="0" dirty="0"/>
              <a:t>:</a:t>
            </a:r>
          </a:p>
          <a:p>
            <a:pPr lvl="1"/>
            <a:r>
              <a:rPr lang="pt-BR" altLang="pt-BR" noProof="0" dirty="0"/>
              <a:t>considere a política de privacidade e de segurança do </a:t>
            </a:r>
            <a:r>
              <a:rPr lang="pt-BR" altLang="pt-BR" i="1" noProof="0" dirty="0"/>
              <a:t>site</a:t>
            </a:r>
          </a:p>
        </p:txBody>
      </p:sp>
      <p:sp>
        <p:nvSpPr>
          <p:cNvPr id="51201" name="Title 1">
            <a:extLst>
              <a:ext uri="{FF2B5EF4-FFF2-40B4-BE49-F238E27FC236}">
                <a16:creationId xmlns:a16="http://schemas.microsoft.com/office/drawing/2014/main" xmlns="" id="{DA85B77C-496A-E145-902D-22B4CA14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manipular dados e recursos (2/2)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585BF19-18E9-5A4E-BBEF-FBB27496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6401" y="3429000"/>
            <a:ext cx="3571198" cy="26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Fascículo Privacidade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50F80"/>
      </a:accent1>
      <a:accent2>
        <a:srgbClr val="4859A1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4859A1"/>
      </a:hlink>
      <a:folHlink>
        <a:srgbClr val="485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Privacidade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50F80"/>
      </a:accent1>
      <a:accent2>
        <a:srgbClr val="4859A1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4859A1"/>
      </a:hlink>
      <a:folHlink>
        <a:srgbClr val="485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14974</TotalTime>
  <Words>1146</Words>
  <Application>Microsoft Office PowerPoint</Application>
  <PresentationFormat>Apresentação na tela (4:3)</PresentationFormat>
  <Paragraphs>128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Arial Black</vt:lpstr>
      <vt:lpstr>Office Theme</vt:lpstr>
      <vt:lpstr>Apresentação do PowerPoint</vt:lpstr>
      <vt:lpstr>Privacidade (1/3)</vt:lpstr>
      <vt:lpstr>Privacidade (2/3)</vt:lpstr>
      <vt:lpstr>Privacidade (3/3)</vt:lpstr>
      <vt:lpstr>Ao navegar na Web (1/2)</vt:lpstr>
      <vt:lpstr>Ao navegar na Web (2/2)</vt:lpstr>
      <vt:lpstr>Ao manipular dados e recursos (1/2)</vt:lpstr>
      <vt:lpstr>Ao manipular dados e recursos (2/2)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Privacidade - Cartilha de Segurança para Internet</dc:title>
  <dc:subject>Privacidade - Cartilha de Segurança para Internet</dc:subject>
  <dc:creator>CERT.br / NIC.br</dc:creator>
  <cp:keywords>cartilha, segurança, Internet, fascículo, riscos, prevenção, proteção, cuidados, privacidade, golpes, redes sociais</cp:keywords>
  <dc:description/>
  <cp:lastModifiedBy>Conta da Microsoft</cp:lastModifiedBy>
  <cp:revision>635</cp:revision>
  <cp:lastPrinted>2020-12-30T18:47:40Z</cp:lastPrinted>
  <dcterms:created xsi:type="dcterms:W3CDTF">2012-08-02T20:00:10Z</dcterms:created>
  <dcterms:modified xsi:type="dcterms:W3CDTF">2021-10-18T14:16:02Z</dcterms:modified>
  <cp:category/>
</cp:coreProperties>
</file>