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3"/>
  </p:notesMasterIdLst>
  <p:handoutMasterIdLst>
    <p:handoutMasterId r:id="rId14"/>
  </p:handoutMasterIdLst>
  <p:sldIdLst>
    <p:sldId id="540" r:id="rId2"/>
    <p:sldId id="514" r:id="rId3"/>
    <p:sldId id="532" r:id="rId4"/>
    <p:sldId id="536" r:id="rId5"/>
    <p:sldId id="515" r:id="rId6"/>
    <p:sldId id="525" r:id="rId7"/>
    <p:sldId id="526" r:id="rId8"/>
    <p:sldId id="517" r:id="rId9"/>
    <p:sldId id="409" r:id="rId10"/>
    <p:sldId id="518" r:id="rId11"/>
    <p:sldId id="519" r:id="rId1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33"/>
    <p:restoredTop sz="73089"/>
  </p:normalViewPr>
  <p:slideViewPr>
    <p:cSldViewPr snapToGrid="0" showGuides="1">
      <p:cViewPr varScale="1">
        <p:scale>
          <a:sx n="66" d="100"/>
          <a:sy n="66" d="100"/>
        </p:scale>
        <p:origin x="1383" y="48"/>
      </p:cViewPr>
      <p:guideLst>
        <p:guide orient="horz" pos="2160"/>
        <p:guide pos="3719"/>
      </p:guideLst>
    </p:cSldViewPr>
  </p:slideViewPr>
  <p:outlineViewPr>
    <p:cViewPr>
      <p:scale>
        <a:sx n="33" d="100"/>
        <a:sy n="33" d="100"/>
      </p:scale>
      <p:origin x="0" y="-4760"/>
    </p:cViewPr>
  </p:outlin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4160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6F822A9-7AD0-AA47-83B9-D04FD4F64C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i="1" smtClean="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Proteção de Dados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CA42116-BC02-F645-A9AA-C8EB0CA981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3A857E-2788-2642-BE40-BBDA4B9A47DA}" type="datetime1">
              <a:rPr lang="en-US" altLang="pt-BR"/>
              <a:pPr/>
              <a:t>11/18/2021</a:t>
            </a:fld>
            <a:endParaRPr lang="en-US" altLang="pt-B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741D5C7-DFCD-A44F-A129-CE61A99C53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https://cartilha.cert.br/fasciculos/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4B995AF-B917-404A-AA30-286A1749FD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986C77-92F9-F343-A206-E36FBB585AA4}" type="slidenum">
              <a:rPr lang="en-US" altLang="pt-BR"/>
              <a:pPr/>
              <a:t>‹nº›</a:t>
            </a:fld>
            <a:endParaRPr lang="en-US" altLang="pt-BR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240" max="3072" units="cm"/>
          <inkml:channel name="Y" type="integer" min="-1728" max="1728" units="cm"/>
          <inkml:channel name="T" type="integer" max="2.14748E9" units="dev"/>
        </inkml:traceFormat>
        <inkml:channelProperties>
          <inkml:channelProperty channel="X" name="resolution" value="279.07758" units="1/cm"/>
          <inkml:channelProperty channel="Y" name="resolution" value="128.95523" units="1/cm"/>
          <inkml:channelProperty channel="T" name="resolution" value="1" units="1/dev"/>
        </inkml:channelProperties>
      </inkml:inkSource>
      <inkml:timestamp xml:id="ts0" timeString="2021-11-19T00:12:57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11201 13159 0,'88'0'47,"-35"0"-47,0 0 15,17-36-15,-17 36 0,35 0 32</inkml:trace>
  <inkml:trace contextRef="#ctx0" brushRef="#br0" timeOffset="209.68">11571 13123 0,'0'36'47,"35"-36"-31</inkml:trace>
  <inkml:trace contextRef="#ctx0" brushRef="#br0" timeOffset="425.8659">11518 12982 0,'0'0'0,"53"0"31,-18 0-15,18 0-16,-53 36 0,106-36 16,-106 70-16,0 1 31,-53-71-16,-53 0 1,36 0-16</inkml:trace>
  <inkml:trace contextRef="#ctx0" brushRef="#br0" timeOffset="2887.9809">12277 12788 0,'0'0'0,"0"88"47,0 18-32,53 35 1,-53-52-1,52-37 1,-52-104 31,-17-1-47,17-36 16,-124 37-16,54-72 15,70 71 1,0 0-1,0 0 1,106 53 0,-71-70-16,35 70 15,1 0-15,-18 0 16,-53 35-16,0 18 0,0 35 16,0-53-16,-53 18 15,-18-53-15,71 106 16,-70-106-16,70 53 15,-71-53 1,71-18 15,71 18-31,35-88 16,-18 88 0,18 88-1,-53 1 1,-53 16-1,-18-105-15,-70 142 16,35-142-16,0 88 16,-18-88-16,1 0 15,70-53 32,0-18-31</inkml:trace>
  <inkml:trace contextRef="#ctx0" brushRef="#br0" timeOffset="3314.3471">12788 12947 0,'0'-53'16,"0"88"31,53 54-47,-53-37 16,88 1-16,-88 0 15,53 35 1</inkml:trace>
  <inkml:trace contextRef="#ctx0" brushRef="#br0" timeOffset="3592.0857">13300 12735 0,'0'53'16,"0"0"-16,0-18 16,0 18-16,0 0 15,0 35-15,0-35 16,53 36-1,-53-37 1,0-104 31</inkml:trace>
  <inkml:trace contextRef="#ctx0" brushRef="#br0" timeOffset="3831.7915">13070 12947 0,'0'-53'16,"53"0"15,0 53-31,71-88 16,-54 88-16,54-53 15,-71 53-15,0-53 16,-1 53-16,19 0 16</inkml:trace>
  <inkml:trace contextRef="#ctx0" brushRef="#br0" timeOffset="4327.7176">12806 12806 0,'0'-18'94,"-53"18"-47,88 0 15</inkml:trace>
  <inkml:trace contextRef="#ctx0" brushRef="#br0" timeOffset="5197.965">14111 12788 0,'0'0'0,"0"141"62,0-88-62,0-17 16,0 16 0,-88 37-16,88-36 0,0-1 15,0 1 17,123-53-17,-70 0-15,36-53 16,-37 53-16,1 0 15,-53-52 17,-53 52-17</inkml:trace>
  <inkml:trace contextRef="#ctx0" brushRef="#br0" timeOffset="5579.7932">14534 12876 0,'-52'0'16,"-1"53"-1,53 88 1,0-88-16,0-17 15,0 17-15,53-53 16,-1 88-16,1-88 0,36 0 16,-37 0-16,-52-36 15,124 36-15,-124-105 16,0 34-16,0 1 16,-71 70-1,18-124-15,1 124 16,-1 0-16,0 0 15,-35 0 1,-1 88 0,89-35-16,0 0 15,0 18-15</inkml:trace>
  <inkml:trace contextRef="#ctx0" brushRef="#br0" timeOffset="6022.1734">15240 12806 0,'0'0'0,"0"-53"15,0 0 1,-53 53 0,-70 0-1,52 0 1,71 88-16,-88-35 15,88 0-15,0 0 16,0 18-16,0-19 16,88 1-16,18 36 15,35-89 1,-53 0 0,-35 0-1,-53-89-15,88 89 16,-88-105-16,89 105 15</inkml:trace>
  <inkml:trace contextRef="#ctx0" brushRef="#br0" timeOffset="6232.3538">15575 12559 0,'0'106'31,"0"-18"-15,0 35-16,88-70 0,-88 0 16,53 0-16,-53 0 15,124-53 1</inkml:trace>
  <inkml:trace contextRef="#ctx0" brushRef="#br0" timeOffset="6643.707">15946 12277 0,'0'35'16,"0"35"-1,0 72-15,0-19 16,0 18-16,0 0 15,-53-52-15,53-37 16,-53-52-16,53 53 16,-36-53-1,36-53 1,-88-70 0,88 52-1,53-17 1,18 88-1,-1 0 1,-70 88 0,124-88-16,-124 53 0,88-53 15,-18 0 1,54 0 0,-71 0-1,-53-35 1</inkml:trace>
  <inkml:trace contextRef="#ctx0" brushRef="#br0" timeOffset="6883.9134">16369 12735 0,'0'0'0,"0"53"31,0 0-15,0 35-16,0-35 16,35-17-16,71 34 15,-53-70 1,0 0-16,17 0 16,-17-18-1,-53-105 1</inkml:trace>
  <inkml:trace contextRef="#ctx0" brushRef="#br0" timeOffset="7058.0631">16369 12947 0,'0'0'0,"88"0"31,-35 0-16,-53-53-15,88 53 16,-88-53-16,0-35 16</inkml:trace>
  <inkml:trace contextRef="#ctx0" brushRef="#br0" timeOffset="7213.6962">16263 12594 0,'71'-70'32,"-1"70"-32,-17-106 15,0 106-15,35-88 16,-35 88-16</inkml:trace>
  <inkml:trace contextRef="#ctx0" brushRef="#br0" timeOffset="7687.6038">16757 12365 0,'0'0'0,"71"0"0,-71 106 16,0-53 0,52 17-16,-52-17 0,53 35 15,-53-35-15,89-53 16,-89 88-16,0-176 62,-53 88-62,53-88 16,-71 35-16,71 0 16,0-35-16,-70 35 15,70 18-15,0-53 0,105-1 16,-69 89 0,34 36-1,-70 17 1,0 70-16,0-52 15,0 17-15,-53 0 16,53-53-16,-88-35 16,123 0 46,54 0-46,-1 0-16,-35 0 15,0 0-15,-18 0 16,71 0-16</inkml:trace>
  <inkml:trace contextRef="#ctx0" brushRef="#br0" timeOffset="8473.7791">15840 13159 0,'0'70'62,"0"1"-62,53 35 16,-53-71-1</inkml:trace>
  <inkml:trace contextRef="#ctx0" brushRef="#br0" timeOffset="14042.0624">5644 15699 0,'0'53'953,"0"-1"-219,0 1-703,36-53-15,-36 89 0,0-54 62,0 18-63,0 0 1,0 0 46,0 35-46,0-53 15,53-35-15,0 0 62,35 0-62,-88-35-1,88 35-15,18 0 16,-106-53 0,88 53-16,-35 0 15,-53-53 1,53 53-1,35 0 1,-53 0-16,71 0 16,-71 0-1,18 0 79</inkml:trace>
  <inkml:trace contextRef="#ctx0" brushRef="#br0" timeOffset="14303.7873">6491 15998 0,'0'36'16,"0"17"0,0 0-1,0-71 32</inkml:trace>
  <inkml:trace contextRef="#ctx0" brushRef="#br0" timeOffset="14568.0142">6385 15946 0,'53'52'47,"0"-52"-47,-53 53 15,88-53-15,-35 71 16,-53-18 15,-88-53-15,35 0-16,53 53 15,-53-53-15</inkml:trace>
  <inkml:trace contextRef="#ctx0" brushRef="#br0" timeOffset="15489.806">7003 15840 0,'0'53'94,"0"35"-79,17-35-15,-17 53 16,0-18-16,0 0 15,71 0-15,-71-35 0,53-53 63,-53-53-47</inkml:trace>
  <inkml:trace contextRef="#ctx0" brushRef="#br0" timeOffset="15768.045">7232 15840 0,'0'0'0,"0"106"46,0-71-46,0 71 16,53-53-16,-53-1 16,0 19-16,0-18 15,53-53-15,-53 53 16,0-88 31,-53 35-32</inkml:trace>
  <inkml:trace contextRef="#ctx0" brushRef="#br0" timeOffset="15976.224">7003 16228 0,'0'-53'16,"88"53"-1,-35-53-15,53 53 16,-53-88-16,17 88 16,-70-53-16,53 53 15,-53 53 17</inkml:trace>
  <inkml:trace contextRef="#ctx0" brushRef="#br0" timeOffset="16239.9505">7585 15946 0,'0'35'31,"0"18"-31,0 0 16,0-18-16,0 106 15,0-88 1,70-53-16,-70 53 31,0-106 16</inkml:trace>
  <inkml:trace contextRef="#ctx0" brushRef="#br0" timeOffset="16463.6425">7303 16051 0,'0'-53'16,"70"1"-1,71-54 1,-88 106-16,0-71 15,35 71 1,-35 0 0,0 0 15</inkml:trace>
  <inkml:trace contextRef="#ctx0" brushRef="#br0" timeOffset="16703.8489">8043 15769 0,'0'35'16,"0"18"-16,0 0 16,0 18-16,0-18 15,0 0-15,36-53 16,-36 88-16,0-123 62</inkml:trace>
  <inkml:trace contextRef="#ctx0" brushRef="#br0" timeOffset="16913.529">7761 16034 0,'0'-88'15,"35"88"1,18-106-16,0 106 16,0-88-16,35 88 15,-52 0 1,17 0-1,-53 17-15</inkml:trace>
  <inkml:trace contextRef="#ctx0" brushRef="#br0" timeOffset="17402.4489">8326 15752 0,'0'141'16,"35"-36"-1,-35-16 1,70-89-16,-70 88 31,0-141 16,0-35-31,-53 0-1,53-1-15,0 1 16,0-18-16,0 53 16,0 1-16,36 52 15,17 0 1,-53 105-1,0-16-15,0-37 16,0-16-16,0 17 16,-36-53-1,-34 0 1,-1 0 0,71-53-16,-53 53 15,89 0 16</inkml:trace>
  <inkml:trace contextRef="#ctx0" brushRef="#br0" timeOffset="17859.8419">8978 15699 0,'0'-36'15,"-53"36"1,53-88-16,-70 88 15,17 53 1,53 18 0,0-18-1,0-1 1,35-52-16,71 53 16,-53-53-1,-53 89 1,-53-1-1,0-88 1,0 0-16,0 0 16,-17 0 15</inkml:trace>
  <inkml:trace contextRef="#ctx0" brushRef="#br0" timeOffset="19073.8849">5733 16316 0,'0'53'79,"0"-18"-64,0 18-15,0 0 16,0 35-16,0-35 0,0-18 15,53 36-15,-53 0 16,0-19 0,52-52-16,-52 53 15,89 0 17,-89 0-17,35-53 1,71 0 15,-18 0-31,0 0 16,18 0-16,-18 0 15,0-53-15,-17 53 0,0 0 16,-1 0 0,1 0-1,-18 0 32,-1 0-31</inkml:trace>
  <inkml:trace contextRef="#ctx0" brushRef="#br0" timeOffset="19284.0654">6826 16969 0,'36'53'32,"52"-53"-17</inkml:trace>
  <inkml:trace contextRef="#ctx0" brushRef="#br0" timeOffset="19523.7713">6879 16880 0,'71'0'31,"-1"0"-15,18 0 0,-88 53-16,0-17 15,0 17 1,-17-53 0,-71 0-16,35 0 15</inkml:trace>
  <inkml:trace contextRef="#ctx0" brushRef="#br0" timeOffset="19960.1463">7426 16686 0,'-35'0'16,"-71"0"-16,53 0 15,53 18 1,0 35-1,53-53 1,0 0-16,-53 71 16,141-71-16,-53 0 15,-88 52 1,0 37 0,0-36-1,-53-53-15,18 0 31,35 52-31,-53-52 16,53-35 31</inkml:trace>
  <inkml:trace contextRef="#ctx0" brushRef="#br0" timeOffset="20363.993">7938 16457 0,'0'0'0,"-89"0"15,36 0 1,53 18-16,0 70 15,53 0 1,0-88 0,-17 0-16,69 0 15,-52 0-15,35 0 16,-88 88 15,0-35-31,-52 0 16,-37 35-16,1-88 15,88 36-15,-106-36 16,53 0 0,53-36-1,0-17 1,0 1 0,53 52-1</inkml:trace>
  <inkml:trace contextRef="#ctx0" brushRef="#br0" timeOffset="20604.1995">8326 16457 0,'0'88'16,"0"-35"-1,52 0-15,-52 0 16,53 0-16,-53 18 16,71-71-16,-71 52 15,0-104 17</inkml:trace>
  <inkml:trace contextRef="#ctx0" brushRef="#br0" timeOffset="20813.879">8555 16316 0,'88'53'16,"-88"53"-16,71-18 16,-71 35-16,70-70 15,-70 0-15,53 0 16,-53 0-1,-35-123 17</inkml:trace>
  <inkml:trace contextRef="#ctx0" brushRef="#br0" timeOffset="20994.0343">8326 16757 0,'88'0'16,"0"-71"0,-18 36-16,54-53 15,-71 88-15,-53-88 16,35 88-16</inkml:trace>
  <inkml:trace contextRef="#ctx0" brushRef="#br0" timeOffset="22845.6248">5927 17022 0,'0'-53'16,"0"70"62,35-17-78,-35 53 15,53 71 17,-53-71-17,88-53 1,-88 35 0,53 35-1,-53 19 1,0 34-16,53-123 15,-53 106 1,0-18-16,53 0 31,0-88 16,17 0-31,36 0-1,-71 0 1,71-70-16,35 70 16,0-106-16,1 106 15,-54 0-15,-35 0 0,-18 0 32,36 0-17,-124 0 79</inkml:trace>
  <inkml:trace contextRef="#ctx0" brushRef="#br0" timeOffset="23033.7865">7197 17639 0,'0'-53'0,"0"106"47,35-53-47,-35 35 16,71-35-1,-1 0 16,-70-70-31</inkml:trace>
  <inkml:trace contextRef="#ctx0" brushRef="#br0" timeOffset="23243.9666">7197 17462 0,'35'0'15,"18"0"1,-53 71-16,53-71 16,-53 53-1,0 35 1,-35-35 0,-18-53-1</inkml:trace>
  <inkml:trace contextRef="#ctx0" brushRef="#br0" timeOffset="23753.9051">7655 17445 0,'53'88'31,"-53"-35"-31,88 35 16,-17 18-16,0-71 15,70 36 1,-88-71 0,-53-18-1,0-70 1,0 0-16,0 35 15,0-35-15,-53-18 0,53 18 16,0-18-16,0 71 16,0 123 31,0-35-47</inkml:trace>
  <inkml:trace contextRef="#ctx0" brushRef="#br0" timeOffset="24189.779">8290 17392 0,'0'0'0,"0"53"0,0 35 16,0 18-16,71-71 15,-71 36-15,53-1 16,-53-17 0,0-106 15,0-70-15,0 70-1,-88-53-15,88 18 16,0 0-16,-53-1 0,53 1 15,0 35-15,88 0 16,18-35 0,-71 88-1,-35 88-15,53-35 16,-53 36-16,0-54 16,0 18-16,-53 35 15,-18-88-15,1 53 16,35-53-16,-71 0 15,159 0 32</inkml:trace>
  <inkml:trace contextRef="#ctx0" brushRef="#br0" timeOffset="24646.1715">8696 17639 0,'0'0'0,"0"35"0,0-70 47,0-53-32,0 35-15,0 0 16,0 0-16,0-18 16,0 18-16,0-35 15,0 18 1,53 70 0,35 53-1,-88 0-15,88 35 16,-88-35-16,106-53 15,-106 35-15,88-35 16,1-35 0,-89-18-16,52 0 15,-52-18-15,0 1 16,0 34-16,0-69 0,-35 34 16,35 18-1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240" max="3072" units="cm"/>
          <inkml:channel name="Y" type="integer" min="-1728" max="1728" units="cm"/>
          <inkml:channel name="T" type="integer" max="2.14748E9" units="dev"/>
        </inkml:traceFormat>
        <inkml:channelProperties>
          <inkml:channelProperty channel="X" name="resolution" value="279.07758" units="1/cm"/>
          <inkml:channelProperty channel="Y" name="resolution" value="128.95523" units="1/cm"/>
          <inkml:channelProperty channel="T" name="resolution" value="1" units="1/dev"/>
        </inkml:channelProperties>
      </inkml:inkSource>
      <inkml:timestamp xml:id="ts0" timeString="2021-11-19T00:13:40.2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20708 8414 0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Número de Slide 13">
            <a:extLst>
              <a:ext uri="{FF2B5EF4-FFF2-40B4-BE49-F238E27FC236}">
                <a16:creationId xmlns="" xmlns:a16="http://schemas.microsoft.com/office/drawing/2014/main" id="{1EDDEC43-098B-6549-B99F-065C44385B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79F1B-9EBC-9647-8DCE-DE265F78B11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Notes Placeholder 4">
            <a:extLst>
              <a:ext uri="{FF2B5EF4-FFF2-40B4-BE49-F238E27FC236}">
                <a16:creationId xmlns="" xmlns:a16="http://schemas.microsoft.com/office/drawing/2014/main" id="{9A6E8D16-B969-F04E-B3B0-F46266FCD7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noProof="0"/>
              <a:t>Click to edit Master text styles</a:t>
            </a:r>
          </a:p>
          <a:p>
            <a:pPr lvl="1"/>
            <a:r>
              <a:rPr lang="x-none" noProof="0"/>
              <a:t>Second level</a:t>
            </a:r>
          </a:p>
          <a:p>
            <a:pPr lvl="2"/>
            <a:r>
              <a:rPr lang="x-none" noProof="0"/>
              <a:t>Third level</a:t>
            </a:r>
          </a:p>
          <a:p>
            <a:pPr lvl="3"/>
            <a:r>
              <a:rPr lang="x-none" noProof="0"/>
              <a:t>Fourth level</a:t>
            </a:r>
          </a:p>
          <a:p>
            <a:pPr lvl="4"/>
            <a:r>
              <a:rPr lang="x-none" noProof="0"/>
              <a:t>Fifth level</a:t>
            </a:r>
            <a:endParaRPr lang="en-US" noProof="0" dirty="0"/>
          </a:p>
        </p:txBody>
      </p:sp>
      <p:sp>
        <p:nvSpPr>
          <p:cNvPr id="9" name="Slide Image Placeholder 3">
            <a:extLst>
              <a:ext uri="{FF2B5EF4-FFF2-40B4-BE49-F238E27FC236}">
                <a16:creationId xmlns="" xmlns:a16="http://schemas.microsoft.com/office/drawing/2014/main" id="{E95A2FFF-1CC1-2942-B1CA-F9E7AE2FEF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C3AB462C-AF09-FD47-A038-F14D450C34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t-BR" dirty="0"/>
              <a:t>https://cartilha.cert.br/</a:t>
            </a:r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33763406-F205-344F-BC52-7056F225A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i="0"/>
            </a:lvl1pPr>
          </a:lstStyle>
          <a:p>
            <a:r>
              <a:rPr lang="pt-BR" dirty="0"/>
              <a:t>Proteção de Dados</a:t>
            </a:r>
          </a:p>
        </p:txBody>
      </p:sp>
    </p:spTree>
    <p:extLst>
      <p:ext uri="{BB962C8B-B14F-4D97-AF65-F5344CB8AC3E}">
        <p14:creationId xmlns:p14="http://schemas.microsoft.com/office/powerpoint/2010/main" val="423417804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1pPr>
    <a:lvl2pPr marL="4572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2pPr>
    <a:lvl3pPr marL="9144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3pPr>
    <a:lvl4pPr marL="13716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4pPr>
    <a:lvl5pPr marL="1828800" algn="just" defTabSz="4572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ＭＳ Ｐゴシック" charset="0"/>
        <a:cs typeface="Arial" panose="020B0604020202020204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artilha.cert.br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nc-sa/4.0/legalcode.pt" TargetMode="External"/><Relationship Id="rId4" Type="http://schemas.openxmlformats.org/officeDocument/2006/relationships/hyperlink" Target="https://creativecommons.org/licenses/by-nc-sa/4.0/deed.pt_BR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anpd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0" rIns="0"/>
          <a:lstStyle/>
          <a:p>
            <a:r>
              <a:rPr lang="pt-BR" sz="800" dirty="0"/>
              <a:t>Esta obra foi originalmente desenvolvida pelo CERT.br/NIC.br, com o propósito de promover a conscientização sobre o uso seguro da Internet e baseia-se nos materiais da Cartilha de Segurança para Internet (</a:t>
            </a:r>
            <a:r>
              <a:rPr lang="pt-BR" sz="800" dirty="0">
                <a:hlinkClick r:id="rId3"/>
              </a:rPr>
              <a:t>https://cartilha.cert.br/</a:t>
            </a:r>
            <a:r>
              <a:rPr lang="pt-BR" sz="800" dirty="0"/>
              <a:t>).</a:t>
            </a:r>
            <a:r>
              <a:rPr lang="pt-BR" sz="800" dirty="0">
                <a:ea typeface="ＭＳ Ｐゴシック" panose="020B0600070205080204" pitchFamily="34" charset="-128"/>
              </a:rPr>
              <a:t> </a:t>
            </a:r>
          </a:p>
          <a:p>
            <a:pPr algn="just"/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Esta obra foi licenciada sob a licença Creative Commons </a:t>
            </a:r>
            <a:r>
              <a:rPr lang="pt-BR" sz="800" dirty="0"/>
              <a:t>Atribuição-NãoComercial-CompartilhaIgual 4.0 Internacional (CC BY-NC-SA 4.0).</a:t>
            </a:r>
          </a:p>
          <a:p>
            <a:pPr algn="just"/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 CERT.br/NIC.br concede a Você uma licença de abrangência mundial, sem </a:t>
            </a:r>
            <a:r>
              <a:rPr lang="pt-BR" altLang="pt-BR" sz="8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royalties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não-exclusiva, sujeita aos termos e condições desta Licença, para exercer os direitos sobre a Obra definidos abaixo: 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Reproduzir a Obra, incorporar a Obra em uma ou mais Obras Coletivas e Reproduzir a Obra quando incorporada em Obras Coletivas;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Criar e Reproduzir Obras Derivadas, desde que qualquer Obra Derivada, inclusive qualquer tradução, em qualquer meio, adote razoáveis medidas para claramente indicar, demarcar ou de qualquer maneira identificar que mudanças foram feitas à Obra original. Uma tradução, por exemplo, poderia assinalar que “A Obra original foi traduzida do Inglês para o Português,” ou uma modificação poderia indicar que “A Obra original foi modificada”;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Distribuir e Executar Publicamente a Obra, incluindo as Obras incorporadas em Obras Coletivas; e,</a:t>
            </a:r>
          </a:p>
          <a:p>
            <a:pPr marL="228600" indent="-228600" algn="just">
              <a:buFont typeface="+mj-lt"/>
              <a:buAutoNum type="alphaLcPeriod"/>
            </a:pP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Distribuir e Executar Publicamente Obras Derivadas.</a:t>
            </a:r>
          </a:p>
          <a:p>
            <a:pPr algn="just"/>
            <a:r>
              <a:rPr lang="pt-BR" altLang="pt-BR" sz="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Desde que respeitadas as seguintes condições: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sz="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Atribuição — 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Você deve fazer a atribuição do trabalho, da maneira estabelecida pelo titular originário ou licenciante (mas sem sugerir que este o apoia, ou que subscreve o seu uso do trabalho). No caso deste trabalho, deve incluir a URL para o trabalho original (Fonte – cartilha.cert.br</a:t>
            </a:r>
            <a:r>
              <a:rPr lang="pt-BR" altLang="pt-BR" sz="800" dirty="0">
                <a:ea typeface="ＭＳ Ｐゴシック" panose="020B0600070205080204" pitchFamily="34" charset="-128"/>
              </a:rPr>
              <a:t>)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em todos os </a:t>
            </a:r>
            <a:r>
              <a:rPr lang="pt-BR" altLang="pt-BR" sz="8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slides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altLang="pt-BR" sz="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NãoComercial — 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Você não pode usar esta obra para fins comerciais.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800" b="1" dirty="0"/>
              <a:t>CompartilhaIgual</a:t>
            </a:r>
            <a:r>
              <a:rPr lang="pt-BR" sz="800" dirty="0"/>
              <a:t> </a:t>
            </a:r>
            <a:r>
              <a:rPr lang="pt-BR" altLang="pt-BR" sz="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— 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 você alterar, transformar ou criar em cima desta obra, você poderá distribuir a obra resultante apenas sob a mesma licença, ou sob uma licença similar à presente.</a:t>
            </a:r>
          </a:p>
          <a:p>
            <a:pPr algn="just"/>
            <a:r>
              <a:rPr lang="pt-BR" altLang="pt-BR" sz="8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Aviso —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Em todas as reutilizações ou distribuições, você deve deixar claro quais são os termos da licença deste trabalho. A melhor forma de fazê-lo, é colocando um </a:t>
            </a:r>
            <a:r>
              <a:rPr lang="pt-BR" altLang="pt-BR" sz="800" i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link</a:t>
            </a:r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para a seguinte página:</a:t>
            </a:r>
          </a:p>
          <a:p>
            <a:pPr algn="just">
              <a:spcBef>
                <a:spcPts val="0"/>
              </a:spcBef>
            </a:pPr>
            <a:r>
              <a:rPr lang="pt-BR" altLang="pt-BR" sz="800" dirty="0">
                <a:solidFill>
                  <a:schemeClr val="accent2"/>
                </a:solidFill>
                <a:ea typeface="ＭＳ Ｐゴシック" panose="020B0600070205080204" pitchFamily="34" charset="-128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https://creativecommons.org/licenses/by-nc-sa/4.0/deed.pt_BR</a:t>
            </a:r>
            <a:endParaRPr lang="pt-BR" altLang="pt-BR" sz="8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pPr algn="just"/>
            <a:r>
              <a:rPr lang="pt-BR" altLang="pt-BR" sz="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descrição completa dos termos e condições desta licença está disponível em: </a:t>
            </a:r>
          </a:p>
          <a:p>
            <a:pPr algn="just">
              <a:spcBef>
                <a:spcPts val="0"/>
              </a:spcBef>
            </a:pPr>
            <a:r>
              <a:rPr lang="pt-BR" altLang="pt-BR" sz="800" dirty="0">
                <a:solidFill>
                  <a:schemeClr val="accent2"/>
                </a:solidFill>
                <a:ea typeface="ＭＳ Ｐゴシック" panose="020B0600070205080204" pitchFamily="34" charset="-128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https://creativecommons.org/licenses/by-nc-sa/4.0/legalcode.pt</a:t>
            </a:r>
            <a:endParaRPr lang="pt-BR" altLang="pt-BR" sz="800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  <a:p>
            <a:endParaRPr lang="pt-BR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79F1B-9EBC-9647-8DCE-DE265F78B11E}" type="slidenum">
              <a:rPr lang="pt-BR" smtClean="0"/>
              <a:t>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https://cartilha.cert.br/</a:t>
            </a:r>
            <a:endParaRPr lang="pt-BR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Proteção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69554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="" xmlns:a16="http://schemas.microsoft.com/office/drawing/2014/main" id="{E66936C8-35B8-1D43-989B-55CEA1744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="" xmlns:a16="http://schemas.microsoft.com/office/drawing/2014/main" id="{5FC9A99D-7258-114A-86DC-F6C603C4D7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ABA9038F-0E5F-7546-A501-50A46A2BAF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 dirty="0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E11818D5-07E5-1F4C-98D8-76E05DA22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79F1B-9EBC-9647-8DCE-DE265F78B11E}" type="slidenum">
              <a:rPr lang="pt-BR" smtClean="0"/>
              <a:t>10</a:t>
            </a:fld>
            <a:endParaRPr lang="pt-BR" dirty="0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67EB37C2-8066-4848-846F-6894132FFE7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Proteção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5440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="" xmlns:a16="http://schemas.microsoft.com/office/drawing/2014/main" id="{E66936C8-35B8-1D43-989B-55CEA1744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="" xmlns:a16="http://schemas.microsoft.com/office/drawing/2014/main" id="{5FC9A99D-7258-114A-86DC-F6C603C4D7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/>
              <a:t>A Autoridade Nacional de Proteção de Dados – ANPD é um órgão vinculado à Presidência da República, dotada de autonomia técnica e decisória, que tem a competência de zelar pela proteção dos dados pessoais com o objetivo de proteger os direitos fundamentais de liberdade e de privacidade e o livre desenvolvimento da personalidade da pessoa natural, conforme disposto na Lei nº 13.709, de 14 de agosto de 2018, a LGPD. Mais informações em </a:t>
            </a:r>
            <a:r>
              <a:rPr lang="pt-BR" dirty="0">
                <a:hlinkClick r:id="rId3"/>
              </a:rPr>
              <a:t>https://www.gov.br/anpd</a:t>
            </a:r>
            <a:r>
              <a:rPr lang="pt-BR" dirty="0"/>
              <a:t> .</a:t>
            </a:r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ABA9038F-0E5F-7546-A501-50A46A2BAF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 dirty="0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E11818D5-07E5-1F4C-98D8-76E05DA22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79F1B-9EBC-9647-8DCE-DE265F78B11E}" type="slidenum">
              <a:rPr lang="pt-BR" smtClean="0"/>
              <a:t>11</a:t>
            </a:fld>
            <a:endParaRPr lang="pt-BR" dirty="0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67EB37C2-8066-4848-846F-6894132FFE7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Proteção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694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="" xmlns:a16="http://schemas.microsoft.com/office/drawing/2014/main" id="{D7994B8D-0301-E242-B159-9714A4162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="" xmlns:a16="http://schemas.microsoft.com/office/drawing/2014/main" id="{2B627A24-82D4-E54C-8592-4F7542108B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5C4447CA-FCB5-944A-8E6D-04AECCE791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 dirty="0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49243D29-03BD-034B-9D72-7257B6BBF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79F1B-9EBC-9647-8DCE-DE265F78B11E}" type="slidenum">
              <a:rPr lang="pt-BR" smtClean="0"/>
              <a:t>2</a:t>
            </a:fld>
            <a:endParaRPr lang="pt-BR" dirty="0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5655623D-A4D4-DA43-925F-FDF27FD8192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Proteção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7013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79F1B-9EBC-9647-8DCE-DE265F78B11E}" type="slidenum">
              <a:rPr lang="pt-BR" smtClean="0"/>
              <a:t>3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https://cartilha.cert.br/</a:t>
            </a:r>
            <a:endParaRPr lang="pt-BR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Proteção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8196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79F1B-9EBC-9647-8DCE-DE265F78B11E}" type="slidenum">
              <a:rPr lang="pt-BR" smtClean="0"/>
              <a:t>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https://cartilha.cert.br/</a:t>
            </a:r>
            <a:endParaRPr lang="pt-BR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Proteção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9167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="" xmlns:a16="http://schemas.microsoft.com/office/drawing/2014/main" id="{D7994B8D-0301-E242-B159-9714A4162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="" xmlns:a16="http://schemas.microsoft.com/office/drawing/2014/main" id="{2B627A24-82D4-E54C-8592-4F7542108B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5C4447CA-FCB5-944A-8E6D-04AECCE791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 dirty="0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49243D29-03BD-034B-9D72-7257B6BBF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79F1B-9EBC-9647-8DCE-DE265F78B11E}" type="slidenum">
              <a:rPr lang="pt-BR" smtClean="0"/>
              <a:t>5</a:t>
            </a:fld>
            <a:endParaRPr lang="pt-BR" dirty="0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5655623D-A4D4-DA43-925F-FDF27FD8192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Proteção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509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79F1B-9EBC-9647-8DCE-DE265F78B11E}" type="slidenum">
              <a:rPr lang="pt-BR" smtClean="0"/>
              <a:t>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/>
              <a:t>https://cartilha.cert.br/</a:t>
            </a:r>
            <a:endParaRPr lang="pt-BR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Proteção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2231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="" xmlns:a16="http://schemas.microsoft.com/office/drawing/2014/main" id="{E66936C8-35B8-1D43-989B-55CEA1744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="" xmlns:a16="http://schemas.microsoft.com/office/drawing/2014/main" id="{5FC9A99D-7258-114A-86DC-F6C603C4D7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/>
              <a:t>A criptografia é considerada a ciência e a arte de escrever mensagens em forma cifrada ou em código. A primeira vista, ela até pode parecer complicada, mas, para usufruir dos benefícios proporcionados por ela, você não precisa estudá-la profundamente nem ser nenhum matemático experiente. Atualmente, a criptografia já está integrada ou pode ser facilmente adicionada à maioria dos sistemas operacionais e aplicativos e, muitas vezes, é usada de forma imperceptível ou requer que você realize algumas configurações básicas. </a:t>
            </a:r>
            <a:endParaRPr lang="pt-BR" altLang="pt-BR" dirty="0">
              <a:ea typeface="ＭＳ Ｐゴシック" panose="020B0600070205080204" pitchFamily="34" charset="-128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ABA9038F-0E5F-7546-A501-50A46A2BAF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 dirty="0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E11818D5-07E5-1F4C-98D8-76E05DA22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79F1B-9EBC-9647-8DCE-DE265F78B11E}" type="slidenum">
              <a:rPr lang="pt-BR" smtClean="0"/>
              <a:t>7</a:t>
            </a:fld>
            <a:endParaRPr lang="pt-BR" dirty="0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67EB37C2-8066-4848-846F-6894132FFE7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Proteção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82756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>
            <a:extLst>
              <a:ext uri="{FF2B5EF4-FFF2-40B4-BE49-F238E27FC236}">
                <a16:creationId xmlns="" xmlns:a16="http://schemas.microsoft.com/office/drawing/2014/main" id="{D7994B8D-0301-E242-B159-9714A41628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0" name="Notes Placeholder 2">
            <a:extLst>
              <a:ext uri="{FF2B5EF4-FFF2-40B4-BE49-F238E27FC236}">
                <a16:creationId xmlns="" xmlns:a16="http://schemas.microsoft.com/office/drawing/2014/main" id="{2B627A24-82D4-E54C-8592-4F7542108B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/>
              <a:t>O titular dos dados pessoais tem diversos direitos garantidos pela LGPD, como a revogação do consentimento, a exclusão de dados, a portabilidade para outro fornecedor ou serviço e a correção de dados incompletos, inexatos ou desatualizados. É importante que você conheça essa lei para que possa detectar mais facilmente os casos e agir da forma que considerar mais adequada. 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5C4447CA-FCB5-944A-8E6D-04AECCE791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 dirty="0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49243D29-03BD-034B-9D72-7257B6BBF3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79F1B-9EBC-9647-8DCE-DE265F78B11E}" type="slidenum">
              <a:rPr lang="pt-BR" smtClean="0"/>
              <a:t>8</a:t>
            </a:fld>
            <a:endParaRPr lang="pt-BR" dirty="0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5655623D-A4D4-DA43-925F-FDF27FD8192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Proteção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5572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>
            <a:extLst>
              <a:ext uri="{FF2B5EF4-FFF2-40B4-BE49-F238E27FC236}">
                <a16:creationId xmlns="" xmlns:a16="http://schemas.microsoft.com/office/drawing/2014/main" id="{E66936C8-35B8-1D43-989B-55CEA1744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="" xmlns:a16="http://schemas.microsoft.com/office/drawing/2014/main" id="{5FC9A99D-7258-114A-86DC-F6C603C4D7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/>
              <a:t>A “Lei Geral de Proteção de Dados Pessoais” (LGPD), que regulamenta o tratamento de dados em território brasileiro, foi criada para coibir o uso indiscriminado de dados pessoais. </a:t>
            </a:r>
          </a:p>
          <a:p>
            <a:r>
              <a:rPr lang="pt-BR" dirty="0"/>
              <a:t>Um dos pressupostos fundamentais da LGPD é que o tratamento de dados pessoais só pode ser realizado em determinadas hipóteses, como mediante o fornecimento de consentimento pelo seu titular, e deve observar princípios como finalidade, adequação, necessidade, livre acesso, qualidade dos dados, transparência, segurança, prevenção, não discriminação, responsabilização e prestação de contas. 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="" xmlns:a16="http://schemas.microsoft.com/office/drawing/2014/main" id="{ABA9038F-0E5F-7546-A501-50A46A2BAF9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t-BR" dirty="0"/>
              <a:t>https://cartilha.cert.br/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="" xmlns:a16="http://schemas.microsoft.com/office/drawing/2014/main" id="{E11818D5-07E5-1F4C-98D8-76E05DA222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79F1B-9EBC-9647-8DCE-DE265F78B11E}" type="slidenum">
              <a:rPr lang="pt-BR" smtClean="0"/>
              <a:t>9</a:t>
            </a:fld>
            <a:endParaRPr lang="pt-BR" dirty="0"/>
          </a:p>
        </p:txBody>
      </p:sp>
      <p:sp>
        <p:nvSpPr>
          <p:cNvPr id="4" name="Espaço Reservado para Cabeçalho 3">
            <a:extLst>
              <a:ext uri="{FF2B5EF4-FFF2-40B4-BE49-F238E27FC236}">
                <a16:creationId xmlns="" xmlns:a16="http://schemas.microsoft.com/office/drawing/2014/main" id="{67EB37C2-8066-4848-846F-6894132FFE7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pt-BR"/>
              <a:t>Proteção de Dados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1691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898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726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6">
            <a:extLst>
              <a:ext uri="{FF2B5EF4-FFF2-40B4-BE49-F238E27FC236}">
                <a16:creationId xmlns="" xmlns:a16="http://schemas.microsoft.com/office/drawing/2014/main" id="{4CC3C725-9C0F-E34C-B47B-F5C0C4E7C5D8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29881402-1369-BB47-A478-E60FB74801E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321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12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62029150-482B-7F48-9B0B-5A64E181AC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183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3200"/>
            <a:ext cx="7772400" cy="122413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accent2"/>
                </a:solidFill>
                <a:latin typeface="Arial Black"/>
                <a:cs typeface="Arial Black"/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1792288" y="2780928"/>
            <a:ext cx="5486400" cy="273630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2265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6">
            <a:extLst>
              <a:ext uri="{FF2B5EF4-FFF2-40B4-BE49-F238E27FC236}">
                <a16:creationId xmlns="" xmlns:a16="http://schemas.microsoft.com/office/drawing/2014/main" id="{322522F2-99F8-7E46-8D7A-CFCC711F19B4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3FD4375C-0B3F-A843-9397-61B3261E68A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29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3270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6">
            <a:extLst>
              <a:ext uri="{FF2B5EF4-FFF2-40B4-BE49-F238E27FC236}">
                <a16:creationId xmlns="" xmlns:a16="http://schemas.microsoft.com/office/drawing/2014/main" id="{96F6B77F-6C35-654D-BA87-B7C0DC17E6E2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00"/>
            <a:ext cx="4038600" cy="45259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00"/>
            <a:ext cx="4038600" cy="4525963"/>
          </a:xfrm>
        </p:spPr>
        <p:txBody>
          <a:bodyPr/>
          <a:lstStyle>
            <a:lvl1pPr marL="342900" indent="-342900">
              <a:defRPr lang="x-none" sz="22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>
              <a:defRPr lang="x-none" sz="20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>
              <a:defRPr lang="x-none" sz="18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>
              <a:defRPr lang="x-none" sz="1600" b="1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>
              <a:defRPr lang="en-US" sz="1600" b="1" kern="120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="" xmlns:a16="http://schemas.microsoft.com/office/drawing/2014/main" id="{84C3011B-62F5-7F44-AD10-6FB306239C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832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="" xmlns:a16="http://schemas.microsoft.com/office/drawing/2014/main" id="{0AEA94C4-283D-214D-8842-7E6687C2514D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0000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440000"/>
            <a:ext cx="403920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="" xmlns:a16="http://schemas.microsoft.com/office/drawing/2014/main" id="{F6B7FE5E-0C50-F448-871F-0B91DAF835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2713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6">
            <a:extLst>
              <a:ext uri="{FF2B5EF4-FFF2-40B4-BE49-F238E27FC236}">
                <a16:creationId xmlns="" xmlns:a16="http://schemas.microsoft.com/office/drawing/2014/main" id="{1859730F-A816-924E-A3DF-988E2CDC8108}"/>
              </a:ext>
            </a:extLst>
          </p:cNvPr>
          <p:cNvCxnSpPr/>
          <p:nvPr userDrawn="1"/>
        </p:nvCxnSpPr>
        <p:spPr>
          <a:xfrm>
            <a:off x="457200" y="1123200"/>
            <a:ext cx="8229600" cy="0"/>
          </a:xfrm>
          <a:prstGeom prst="line">
            <a:avLst/>
          </a:prstGeom>
          <a:ln w="127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B90CCEEF-CF85-5642-B130-5A002930041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912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791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6" y="836711"/>
            <a:ext cx="3008313" cy="1162051"/>
          </a:xfrm>
          <a:prstGeom prst="rect">
            <a:avLst/>
          </a:prstGeom>
        </p:spPr>
        <p:txBody>
          <a:bodyPr/>
          <a:lstStyle>
            <a:lvl1pPr algn="l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11256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988840"/>
            <a:ext cx="3008313" cy="39604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4034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06F67FF0-C752-A74D-8EC8-F37536D02B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400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text styles</a:t>
            </a:r>
          </a:p>
          <a:p>
            <a:pPr lvl="1"/>
            <a:r>
              <a:rPr lang="en-US" altLang="pt-BR" dirty="0"/>
              <a:t>Second level</a:t>
            </a:r>
          </a:p>
          <a:p>
            <a:pPr lvl="2"/>
            <a:r>
              <a:rPr lang="en-US" altLang="pt-BR" dirty="0"/>
              <a:t>Third level</a:t>
            </a:r>
          </a:p>
          <a:p>
            <a:pPr lvl="3"/>
            <a:r>
              <a:rPr lang="en-US" altLang="pt-BR" dirty="0"/>
              <a:t>Fourth level</a:t>
            </a:r>
          </a:p>
          <a:p>
            <a:pPr lvl="4"/>
            <a:r>
              <a:rPr lang="en-US" altLang="pt-BR" dirty="0"/>
              <a:t>Fifth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="" xmlns:a16="http://schemas.microsoft.com/office/drawing/2014/main" id="{EB2222E3-391E-E043-A4CA-EB63A660C7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331200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5" r:id="rId3"/>
    <p:sldLayoutId id="2147484540" r:id="rId4"/>
    <p:sldLayoutId id="2147484546" r:id="rId5"/>
    <p:sldLayoutId id="2147484547" r:id="rId6"/>
    <p:sldLayoutId id="2147484548" r:id="rId7"/>
    <p:sldLayoutId id="2147484541" r:id="rId8"/>
    <p:sldLayoutId id="2147484542" r:id="rId9"/>
    <p:sldLayoutId id="2147484543" r:id="rId10"/>
    <p:sldLayoutId id="2147484549" r:id="rId11"/>
    <p:sldLayoutId id="2147484544" r:id="rId12"/>
    <p:sldLayoutId id="2147484550" r:id="rId13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x-none" sz="2400" b="1" kern="1200" dirty="0">
          <a:solidFill>
            <a:schemeClr val="accent1"/>
          </a:solidFill>
          <a:latin typeface="Arial Black"/>
          <a:ea typeface="ＭＳ Ｐゴシック" charset="0"/>
          <a:cs typeface="Arial Black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DC742F"/>
          </a:solidFill>
          <a:latin typeface="Arial Black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rgbClr val="669900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b="1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anpd/pt-br/canais_atendiment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emf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br/anpd/pt-br/legislacao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6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>
            <a:extLst>
              <a:ext uri="{FF2B5EF4-FFF2-40B4-BE49-F238E27FC236}">
                <a16:creationId xmlns="" xmlns:a16="http://schemas.microsoft.com/office/drawing/2014/main" id="{BA55E1D1-877A-B74B-A219-48DFAB04E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A LGPD:</a:t>
            </a:r>
          </a:p>
          <a:p>
            <a:pPr lvl="1"/>
            <a:r>
              <a:rPr lang="pt-BR" dirty="0"/>
              <a:t>dá a você o </a:t>
            </a:r>
            <a:r>
              <a:rPr lang="x-none" dirty="0"/>
              <a:t>direito de saber:</a:t>
            </a:r>
          </a:p>
          <a:p>
            <a:pPr lvl="2"/>
            <a:r>
              <a:rPr lang="pt-BR" dirty="0"/>
              <a:t>como seus dados são exatamente tratados</a:t>
            </a:r>
          </a:p>
          <a:p>
            <a:pPr lvl="2"/>
            <a:r>
              <a:rPr lang="x-none" dirty="0"/>
              <a:t>quais </a:t>
            </a:r>
            <a:r>
              <a:rPr lang="pt-BR" dirty="0"/>
              <a:t>dados são </a:t>
            </a:r>
            <a:r>
              <a:rPr lang="x-none" dirty="0"/>
              <a:t>coletados</a:t>
            </a:r>
            <a:endParaRPr lang="pt-BR" dirty="0"/>
          </a:p>
          <a:p>
            <a:pPr lvl="2"/>
            <a:r>
              <a:rPr lang="pt-BR" dirty="0"/>
              <a:t>o </a:t>
            </a:r>
            <a:r>
              <a:rPr lang="x-none" dirty="0"/>
              <a:t>porquê e com quem </a:t>
            </a:r>
            <a:r>
              <a:rPr lang="pt-BR" dirty="0"/>
              <a:t>seus dados são </a:t>
            </a:r>
            <a:r>
              <a:rPr lang="x-none" dirty="0"/>
              <a:t>compartilh</a:t>
            </a:r>
            <a:r>
              <a:rPr lang="pt-BR" dirty="0"/>
              <a:t>ados</a:t>
            </a:r>
          </a:p>
          <a:p>
            <a:pPr lvl="1"/>
            <a:r>
              <a:rPr lang="pt-BR" dirty="0" err="1"/>
              <a:t>t</a:t>
            </a:r>
            <a:r>
              <a:rPr lang="x-none" dirty="0"/>
              <a:t>raz maior segurança jurídica</a:t>
            </a:r>
            <a:endParaRPr lang="pt-BR" dirty="0"/>
          </a:p>
          <a:p>
            <a:pPr lvl="2"/>
            <a:r>
              <a:rPr lang="x-none" dirty="0"/>
              <a:t>ao fornecer mecanismos para que você tenha controle sobre quais dados seus são coletados e como são </a:t>
            </a:r>
            <a:r>
              <a:rPr lang="pt-BR" dirty="0"/>
              <a:t>usados</a:t>
            </a:r>
            <a:endParaRPr lang="x-none" dirty="0"/>
          </a:p>
          <a:p>
            <a:r>
              <a:rPr lang="pt-BR" dirty="0"/>
              <a:t>O</a:t>
            </a:r>
            <a:r>
              <a:rPr lang="x-none" dirty="0"/>
              <a:t>rganizações públicas e privadas </a:t>
            </a:r>
            <a:r>
              <a:rPr lang="pt-BR" dirty="0"/>
              <a:t>devem</a:t>
            </a:r>
            <a:r>
              <a:rPr lang="x-none" dirty="0"/>
              <a:t> disponibilizar informações claras que </a:t>
            </a:r>
            <a:r>
              <a:rPr lang="pt-BR" dirty="0"/>
              <a:t>o ajudem a </a:t>
            </a:r>
            <a:r>
              <a:rPr lang="x-none" dirty="0"/>
              <a:t>compreender:</a:t>
            </a:r>
          </a:p>
          <a:p>
            <a:pPr lvl="1"/>
            <a:r>
              <a:rPr lang="x-none" dirty="0"/>
              <a:t>os termos de consentimento</a:t>
            </a:r>
          </a:p>
          <a:p>
            <a:pPr lvl="1"/>
            <a:r>
              <a:rPr lang="x-none" dirty="0"/>
              <a:t>as bases legais que apoiam o tratamento dos seus dados</a:t>
            </a:r>
          </a:p>
        </p:txBody>
      </p:sp>
      <p:sp>
        <p:nvSpPr>
          <p:cNvPr id="10241" name="Title 1">
            <a:extLst>
              <a:ext uri="{FF2B5EF4-FFF2-40B4-BE49-F238E27FC236}">
                <a16:creationId xmlns="" xmlns:a16="http://schemas.microsoft.com/office/drawing/2014/main" id="{22572F2B-6863-7748-8299-F686425B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Benefícios e direitos trazidos pela LGPD (1/2)</a:t>
            </a:r>
          </a:p>
        </p:txBody>
      </p:sp>
      <p:sp>
        <p:nvSpPr>
          <p:cNvPr id="10243" name="Rectangle 1">
            <a:extLst>
              <a:ext uri="{FF2B5EF4-FFF2-40B4-BE49-F238E27FC236}">
                <a16:creationId xmlns="" xmlns:a16="http://schemas.microsoft.com/office/drawing/2014/main" id="{BE48E64D-E6AE-DC4A-9960-046A39527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2708275"/>
            <a:ext cx="855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34565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>
            <a:extLst>
              <a:ext uri="{FF2B5EF4-FFF2-40B4-BE49-F238E27FC236}">
                <a16:creationId xmlns="" xmlns:a16="http://schemas.microsoft.com/office/drawing/2014/main" id="{BA55E1D1-877A-B74B-A219-48DFAB04E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/>
              <a:t>Caso a instituição responsável pelo tratamento de seus dados pessoais não atenda a um de seus direitos de titular sem uma justificativa legal:</a:t>
            </a:r>
          </a:p>
          <a:p>
            <a:pPr lvl="1"/>
            <a:r>
              <a:rPr lang="x-none" dirty="0"/>
              <a:t>você tem o direito de peticionar uma reclamação para a Autoridade Nacional de Proteção de Dados – ANPD</a:t>
            </a:r>
          </a:p>
          <a:p>
            <a:pPr lvl="1"/>
            <a:r>
              <a:rPr lang="x-none" dirty="0">
                <a:hlinkClick r:id="rId3"/>
              </a:rPr>
              <a:t>https://www.gov.br/anpd/pt-br/canais_atendimento</a:t>
            </a:r>
            <a:endParaRPr lang="x-none" dirty="0"/>
          </a:p>
        </p:txBody>
      </p:sp>
      <p:sp>
        <p:nvSpPr>
          <p:cNvPr id="10241" name="Title 1">
            <a:extLst>
              <a:ext uri="{FF2B5EF4-FFF2-40B4-BE49-F238E27FC236}">
                <a16:creationId xmlns="" xmlns:a16="http://schemas.microsoft.com/office/drawing/2014/main" id="{22572F2B-6863-7748-8299-F686425B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Benefícios e direitos trazidos pela LGPD (2/2)</a:t>
            </a:r>
          </a:p>
        </p:txBody>
      </p:sp>
      <p:sp>
        <p:nvSpPr>
          <p:cNvPr id="10243" name="Rectangle 1">
            <a:extLst>
              <a:ext uri="{FF2B5EF4-FFF2-40B4-BE49-F238E27FC236}">
                <a16:creationId xmlns="" xmlns:a16="http://schemas.microsoft.com/office/drawing/2014/main" id="{BE48E64D-E6AE-DC4A-9960-046A39527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2708275"/>
            <a:ext cx="855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73386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="" xmlns:a16="http://schemas.microsoft.com/office/drawing/2014/main" id="{992FF84E-B96A-AD45-AED1-4455278FC9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noProof="0" dirty="0"/>
              <a:t>Como seus dados </a:t>
            </a:r>
            <a:br>
              <a:rPr lang="pt-BR" altLang="pt-BR" noProof="0" dirty="0"/>
            </a:br>
            <a:r>
              <a:rPr lang="pt-BR" altLang="pt-BR" noProof="0" dirty="0"/>
              <a:t>podem ser abusados</a:t>
            </a:r>
            <a:endParaRPr lang="pt-BR" altLang="pt-BR" i="1" noProof="0" dirty="0"/>
          </a:p>
        </p:txBody>
      </p:sp>
      <p:pic>
        <p:nvPicPr>
          <p:cNvPr id="26626" name="Picture 3">
            <a:extLst>
              <a:ext uri="{FF2B5EF4-FFF2-40B4-BE49-F238E27FC236}">
                <a16:creationId xmlns="" xmlns:a16="http://schemas.microsoft.com/office/drawing/2014/main" id="{27F35A7F-BBA5-C841-AB8B-4CB084FC28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28512" y="2144684"/>
            <a:ext cx="4486976" cy="395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6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CCAD95D3-187A-B141-8FE2-1211E7DC1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O abuso de seus dados pode acarretar:</a:t>
            </a:r>
          </a:p>
          <a:p>
            <a:pPr lvl="1"/>
            <a:r>
              <a:rPr lang="pt-BR" dirty="0"/>
              <a:t>prejuízos financeiros</a:t>
            </a:r>
          </a:p>
          <a:p>
            <a:pPr lvl="1"/>
            <a:r>
              <a:rPr lang="pt-BR" dirty="0"/>
              <a:t>restrição a direitos ou benefícios</a:t>
            </a:r>
          </a:p>
          <a:p>
            <a:pPr lvl="1"/>
            <a:r>
              <a:rPr lang="pt-BR" dirty="0"/>
              <a:t>invasão de privacidade</a:t>
            </a:r>
          </a:p>
          <a:p>
            <a:pPr lvl="1"/>
            <a:endParaRPr lang="pt-BR" dirty="0"/>
          </a:p>
          <a:p>
            <a:r>
              <a:rPr lang="pt-BR" dirty="0"/>
              <a:t>Pode ocorrer de diversas formas:</a:t>
            </a:r>
          </a:p>
          <a:p>
            <a:pPr lvl="1"/>
            <a:r>
              <a:rPr lang="pt-BR" dirty="0"/>
              <a:t>acesso indevido</a:t>
            </a:r>
          </a:p>
          <a:p>
            <a:pPr lvl="1"/>
            <a:r>
              <a:rPr lang="pt-BR" dirty="0"/>
              <a:t>perda de dados</a:t>
            </a:r>
          </a:p>
          <a:p>
            <a:pPr lvl="1"/>
            <a:r>
              <a:rPr lang="pt-BR" dirty="0"/>
              <a:t>invasão de contas e golpes</a:t>
            </a:r>
          </a:p>
          <a:p>
            <a:pPr lvl="1"/>
            <a:r>
              <a:rPr lang="pt-BR" dirty="0"/>
              <a:t>coleta excessiva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CD1C8BF-719E-334B-B622-213964AB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seus dados podem ser abusados</a:t>
            </a:r>
          </a:p>
        </p:txBody>
      </p:sp>
    </p:spTree>
    <p:extLst>
      <p:ext uri="{BB962C8B-B14F-4D97-AF65-F5344CB8AC3E}">
        <p14:creationId xmlns:p14="http://schemas.microsoft.com/office/powerpoint/2010/main" val="35308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CCAD95D3-187A-B141-8FE2-1211E7DC1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Muitos aplicativos e </a:t>
            </a:r>
            <a:r>
              <a:rPr lang="pt-BR" i="1" dirty="0"/>
              <a:t>sites</a:t>
            </a:r>
            <a:r>
              <a:rPr lang="pt-BR" dirty="0"/>
              <a:t> coletam dados extras sem o seu conhecimento e os utilizam para a elaboração de perfis de comportamento (</a:t>
            </a:r>
            <a:r>
              <a:rPr lang="pt-BR" i="1" dirty="0"/>
              <a:t>profiling</a:t>
            </a:r>
            <a:r>
              <a:rPr lang="pt-BR" dirty="0"/>
              <a:t>)</a:t>
            </a:r>
          </a:p>
          <a:p>
            <a:pPr lvl="0"/>
            <a:r>
              <a:rPr lang="pt-BR" dirty="0"/>
              <a:t>Seu perfil pode, então, ser usado sem o seu consentimento:</a:t>
            </a:r>
          </a:p>
          <a:p>
            <a:pPr lvl="1"/>
            <a:r>
              <a:rPr lang="pt-BR" dirty="0"/>
              <a:t>de forma discriminatória</a:t>
            </a:r>
          </a:p>
          <a:p>
            <a:pPr lvl="1"/>
            <a:r>
              <a:rPr lang="pt-BR" dirty="0"/>
              <a:t>para fins como propagandas</a:t>
            </a:r>
            <a:endParaRPr lang="x-none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CD1C8BF-719E-334B-B622-213964AB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Coleta excessiva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7CA3050-2849-2544-95C6-812BAA2871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8782" y="3554361"/>
            <a:ext cx="4046435" cy="254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2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="" xmlns:a16="http://schemas.microsoft.com/office/drawing/2014/main" id="{992FF84E-B96A-AD45-AED1-4455278FC9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5255" y="763200"/>
            <a:ext cx="7772400" cy="1224136"/>
          </a:xfrm>
        </p:spPr>
        <p:txBody>
          <a:bodyPr/>
          <a:lstStyle/>
          <a:p>
            <a:r>
              <a:rPr lang="pt-BR" altLang="pt-BR" noProof="0" dirty="0"/>
              <a:t>Como </a:t>
            </a:r>
            <a:br>
              <a:rPr lang="pt-BR" altLang="pt-BR" noProof="0" dirty="0"/>
            </a:br>
            <a:r>
              <a:rPr lang="pt-BR" altLang="pt-BR" noProof="0" dirty="0"/>
              <a:t>se prevenir</a:t>
            </a:r>
            <a:endParaRPr lang="pt-BR" altLang="pt-BR" i="1" noProof="0" dirty="0"/>
          </a:p>
        </p:txBody>
      </p:sp>
      <p:pic>
        <p:nvPicPr>
          <p:cNvPr id="26626" name="Picture 3">
            <a:extLst>
              <a:ext uri="{FF2B5EF4-FFF2-40B4-BE49-F238E27FC236}">
                <a16:creationId xmlns="" xmlns:a16="http://schemas.microsoft.com/office/drawing/2014/main" id="{27F35A7F-BBA5-C841-AB8B-4CB084FC28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21683" y="2144684"/>
            <a:ext cx="5539543" cy="395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9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CCAD95D3-187A-B141-8FE2-1211E7DC1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Evite colocar na nuvem arquivos contendo dados confidenciais ou que considere privados</a:t>
            </a:r>
            <a:endParaRPr lang="x-none" dirty="0"/>
          </a:p>
          <a:p>
            <a:pPr lvl="0"/>
            <a:r>
              <a:rPr lang="pt-BR" dirty="0"/>
              <a:t>Crie uma partição criptografada ou use outros recursos de criptografia para armazenar seus arquivos de forma segura</a:t>
            </a:r>
            <a:endParaRPr lang="x-none" dirty="0"/>
          </a:p>
          <a:p>
            <a:pPr lvl="0"/>
            <a:r>
              <a:rPr lang="pt-BR" dirty="0"/>
              <a:t>Seja cuidadoso ao abrir arquivos enviados por terceiros</a:t>
            </a:r>
            <a:endParaRPr lang="x-none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5CD1C8BF-719E-334B-B622-213964AB1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Arquivos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4E5ACDC-D114-AF4E-8DBF-E7076D97B4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0128" y="3429000"/>
            <a:ext cx="4039060" cy="269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0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>
            <a:extLst>
              <a:ext uri="{FF2B5EF4-FFF2-40B4-BE49-F238E27FC236}">
                <a16:creationId xmlns="" xmlns:a16="http://schemas.microsoft.com/office/drawing/2014/main" id="{BA55E1D1-877A-B74B-A219-48DFAB04E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A criptografia ajuda a tornar as transmissões de dados mais seguras, detectar alterações em seus dados e impedir que sejam lidos indevidamente</a:t>
            </a:r>
            <a:endParaRPr lang="x-none" dirty="0"/>
          </a:p>
        </p:txBody>
      </p:sp>
      <p:sp>
        <p:nvSpPr>
          <p:cNvPr id="10241" name="Title 1">
            <a:extLst>
              <a:ext uri="{FF2B5EF4-FFF2-40B4-BE49-F238E27FC236}">
                <a16:creationId xmlns="" xmlns:a16="http://schemas.microsoft.com/office/drawing/2014/main" id="{22572F2B-6863-7748-8299-F686425B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Criptografia</a:t>
            </a:r>
            <a:endParaRPr lang="pt-BR" altLang="pt-BR" noProof="0" dirty="0"/>
          </a:p>
        </p:txBody>
      </p:sp>
      <p:sp>
        <p:nvSpPr>
          <p:cNvPr id="10243" name="Rectangle 1">
            <a:extLst>
              <a:ext uri="{FF2B5EF4-FFF2-40B4-BE49-F238E27FC236}">
                <a16:creationId xmlns="" xmlns:a16="http://schemas.microsoft.com/office/drawing/2014/main" id="{BE48E64D-E6AE-DC4A-9960-046A39527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2708275"/>
            <a:ext cx="855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A3ACE58-2E91-824E-A082-1984094CC8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07627" y="2928702"/>
            <a:ext cx="2979174" cy="3138644"/>
          </a:xfrm>
          <a:prstGeom prst="rect">
            <a:avLst/>
          </a:prstGeom>
        </p:spPr>
      </p:pic>
      <p:sp>
        <p:nvSpPr>
          <p:cNvPr id="15" name="Content Placeholder 5">
            <a:extLst>
              <a:ext uri="{FF2B5EF4-FFF2-40B4-BE49-F238E27FC236}">
                <a16:creationId xmlns="" xmlns:a16="http://schemas.microsoft.com/office/drawing/2014/main" id="{51A3C46E-AC9D-BF48-925B-F4EF9254514D}"/>
              </a:ext>
            </a:extLst>
          </p:cNvPr>
          <p:cNvSpPr txBox="1">
            <a:spLocks/>
          </p:cNvSpPr>
          <p:nvPr/>
        </p:nvSpPr>
        <p:spPr bwMode="auto">
          <a:xfrm>
            <a:off x="457200" y="2604238"/>
            <a:ext cx="5442549" cy="3113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b="1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dirty="0"/>
              <a:t>Use criptografia para proteger os dados armazenados em seus equipamentos e mídias</a:t>
            </a:r>
          </a:p>
          <a:p>
            <a:pPr lvl="1"/>
            <a:r>
              <a:rPr lang="pt-BR" sz="1800" dirty="0"/>
              <a:t>em caso de perda ou furto será mais difícil deles serem acessados</a:t>
            </a:r>
            <a:endParaRPr lang="x-none" sz="1800" dirty="0"/>
          </a:p>
          <a:p>
            <a:pPr lvl="0"/>
            <a:r>
              <a:rPr lang="pt-BR" dirty="0"/>
              <a:t>Ative as configurações de criptografia em seus discos e mídias</a:t>
            </a:r>
          </a:p>
          <a:p>
            <a:pPr lvl="1"/>
            <a:r>
              <a:rPr lang="pt-BR" sz="1800" dirty="0"/>
              <a:t>como </a:t>
            </a:r>
            <a:r>
              <a:rPr lang="pt-BR" sz="1800" i="1" dirty="0"/>
              <a:t>pen drive</a:t>
            </a:r>
            <a:r>
              <a:rPr lang="pt-BR" sz="1800" dirty="0"/>
              <a:t>s e discos externos</a:t>
            </a:r>
            <a:endParaRPr lang="x-none" sz="1800" dirty="0"/>
          </a:p>
          <a:p>
            <a:r>
              <a:rPr lang="pt-BR" dirty="0"/>
              <a:t>Use conexões seguras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/>
              <p14:cNvContentPartPr/>
              <p14:nvPr/>
            </p14:nvContentPartPr>
            <p14:xfrm>
              <a:off x="2031840" y="4406760"/>
              <a:ext cx="4217040" cy="203256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2480" y="4397400"/>
                <a:ext cx="4235760" cy="205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346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="" xmlns:a16="http://schemas.microsoft.com/office/drawing/2014/main" id="{992FF84E-B96A-AD45-AED1-4455278FC9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noProof="0" dirty="0"/>
              <a:t>Informe-se sobre </a:t>
            </a:r>
            <a:br>
              <a:rPr lang="pt-BR" altLang="pt-BR" noProof="0" dirty="0"/>
            </a:br>
            <a:r>
              <a:rPr lang="pt-BR" altLang="pt-BR" noProof="0" dirty="0"/>
              <a:t>os seus direitos</a:t>
            </a:r>
            <a:endParaRPr lang="pt-BR" altLang="pt-BR" i="1" noProof="0" dirty="0"/>
          </a:p>
        </p:txBody>
      </p:sp>
      <p:pic>
        <p:nvPicPr>
          <p:cNvPr id="26626" name="Picture 3">
            <a:extLst>
              <a:ext uri="{FF2B5EF4-FFF2-40B4-BE49-F238E27FC236}">
                <a16:creationId xmlns="" xmlns:a16="http://schemas.microsoft.com/office/drawing/2014/main" id="{27F35A7F-BBA5-C841-AB8B-4CB084FC28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76194" y="2004396"/>
            <a:ext cx="4991611" cy="406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Tinta 1"/>
              <p14:cNvContentPartPr/>
              <p14:nvPr/>
            </p14:nvContentPartPr>
            <p14:xfrm>
              <a:off x="7454880" y="3029040"/>
              <a:ext cx="360" cy="360"/>
            </p14:xfrm>
          </p:contentPart>
        </mc:Choice>
        <mc:Fallback>
          <p:pic>
            <p:nvPicPr>
              <p:cNvPr id="2" name="Tinta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45520" y="30196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410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5">
            <a:extLst>
              <a:ext uri="{FF2B5EF4-FFF2-40B4-BE49-F238E27FC236}">
                <a16:creationId xmlns="" xmlns:a16="http://schemas.microsoft.com/office/drawing/2014/main" id="{BA55E1D1-877A-B74B-A219-48DFAB04E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pt-BR" dirty="0"/>
              <a:t>Criada para que:</a:t>
            </a:r>
          </a:p>
          <a:p>
            <a:pPr lvl="1"/>
            <a:r>
              <a:rPr lang="pt-BR" altLang="pt-BR" dirty="0"/>
              <a:t>o indivíduo tenha controle sobre seus dados pessoais</a:t>
            </a:r>
          </a:p>
          <a:p>
            <a:pPr lvl="1"/>
            <a:r>
              <a:rPr lang="pt-BR" altLang="pt-BR" dirty="0"/>
              <a:t>saiba como esses dados são tratados por organizações públicas, privadas e terceiros</a:t>
            </a:r>
          </a:p>
          <a:p>
            <a:r>
              <a:rPr lang="pt-BR" altLang="pt-BR" dirty="0"/>
              <a:t>Dados pessoais, segundo a LGPD:</a:t>
            </a:r>
          </a:p>
          <a:p>
            <a:pPr lvl="1"/>
            <a:r>
              <a:rPr lang="pt-BR" altLang="pt-BR" dirty="0"/>
              <a:t>informações relacionadas a pessoa natural identificada ou identificável</a:t>
            </a:r>
          </a:p>
          <a:p>
            <a:r>
              <a:rPr lang="pt-BR" altLang="pt-BR" dirty="0"/>
              <a:t>Como titular de dados pessoais você tem diversos direitos garantidos pela LGPD, como os definidos no art. 18</a:t>
            </a:r>
          </a:p>
          <a:p>
            <a:r>
              <a:rPr lang="pt-BR" altLang="pt-BR" dirty="0"/>
              <a:t>Informe-se sobre a LGPD, conheça seus direitos e saiba como agir de forma adequada: </a:t>
            </a:r>
          </a:p>
          <a:p>
            <a:pPr lvl="1"/>
            <a:r>
              <a:rPr lang="pt-BR" altLang="pt-BR" dirty="0">
                <a:hlinkClick r:id="rId3"/>
              </a:rPr>
              <a:t>https://www.gov.br/anpd/pt-br/legislacao</a:t>
            </a:r>
            <a:endParaRPr lang="pt-BR" altLang="pt-BR" dirty="0"/>
          </a:p>
        </p:txBody>
      </p:sp>
      <p:sp>
        <p:nvSpPr>
          <p:cNvPr id="10241" name="Title 1">
            <a:extLst>
              <a:ext uri="{FF2B5EF4-FFF2-40B4-BE49-F238E27FC236}">
                <a16:creationId xmlns="" xmlns:a16="http://schemas.microsoft.com/office/drawing/2014/main" id="{22572F2B-6863-7748-8299-F686425BC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noProof="0" dirty="0"/>
              <a:t>Lei </a:t>
            </a:r>
            <a:r>
              <a:rPr lang="pt-BR" altLang="pt-BR" dirty="0"/>
              <a:t>Geral de Proteção de Dados (LGPD)</a:t>
            </a:r>
            <a:endParaRPr lang="pt-BR" altLang="pt-BR" noProof="0" dirty="0"/>
          </a:p>
        </p:txBody>
      </p:sp>
      <p:sp>
        <p:nvSpPr>
          <p:cNvPr id="10243" name="Rectangle 1">
            <a:extLst>
              <a:ext uri="{FF2B5EF4-FFF2-40B4-BE49-F238E27FC236}">
                <a16:creationId xmlns="" xmlns:a16="http://schemas.microsoft.com/office/drawing/2014/main" id="{BE48E64D-E6AE-DC4A-9960-046A39527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2708275"/>
            <a:ext cx="8550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pt-BR" alt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ascículo Proteção de Dados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4EA98C"/>
      </a:accent1>
      <a:accent2>
        <a:srgbClr val="E95543"/>
      </a:accent2>
      <a:accent3>
        <a:srgbClr val="A3A3A3"/>
      </a:accent3>
      <a:accent4>
        <a:srgbClr val="8064A2"/>
      </a:accent4>
      <a:accent5>
        <a:srgbClr val="4BACC6"/>
      </a:accent5>
      <a:accent6>
        <a:srgbClr val="F79646"/>
      </a:accent6>
      <a:hlink>
        <a:srgbClr val="E95543"/>
      </a:hlink>
      <a:folHlink>
        <a:srgbClr val="E955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Fascículo Proteção de Dados">
      <a:dk1>
        <a:srgbClr val="000000"/>
      </a:dk1>
      <a:lt1>
        <a:srgbClr val="FFFFFF"/>
      </a:lt1>
      <a:dk2>
        <a:srgbClr val="000000"/>
      </a:dk2>
      <a:lt2>
        <a:srgbClr val="EEECE1"/>
      </a:lt2>
      <a:accent1>
        <a:srgbClr val="4EA98C"/>
      </a:accent1>
      <a:accent2>
        <a:srgbClr val="E95543"/>
      </a:accent2>
      <a:accent3>
        <a:srgbClr val="A3A3A3"/>
      </a:accent3>
      <a:accent4>
        <a:srgbClr val="8064A2"/>
      </a:accent4>
      <a:accent5>
        <a:srgbClr val="4BACC6"/>
      </a:accent5>
      <a:accent6>
        <a:srgbClr val="F79646"/>
      </a:accent6>
      <a:hlink>
        <a:srgbClr val="E95543"/>
      </a:hlink>
      <a:folHlink>
        <a:srgbClr val="E955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24093</TotalTime>
  <Words>903</Words>
  <Application>Microsoft Office PowerPoint</Application>
  <PresentationFormat>Apresentação na tela (4:3)</PresentationFormat>
  <Paragraphs>107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Arial Black</vt:lpstr>
      <vt:lpstr>Office Theme</vt:lpstr>
      <vt:lpstr>Apresentação do PowerPoint</vt:lpstr>
      <vt:lpstr>Como seus dados  podem ser abusados</vt:lpstr>
      <vt:lpstr>Como seus dados podem ser abusados</vt:lpstr>
      <vt:lpstr>Coleta excessiva</vt:lpstr>
      <vt:lpstr>Como  se prevenir</vt:lpstr>
      <vt:lpstr>Arquivos</vt:lpstr>
      <vt:lpstr>Criptografia</vt:lpstr>
      <vt:lpstr>Informe-se sobre  os seus direitos</vt:lpstr>
      <vt:lpstr>Lei Geral de Proteção de Dados (LGPD)</vt:lpstr>
      <vt:lpstr>Benefícios e direitos trazidos pela LGPD (1/2)</vt:lpstr>
      <vt:lpstr>Benefícios e direitos trazidos pela LGPD (2/2)</vt:lpstr>
    </vt:vector>
  </TitlesOfParts>
  <Manager/>
  <Company>NIC.br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Proteção de Dados - Cartilha de Segurança para Internet</dc:title>
  <dc:subject>Proteção de Dados - Cartilha de Segurança para Internet</dc:subject>
  <dc:creator>CERT.br / NIC.br - colaboração ANPD</dc:creator>
  <cp:keywords>cartilha, segurança, Internet, fascículo, riscos, prevenção, proteção, cuidados, dados, LGPD, proteção de dados, ransomware, vazamento de dados</cp:keywords>
  <dc:description/>
  <cp:lastModifiedBy>Conta da Microsoft</cp:lastModifiedBy>
  <cp:revision>1154</cp:revision>
  <cp:lastPrinted>2021-06-10T13:27:04Z</cp:lastPrinted>
  <dcterms:created xsi:type="dcterms:W3CDTF">2012-08-02T20:00:10Z</dcterms:created>
  <dcterms:modified xsi:type="dcterms:W3CDTF">2021-11-19T00:17:02Z</dcterms:modified>
  <cp:category/>
</cp:coreProperties>
</file>