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331" r:id="rId2"/>
    <p:sldId id="304" r:id="rId3"/>
    <p:sldId id="286" r:id="rId4"/>
    <p:sldId id="308" r:id="rId5"/>
    <p:sldId id="287" r:id="rId6"/>
    <p:sldId id="333" r:id="rId7"/>
    <p:sldId id="284" r:id="rId8"/>
    <p:sldId id="288" r:id="rId9"/>
    <p:sldId id="290" r:id="rId10"/>
    <p:sldId id="291" r:id="rId11"/>
    <p:sldId id="320" r:id="rId12"/>
    <p:sldId id="321" r:id="rId13"/>
    <p:sldId id="293" r:id="rId14"/>
    <p:sldId id="335" r:id="rId15"/>
    <p:sldId id="298" r:id="rId16"/>
    <p:sldId id="323" r:id="rId17"/>
    <p:sldId id="336" r:id="rId18"/>
    <p:sldId id="299" r:id="rId19"/>
    <p:sldId id="334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6"/>
    <p:restoredTop sz="86465"/>
  </p:normalViewPr>
  <p:slideViewPr>
    <p:cSldViewPr snapToGrid="0">
      <p:cViewPr varScale="1">
        <p:scale>
          <a:sx n="78" d="100"/>
          <a:sy n="78" d="100"/>
        </p:scale>
        <p:origin x="1224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4269" y="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21E48D8-C66E-DC45-ABEA-12C214C54B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pt-BR"/>
              <a:t>Segurança em Redes Sociais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B6A991-F7CE-C84A-8461-F36ECB3FE1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5BDE16-AD01-3142-9EF7-D6FC1D5C1EE1}" type="datetime1">
              <a:rPr lang="en-US" altLang="pt-BR"/>
              <a:pPr/>
              <a:t>11/18/2021</a:t>
            </a:fld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2AD0A9-F842-B046-BBA0-773FAF3D5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https://cartilha.cert.br/fasciculos/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B8F5F0-C81C-8848-A60B-0EC07DB4A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50ADCA-E463-0046-B262-124589321F5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9D9234F-0113-614D-BEE7-7C55CB7319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pt-BR" dirty="0" err="1"/>
              <a:t>Redes</a:t>
            </a:r>
            <a:r>
              <a:rPr lang="en-US" altLang="pt-BR" dirty="0"/>
              <a:t> </a:t>
            </a:r>
            <a:r>
              <a:rPr lang="en-US" altLang="pt-BR" dirty="0" err="1"/>
              <a:t>Sociais</a:t>
            </a:r>
            <a:endParaRPr lang="en-US" altLang="pt-B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2F1DFBF9-25A9-6C4E-B69C-C328EC5D8F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38837298-BC2F-7D44-AD0B-077A6E99A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1CBE55-0C84-6C4E-9F03-0905998C1B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https://</a:t>
            </a:r>
            <a:r>
              <a:rPr lang="en-US" dirty="0" err="1"/>
              <a:t>cartilha.cert.br</a:t>
            </a:r>
            <a:r>
              <a:rPr lang="en-US" dirty="0"/>
              <a:t>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E9DB24-81F6-1F41-92A6-7FE497CE4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AE9648-2AB1-534A-8885-392E0F9DC70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9563507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ilha.cert.b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4.0/legalcode.pt" TargetMode="External"/><Relationship Id="rId4" Type="http://schemas.openxmlformats.org/officeDocument/2006/relationships/hyperlink" Target="https://creativecommons.org/licenses/by-nc-sa/4.0/deed.pt_B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kidslink.co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0" tIns="46800" rIns="0"/>
          <a:lstStyle/>
          <a:p>
            <a:r>
              <a:rPr lang="pt-BR" sz="800" dirty="0"/>
              <a:t>Esta obra foi originalmente desenvolvida pelo CERT.br/NIC.br, com o propósito de promover a conscientização sobre o uso seguro da Internet e baseia-se nos materiais da Cartilha de Segurança para Internet (</a:t>
            </a:r>
            <a:r>
              <a:rPr lang="pt-BR" sz="800" dirty="0">
                <a:hlinkClick r:id="rId3"/>
              </a:rPr>
              <a:t>https://cartilha.cert.br/</a:t>
            </a:r>
            <a:r>
              <a:rPr lang="pt-BR" sz="800" dirty="0"/>
              <a:t>).</a:t>
            </a:r>
            <a:r>
              <a:rPr lang="pt-BR" sz="80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pt-BR" altLang="pt-BR" sz="800" dirty="0">
                <a:ea typeface="ＭＳ Ｐゴシック" panose="020B0600070205080204" pitchFamily="34" charset="-128"/>
              </a:rPr>
              <a:t>Esta obra foi licenciada sob a licença Creative Commons </a:t>
            </a:r>
            <a:r>
              <a:rPr lang="pt-BR" sz="800" dirty="0"/>
              <a:t>Atribuição-NãoComercial-CompartilhaIgual 4.0 Internacional (CC BY-NC-SA 4.0).</a:t>
            </a:r>
          </a:p>
          <a:p>
            <a:r>
              <a:rPr lang="pt-BR" altLang="pt-BR" sz="800" dirty="0">
                <a:ea typeface="ＭＳ Ｐゴシック" panose="020B0600070205080204" pitchFamily="34" charset="-128"/>
              </a:rPr>
              <a:t>O CERT.br/NIC.br concede a Você uma licença de abrangência mundial, sem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royalties</a:t>
            </a:r>
            <a:r>
              <a:rPr lang="pt-BR" altLang="pt-BR" sz="800" dirty="0">
                <a:ea typeface="ＭＳ Ｐゴシック" panose="020B0600070205080204" pitchFamily="34" charset="-128"/>
              </a:rPr>
              <a:t>, não-exclusiva, sujeita aos termos e condições desta Licença, para exercer os direitos sobre a Obra definidos abaixo: </a:t>
            </a:r>
          </a:p>
          <a:p>
            <a:pPr marL="228600" indent="-228600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Reproduzir a Obra, incorporar a Obra em uma ou mais Obras Coletivas e Reproduzir a Obra quando incorporada em Obras Coletivas;</a:t>
            </a:r>
          </a:p>
          <a:p>
            <a:pPr marL="228600" indent="-228600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Inglês para o Português,” ou uma modificação poderia indicar que “A Obra original foi modificada”;</a:t>
            </a:r>
          </a:p>
          <a:p>
            <a:pPr marL="228600" indent="-228600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Distribuir e Executar Publicamente a Obra, incluindo as Obras incorporadas em Obras Coletivas; e,</a:t>
            </a:r>
          </a:p>
          <a:p>
            <a:pPr marL="228600" indent="-228600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Distribuir e Executar Publicamente Obras Derivadas.</a:t>
            </a:r>
          </a:p>
          <a:p>
            <a:r>
              <a:rPr lang="pt-BR" altLang="pt-BR" sz="800" b="1" dirty="0">
                <a:ea typeface="ＭＳ Ｐゴシック" panose="020B0600070205080204" pitchFamily="34" charset="-128"/>
              </a:rPr>
              <a:t>Desde que respeitadas as seguintes condições: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sz="800" b="1" dirty="0">
                <a:ea typeface="ＭＳ Ｐゴシック" panose="020B0600070205080204" pitchFamily="34" charset="-128"/>
              </a:rPr>
              <a:t>Atribuição 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(Fonte – cartilha.cert.br) em todos os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sz="800" dirty="0">
                <a:ea typeface="ＭＳ Ｐゴシック" panose="020B0600070205080204" pitchFamily="34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sz="800" b="1" dirty="0">
                <a:ea typeface="ＭＳ Ｐゴシック" panose="020B0600070205080204" pitchFamily="34" charset="-128"/>
              </a:rPr>
              <a:t>NãoComercial 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Você não pode usar esta obra para fins comerciais.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b="1" dirty="0"/>
              <a:t>CompartilhaIgual</a:t>
            </a:r>
            <a:r>
              <a:rPr lang="pt-BR" sz="800" dirty="0"/>
              <a:t> </a:t>
            </a:r>
            <a:r>
              <a:rPr lang="pt-BR" altLang="pt-BR" sz="800" b="1" dirty="0">
                <a:ea typeface="ＭＳ Ｐゴシック" panose="020B0600070205080204" pitchFamily="34" charset="-128"/>
              </a:rPr>
              <a:t>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r>
              <a:rPr lang="pt-BR" altLang="pt-BR" sz="800" b="1" dirty="0">
                <a:ea typeface="ＭＳ Ｐゴシック" panose="020B0600070205080204" pitchFamily="34" charset="-128"/>
              </a:rPr>
              <a:t>Aviso —</a:t>
            </a:r>
            <a:r>
              <a:rPr lang="pt-BR" altLang="pt-BR" sz="800" dirty="0">
                <a:ea typeface="ＭＳ Ｐゴシック" panose="020B0600070205080204" pitchFamily="34" charset="-128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link</a:t>
            </a:r>
            <a:r>
              <a:rPr lang="pt-BR" altLang="pt-BR" sz="800" dirty="0">
                <a:ea typeface="ＭＳ Ｐゴシック" panose="020B0600070205080204" pitchFamily="34" charset="-128"/>
              </a:rPr>
              <a:t> para a seguinte página:</a:t>
            </a:r>
          </a:p>
          <a:p>
            <a:pPr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https://creativecommons.org/licenses/by-nc-sa/4.0/deed.pt_BR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r>
              <a:rPr lang="pt-BR" altLang="pt-BR" sz="800" dirty="0">
                <a:ea typeface="ＭＳ Ｐゴシック" panose="020B0600070205080204" pitchFamily="34" charset="-128"/>
              </a:rPr>
              <a:t>A descrição completa dos termos e condições desta licença está disponível em: </a:t>
            </a:r>
          </a:p>
          <a:p>
            <a:pPr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https://creativecommons.org/licenses/by-nc-sa/4.0/legalcode.pt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92195C8C-FC28-DA40-B3F2-0B3C49902E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="" xmlns:a16="http://schemas.microsoft.com/office/drawing/2014/main" id="{FBD94225-BE70-9F4C-A01D-B31DCE955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</a:t>
            </a:fld>
            <a:endParaRPr lang="en-US" altLang="pt-BR"/>
          </a:p>
        </p:txBody>
      </p:sp>
      <p:sp>
        <p:nvSpPr>
          <p:cNvPr id="9" name="Espaço Reservado para Cabeçalho 8">
            <a:extLst>
              <a:ext uri="{FF2B5EF4-FFF2-40B4-BE49-F238E27FC236}">
                <a16:creationId xmlns="" xmlns:a16="http://schemas.microsoft.com/office/drawing/2014/main" id="{C2B9EBAA-65F6-3847-9EA2-932C714514E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2251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="" xmlns:a16="http://schemas.microsoft.com/office/drawing/2014/main" id="{472245C3-C45F-DA40-AE38-441357B3F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="" xmlns:a16="http://schemas.microsoft.com/office/drawing/2014/main" id="{4C9B8298-9DC1-3E4C-93C1-DF6A7B8DE6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Considere que você está em um local público, que tudo que você divulga pode ser lido ou acessado por qualquer pessoa, tanto agora como futuramente;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pense bem antes de divulgar algo, pois não há possibilidade de arrependimento;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use as opções de privacidade oferecidas pelos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e procure ser o mais restritivo possível;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mantenha seu perfil e seus dados privados, permitindo o acesso somente a pessoas ou grupos específicos;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procure restringir quem pode ter acesso ao seu endereço de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, pois muitos </a:t>
            </a:r>
            <a:r>
              <a:rPr lang="pt-BR" altLang="pt-BR" i="1" dirty="0">
                <a:ea typeface="ＭＳ Ｐゴシック" panose="020B0600070205080204" pitchFamily="34" charset="-128"/>
              </a:rPr>
              <a:t>spammers</a:t>
            </a:r>
            <a:r>
              <a:rPr lang="pt-BR" altLang="pt-BR" dirty="0">
                <a:ea typeface="ＭＳ Ｐゴシック" panose="020B0600070205080204" pitchFamily="34" charset="-128"/>
              </a:rPr>
              <a:t> utilizam esses dados para alimentar listas de envio de </a:t>
            </a:r>
            <a:r>
              <a:rPr lang="pt-BR" altLang="pt-BR" i="1" dirty="0">
                <a:ea typeface="ＭＳ Ｐゴシック" panose="020B0600070205080204" pitchFamily="34" charset="-128"/>
              </a:rPr>
              <a:t>spam.</a:t>
            </a: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2DA4BA8-AA36-DB43-BFC1-EE4DA168EB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F6BC529-F5D1-FA43-8AB7-691388E4E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10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59F5A96F-BD2A-6244-92D5-9463ACCCFB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2712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="" xmlns:a16="http://schemas.microsoft.com/office/drawing/2014/main" id="{E07A332A-2A88-9742-9B87-FFAA2EF77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="" xmlns:a16="http://schemas.microsoft.com/office/drawing/2014/main" id="{89FADE15-46AD-814D-9E7E-B33735BDAF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Não acredite em tudo que você lê. Nunca repasse mensagens que possam gerar pânico ou afetar outras pessoas, sem antes verificar a veracidade da informação;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seja seletivo ao aceitar seus contatos. Quanto maior for a sua rede, maior será o número de pessoas com acesso às suas informações. Aceite convites de pessoas que você realmente conheça e para quem contaria as informações que costuma divulgar;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seja cuidadoso ao se associar a comunidades e grupos, pois por meio deles muitas vezes é possível deduzir informações pessoais, como hábitos, rotina e classe social.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588CF0A-6FD1-AE41-B6DC-5B9FCF1D45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860E093-3719-BE46-8FD2-893D409B0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F8B6A569-E075-214F-B8BA-42B1A2FED5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50163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="" xmlns:a16="http://schemas.microsoft.com/office/drawing/2014/main" id="{F5237137-FCBA-EE4D-AAE2-EDBCD668C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="" xmlns:a16="http://schemas.microsoft.com/office/drawing/2014/main" id="{991262D2-01E4-4E40-9F02-A3EEAD720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Observe o fundo de imagens (como fotos e vídeos), pois podem indicar a sua localização;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não divulgue planos de viagens e nem por quanto tempo ficará ausente da sua residência;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ao usar redes sociais baseadas em geolocalização, procure: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 registrar (fazer </a:t>
            </a:r>
            <a:r>
              <a:rPr lang="pt-BR" altLang="pt-BR" i="1" dirty="0">
                <a:ea typeface="ＭＳ Ｐゴシック" panose="020B0600070205080204" pitchFamily="34" charset="-128"/>
              </a:rPr>
              <a:t>check-in</a:t>
            </a:r>
            <a:r>
              <a:rPr lang="pt-BR" altLang="pt-BR" dirty="0">
                <a:ea typeface="ＭＳ Ｐゴシック" panose="020B0600070205080204" pitchFamily="34" charset="-128"/>
              </a:rPr>
              <a:t>) em locais movimentados e nunca em locais considerados perigosos;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fazer </a:t>
            </a:r>
            <a:r>
              <a:rPr lang="pt-BR" altLang="pt-BR" i="1" dirty="0">
                <a:ea typeface="ＭＳ Ｐゴシック" panose="020B0600070205080204" pitchFamily="34" charset="-128"/>
              </a:rPr>
              <a:t>check-in</a:t>
            </a:r>
            <a:r>
              <a:rPr lang="pt-BR" altLang="pt-BR" dirty="0">
                <a:ea typeface="ＭＳ Ｐゴシック" panose="020B0600070205080204" pitchFamily="34" charset="-128"/>
              </a:rPr>
              <a:t> quando sair do local, ao invés de quando chegar.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91323F5-D91A-364A-8B28-22B574B44E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5179D04-DDE3-B34D-A590-21CD95531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37A32B6D-9DE5-A44B-AAC0-989BD4EE4E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9992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="" xmlns:a16="http://schemas.microsoft.com/office/drawing/2014/main" id="{8E34D96E-A45C-9948-A3BB-5F4E8894B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="" xmlns:a16="http://schemas.microsoft.com/office/drawing/2014/main" id="{093BF5FD-5BA1-604A-8094-F69798EDE3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Seja cuidadoso ao falar sobre as ações, hábitos e rotina de outras pessoas;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não divulgue, sem autorização, imagens em que outras pessoas apareçam;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não divulgue mensagens ou imagens copiadas do perfil de pessoas que restrinjam o acesso;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tente imaginar como a outra pessoa se sentiria ao saber que aquilo está se tornando público.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4497735-7FD0-C346-816E-96F76DCD91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B2B5700-A2FF-4B4C-ABF1-5B29070E4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7E69363F-E899-294E-8226-89F7A86195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65047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="" xmlns:a16="http://schemas.microsoft.com/office/drawing/2014/main" id="{A68B3FFD-E49C-FA41-8419-AD52977F6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="" xmlns:a16="http://schemas.microsoft.com/office/drawing/2014/main" id="{F9D64BF2-76EC-A24A-87E6-2C0DC1ED86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Algumas recomendações para auxiliar pais a compartilharem os momentos agradáveis de seus filhos sem colocá-los em risco ou constrangê-los são: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Respeite a privacidade: </a:t>
            </a:r>
            <a:r>
              <a:rPr lang="pt-BR" altLang="pt-BR" dirty="0">
                <a:ea typeface="ＭＳ Ｐゴシック" panose="020B0600070205080204" pitchFamily="34" charset="-128"/>
              </a:rPr>
              <a:t>crianças têm direito à privacidade e de não querer ser expostas.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Respeite a individualidade e a intimidade: </a:t>
            </a:r>
            <a:r>
              <a:rPr lang="pt-BR" altLang="pt-BR" dirty="0">
                <a:ea typeface="ＭＳ Ｐゴシック" panose="020B0600070205080204" pitchFamily="34" charset="-128"/>
              </a:rPr>
              <a:t>evite postar mensagens chamando os filhos por apelidos ou os tratando de forma constrangedora.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Lembre-se que a Internet é um lugar público: </a:t>
            </a:r>
            <a:r>
              <a:rPr lang="pt-BR" altLang="pt-BR" dirty="0">
                <a:ea typeface="ＭＳ Ｐゴシック" panose="020B0600070205080204" pitchFamily="34" charset="-128"/>
              </a:rPr>
              <a:t>portanto não se deve dar broncas ou repreender os filhos por meio das redes sociais.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Utilize as configurações de privacidade: </a:t>
            </a:r>
            <a:r>
              <a:rPr lang="pt-BR" altLang="pt-BR" dirty="0">
                <a:ea typeface="ＭＳ Ｐゴシック" panose="020B0600070205080204" pitchFamily="34" charset="-128"/>
              </a:rPr>
              <a:t>postar fotografias apenas para grupos de familiares ou amigos. Alguns aplicativos, como o </a:t>
            </a:r>
            <a:r>
              <a:rPr lang="pt-BR" altLang="pt-BR" dirty="0" err="1">
                <a:ea typeface="ＭＳ Ｐゴシック" panose="020B0600070205080204" pitchFamily="34" charset="-128"/>
              </a:rPr>
              <a:t>Kidslink</a:t>
            </a:r>
            <a:r>
              <a:rPr lang="pt-BR" altLang="pt-BR" dirty="0">
                <a:ea typeface="ＭＳ Ｐゴシック" panose="020B0600070205080204" pitchFamily="34" charset="-128"/>
              </a:rPr>
              <a:t> (</a:t>
            </a:r>
            <a:r>
              <a:rPr lang="pt-BR" altLang="pt-BR" u="sng" dirty="0">
                <a:ea typeface="ＭＳ Ｐゴシック" panose="020B0600070205080204" pitchFamily="34" charset="-128"/>
                <a:hlinkClick r:id="rId3"/>
              </a:rPr>
              <a:t>https://www.mykidslink.com</a:t>
            </a:r>
            <a:r>
              <a:rPr lang="en-US" altLang="pt-BR" dirty="0">
                <a:ea typeface="ＭＳ Ｐゴシック" panose="020B0600070205080204" pitchFamily="34" charset="-128"/>
              </a:rPr>
              <a:t>)</a:t>
            </a:r>
            <a:r>
              <a:rPr lang="pt-BR" altLang="pt-BR" dirty="0">
                <a:ea typeface="ＭＳ Ｐゴシック" panose="020B0600070205080204" pitchFamily="34" charset="-128"/>
              </a:rPr>
              <a:t>, permitem criar grupos para compartilhamento de imagens que somente podem ser acessadas por quem possui o aplicativo instalado. Quando essas imagens são postadas em redes sociais o aplicativo remove os metadados, excluindo informações que possam identificar, por exemplo, onde foram tiradas (geolocalização).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5CB4C3A-91E8-6F4B-83FC-44A63C74A2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AF3C9B4-5E61-5B47-8C11-8F2995E14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EF5857BB-8914-8B43-8903-20B93E08CB0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948970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="" xmlns:a16="http://schemas.microsoft.com/office/drawing/2014/main" id="{A68B3FFD-E49C-FA41-8419-AD52977F6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="" xmlns:a16="http://schemas.microsoft.com/office/drawing/2014/main" id="{F9D64BF2-76EC-A24A-87E6-2C0DC1ED86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5CB4C3A-91E8-6F4B-83FC-44A63C74A2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AF3C9B4-5E61-5B47-8C11-8F2995E14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EF5857BB-8914-8B43-8903-20B93E08CB0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6000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="" xmlns:a16="http://schemas.microsoft.com/office/drawing/2014/main" id="{F48B45D0-DE77-0747-95D3-06BBC1C7C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="" xmlns:a16="http://schemas.microsoft.com/office/drawing/2014/main" id="{5125B007-1F1A-024D-8CA3-AEABC3E0C8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40531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Recomenda-se respeitar as restrições de idade impostas pelas redes sociais, uma vez que o acesso a elas está associado a certos riscos. Como não há um controle imediato sobre o que as pessoas divulgam, crianças podem se deparar com mensagens ou imagens de conteúdo pornográfico, violento ou que incitem o ódio e o racismo. Caso, apesar dos riscos, os pais optem por manter o perfil dos filhos, é importante conscientizá-los. Oriente-os: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 utilizarem as configurações de privacidade oferecidas pelas redes sociais;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 não se relacionarem com estranhos e nunca fornecerem informações pessoais, sobre eles próprios ou sobre outros membros da família;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 não divulgarem informações sobre hábitos familiares nem de localização (atual ou futura);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 não repassarem nem escreverem mensagens que possam humilhar, ofender ou prejudicar alguém;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 jamais marcarem encontros com pessoas estranhas (ou conhecidos apenas da Internet) sem estarem acompanhados de um adulto de confiança e sempre em lugares com bastante movimento;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sobre os riscos de uso da </a:t>
            </a:r>
            <a:r>
              <a:rPr lang="pt-BR" altLang="pt-BR" i="1" dirty="0">
                <a:ea typeface="ＭＳ Ｐゴシック" panose="020B0600070205080204" pitchFamily="34" charset="-128"/>
              </a:rPr>
              <a:t>webcam</a:t>
            </a:r>
            <a:r>
              <a:rPr lang="pt-BR" altLang="pt-BR" dirty="0">
                <a:ea typeface="ＭＳ Ｐゴシック" panose="020B0600070205080204" pitchFamily="34" charset="-128"/>
              </a:rPr>
              <a:t>, que não deve ser utilizada para comunicação com estranhos ou para transmitir imagens e vídeos para desconhecidos. Recomenda-se, ainda, informar imediatamente um adulto de confiança caso alguém solicite isso.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CA5EE7D-29C4-5A49-900F-E7BBC76688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59282CB-593F-9645-ABE1-5B5D8034B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86D1AA32-C6CD-FA4A-A24A-B2A8E49239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565405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="" xmlns:a16="http://schemas.microsoft.com/office/drawing/2014/main" id="{F48B45D0-DE77-0747-95D3-06BBC1C7C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="" xmlns:a16="http://schemas.microsoft.com/office/drawing/2014/main" id="{5125B007-1F1A-024D-8CA3-AEABC3E0C8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4053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CA5EE7D-29C4-5A49-900F-E7BBC76688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59282CB-593F-9645-ABE1-5B5D8034B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86D1AA32-C6CD-FA4A-A24A-B2A8E49239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536343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="" xmlns:a16="http://schemas.microsoft.com/office/drawing/2014/main" id="{75F592EF-BFD6-5B44-8A5B-DD4F94519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="" xmlns:a16="http://schemas.microsoft.com/office/drawing/2014/main" id="{83AEF774-99D8-5A40-AD72-7B5A883575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明朝" panose="02020609040205080304" pitchFamily="49" charset="-128"/>
              </a:rPr>
              <a:t>Cuide da sua imagem profissional. Antes de divulgar uma informação, procure avaliar se, de alguma forma, ela pode atrapalhar um processo seletivo que você venha a participar (muitas empresas consultam as redes sociais à procura de informações sobre os candidatos, antes de contratá-los);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明朝" panose="02020609040205080304" pitchFamily="49" charset="-128"/>
              </a:rPr>
              <a:t>verifique se sua empresa possui um código de conduta e procure estar ciente dele;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明朝" panose="02020609040205080304" pitchFamily="49" charset="-128"/>
              </a:rPr>
              <a:t>evite divulgar detalhes sobre o seu trabalho, pois isto pode beneficiar empresas concorrentes e colocar em risco o seu emprego;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明朝" panose="02020609040205080304" pitchFamily="49" charset="-128"/>
              </a:rPr>
              <a:t>preserve a imagem da sua empresa. Antes de divulgar uma informação, procure avaliar se, de alguma forma, ela pode prejudicar a imagem e os negócios da empresa e, indiretamente, você mesmo.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211BF6-C194-1B4D-A610-25FA937D2F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1F242AC-5A5B-D044-BA48-8963983AE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18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A21804DB-C5DC-B54F-BEDD-7340191762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48679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="" xmlns:a16="http://schemas.microsoft.com/office/drawing/2014/main" id="{75F592EF-BFD6-5B44-8A5B-DD4F94519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="" xmlns:a16="http://schemas.microsoft.com/office/drawing/2014/main" id="{83AEF774-99D8-5A40-AD72-7B5A883575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明朝" panose="02020609040205080304" pitchFamily="49" charset="-128"/>
              </a:rPr>
              <a:t>Proteja seu emprego. Sua rede de contatos pode conter pessoas do círculo profissional que podem não gostar de saber que, por exemplo, a causa do seu cansaço ou da sua ausência é aquela festa que você foi e sobre a qual publicou diversas fotos;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明朝" panose="02020609040205080304" pitchFamily="49" charset="-128"/>
              </a:rPr>
              <a:t>use redes sociais ou círculos distintos para fins específicos. Você pode usar, por exemplo, uma rede social para amigos e outra para assuntos profissionais ou separar seus contatos em diferentes grupos, de forma a tentar restringir as informações de acordo com os diferentes tipos de pessoas com as quais você se relaciona.</a:t>
            </a: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211BF6-C194-1B4D-A610-25FA937D2F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1F242AC-5A5B-D044-BA48-8963983AE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19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A21804DB-C5DC-B54F-BEDD-7340191762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51846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="" xmlns:a16="http://schemas.microsoft.com/office/drawing/2014/main" id="{FD60768F-5E94-2D42-A048-80666F531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DC0F6CEA-F2D6-BF40-821C-06E44A896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t-BR" altLang="pt-BR" dirty="0">
                <a:ea typeface="ＭＳ Ｐゴシック" panose="020B0600070205080204" pitchFamily="34" charset="-128"/>
              </a:rPr>
              <a:t>As redes sociais com comunicação mediada por computador tem suas raízes nas comunidades de BBS (</a:t>
            </a:r>
            <a:r>
              <a:rPr lang="pt-BR" altLang="pt-BR" i="1" dirty="0">
                <a:ea typeface="ＭＳ Ｐゴシック" panose="020B0600070205080204" pitchFamily="34" charset="-128"/>
              </a:rPr>
              <a:t>Bulletin Board System) </a:t>
            </a:r>
            <a:r>
              <a:rPr lang="pt-BR" altLang="pt-BR" dirty="0">
                <a:ea typeface="ＭＳ Ｐゴシック" panose="020B0600070205080204" pitchFamily="34" charset="-128"/>
              </a:rPr>
              <a:t>onde era possível obter e disponibilizar programas, ler notícias, trocar mensagens, participar de fóruns de discussão, </a:t>
            </a:r>
            <a:r>
              <a:rPr lang="pt-BR" altLang="pt-BR" i="1" dirty="0">
                <a:ea typeface="ＭＳ Ｐゴシック" panose="020B0600070205080204" pitchFamily="34" charset="-128"/>
              </a:rPr>
              <a:t>chat</a:t>
            </a:r>
            <a:r>
              <a:rPr lang="pt-BR" altLang="pt-BR" dirty="0">
                <a:ea typeface="ＭＳ Ｐゴシック" panose="020B0600070205080204" pitchFamily="34" charset="-128"/>
              </a:rPr>
              <a:t> e jogos </a:t>
            </a:r>
            <a:r>
              <a:rPr lang="pt-BR" altLang="pt-BR" i="1" dirty="0">
                <a:ea typeface="ＭＳ Ｐゴシック" panose="020B0600070205080204" pitchFamily="34" charset="-128"/>
              </a:rPr>
              <a:t>online</a:t>
            </a:r>
            <a:r>
              <a:rPr lang="pt-BR" altLang="pt-BR" dirty="0">
                <a:ea typeface="ＭＳ Ｐゴシック" panose="020B0600070205080204" pitchFamily="34" charset="-128"/>
              </a:rPr>
              <a:t>. As atuais redes sociais utilizam tecnologia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 e permitem aos usuários, entre outras coisas: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elaborarem perfis onde fornecem informações sobre si próprios (geralmente respondendo a uma série de questões), além de fotos, vídeos, aplicativos, etc;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criarem listas de usuários com os quais se relacionam e compartilham informações;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comunicarem-se usando diferentes meios como “comentários”,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e-mails</a:t>
            </a:r>
            <a:r>
              <a:rPr lang="pt-BR" altLang="pt-BR" dirty="0">
                <a:ea typeface="ＭＳ Ｐゴシック" panose="020B0600070205080204" pitchFamily="34" charset="-128"/>
              </a:rPr>
              <a:t>, mensagens  instantâneas, etc;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agrupem-se em comunidades com interesses comuns.</a:t>
            </a:r>
          </a:p>
          <a:p>
            <a:pPr algn="just">
              <a:spcBef>
                <a:spcPct val="0"/>
              </a:spcBef>
            </a:pPr>
            <a:r>
              <a:rPr lang="pt-BR" altLang="pt-BR" dirty="0">
                <a:ea typeface="ＭＳ Ｐゴシック" panose="020B0600070205080204" pitchFamily="34" charset="-128"/>
              </a:rPr>
              <a:t>Entretanto, um elemento marcante dos atuais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 </a:t>
            </a:r>
            <a:r>
              <a:rPr lang="pt-BR" altLang="pt-BR" dirty="0">
                <a:ea typeface="ＭＳ Ｐゴシック" panose="020B0600070205080204" pitchFamily="34" charset="-128"/>
              </a:rPr>
              <a:t>de redes sociais é que são estruturados em função de redes pessoais, isto é, o foco é o indivíduo e não a comunidade </a:t>
            </a:r>
            <a:r>
              <a:rPr lang="pt-BR" altLang="ja-JP" dirty="0">
                <a:ea typeface="ＭＳ Ｐゴシック" panose="020B0600070205080204" pitchFamily="34" charset="-128"/>
              </a:rPr>
              <a:t>e todo conteúdo é gerado pelos próprios usuários, sem mediação.</a:t>
            </a:r>
          </a:p>
          <a:p>
            <a:pPr algn="just">
              <a:spcBef>
                <a:spcPct val="0"/>
              </a:spcBef>
            </a:pPr>
            <a:r>
              <a:rPr lang="pt-BR" altLang="pt-BR" dirty="0">
                <a:ea typeface="ＭＳ Ｐゴシック" panose="020B0600070205080204" pitchFamily="34" charset="-128"/>
              </a:rPr>
              <a:t>Diferentes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de redes sociais criaram nomenclaturas distintas para representar as ligações entre os usuários. Alguns exemplos são “conexões”, “</a:t>
            </a:r>
            <a:r>
              <a:rPr lang="pt-BR" altLang="ja-JP" dirty="0">
                <a:ea typeface="ＭＳ Ｐゴシック" panose="020B0600070205080204" pitchFamily="34" charset="-128"/>
              </a:rPr>
              <a:t>contatos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, 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amigos", "seguidores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,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fãs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. Nesta apresentação, estes termos podem ser usados em diferentes momentos para exemplificar uma rede social, mas possuem o mesmo significado básico.</a:t>
            </a: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00DF2D7-1367-2242-8931-1A75F253DC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F0CD31D-BBCF-5344-9797-96698DAC6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43615196-2C8D-1048-B113-4FD60BBCCE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2859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="" xmlns:a16="http://schemas.microsoft.com/office/drawing/2014/main" id="{505C917E-A4E5-6D4B-BCFF-B6C36F976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="" xmlns:a16="http://schemas.microsoft.com/office/drawing/2014/main" id="{12C84F05-F726-FD47-87CB-E94B7DAC2C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388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Os perfis nas redes sociais, devido a grande quantidade de informações que disponibilizam,  podem ser considerados como um “</a:t>
            </a:r>
            <a:r>
              <a:rPr lang="pt-BR" altLang="ja-JP" dirty="0">
                <a:ea typeface="ＭＳ Ｐゴシック" panose="020B0600070205080204" pitchFamily="34" charset="-128"/>
              </a:rPr>
              <a:t>diário eletrônico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público do usuário.</a:t>
            </a:r>
          </a:p>
          <a:p>
            <a:pPr algn="just"/>
            <a:r>
              <a:rPr lang="pt-BR" altLang="ja-JP" dirty="0">
                <a:ea typeface="ＭＳ Ｐゴシック" panose="020B0600070205080204" pitchFamily="34" charset="-128"/>
              </a:rPr>
              <a:t>As redes sociais, através de perguntas feitas nos próprios </a:t>
            </a:r>
            <a:r>
              <a:rPr lang="pt-BR" altLang="ja-JP" i="1" dirty="0">
                <a:ea typeface="ＭＳ Ｐゴシック" panose="020B0600070205080204" pitchFamily="34" charset="-128"/>
              </a:rPr>
              <a:t>sites</a:t>
            </a:r>
            <a:r>
              <a:rPr lang="pt-BR" altLang="ja-JP" dirty="0">
                <a:ea typeface="ＭＳ Ｐゴシック" panose="020B0600070205080204" pitchFamily="34" charset="-128"/>
              </a:rPr>
              <a:t>, estimulam os usuários a publicarem e a buscarem informações.</a:t>
            </a: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EC18981-916B-C547-A5E8-6F599458E3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97440F0-4E30-FE4D-AB99-60448DE3B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B81F60B9-44D2-6746-99B3-94598B5CD80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85206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="" xmlns:a16="http://schemas.microsoft.com/office/drawing/2014/main" id="{C23875F8-AF77-424E-BDA3-7F73B83B0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="" xmlns:a16="http://schemas.microsoft.com/office/drawing/2014/main" id="{F08847F4-E3F5-344C-A6E6-65D1C93CC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Nos próximos </a:t>
            </a:r>
            <a:r>
              <a:rPr lang="pt-BR" altLang="pt-BR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dirty="0">
                <a:ea typeface="ＭＳ Ｐゴシック" panose="020B0600070205080204" pitchFamily="34" charset="-128"/>
              </a:rPr>
              <a:t> são apresentadas algumas características que diferenciam as redes sociais de outros meios de comunicação. 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769211E-21A3-AC4F-BC3B-D4B6451E9E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1A69C16-2E72-664F-9F92-346EEEDE2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ECB91E3E-7AC3-144B-8305-3471AE7E34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39053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="" xmlns:a16="http://schemas.microsoft.com/office/drawing/2014/main" id="{3178231C-9646-4D4F-95AE-C684CD0CA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="" xmlns:a16="http://schemas.microsoft.com/office/drawing/2014/main" id="{2135A15E-96E9-CE46-B228-C6F52B0A56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As redes sociais possuem algumas características próprias que as diferenciam de outros meios de comunicação, como a velocidade com que as informações se propagam, a grande quantidade de pessoas que elas conseguem atingir e a riqueza de informações pessoais que elas disponibilizam.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B98CEA0-7C2A-2B4C-AE41-2DD4022001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5AC3B60-23C1-E94B-BD2F-DF591E976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7D4EEA1D-EEC2-6142-AB64-276F1A3551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98779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="" xmlns:a16="http://schemas.microsoft.com/office/drawing/2014/main" id="{3178231C-9646-4D4F-95AE-C684CD0CA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="" xmlns:a16="http://schemas.microsoft.com/office/drawing/2014/main" id="{2135A15E-96E9-CE46-B228-C6F52B0A56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Outras características marcantes dizem respeito à dificuldade de exclusão e de manter sigilo: aquilo que é publicado nas redes sociais nem sempre pode ser totalmente excluído ou ter o acesso controlado. Mesmo que você restrinja o acesso, não há como controlar que suas publicações não serão repassadas. 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costumam ter políticas próprias de privacidade e podem alterá-las sem aviso prévio, tornando público aquilo que antes era privado. Além disso as redes sociais estão presentes nos mais diversos meios, como pessoal, profissional, econômico, político e jornalístico.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B98CEA0-7C2A-2B4C-AE41-2DD4022001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5AC3B60-23C1-E94B-BD2F-DF591E976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7D4EEA1D-EEC2-6142-AB64-276F1A3551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79624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239AD6C-CF10-DF4F-8B8E-084CD254D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7B7C14C-9DB2-E24C-BFE5-1CCAD0EEA0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As características apresentadas, somadas a popularidade dos dispositivos móveis, fizeram com que as redes sociais chamassem a atenção, também, de pessoas mal-intencionadas.</a:t>
            </a:r>
            <a:r>
              <a:rPr lang="en-US" altLang="pt-BR" dirty="0">
                <a:ea typeface="ＭＳ Ｐゴシック" panose="020B0600070205080204" pitchFamily="34" charset="-128"/>
              </a:rPr>
              <a:t> </a:t>
            </a:r>
            <a:r>
              <a:rPr lang="pt-BR" altLang="pt-BR" dirty="0">
                <a:ea typeface="ＭＳ Ｐゴシック" panose="020B0600070205080204" pitchFamily="34" charset="-128"/>
              </a:rPr>
              <a:t>Para usar as redes sociais de forma segura, é muito importante que você esteja ciente dos riscos que elas podem representar e possa, assim, tomar medidas preventivas para evitá-los.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AD3E107-1BCF-FD4D-A323-C9AC266BD2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1237F83-9747-8545-B32E-DE4C642F7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773CA8FE-6C0A-4F40-A9D9-762319367B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67744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="" xmlns:a16="http://schemas.microsoft.com/office/drawing/2014/main" id="{EB582E32-165B-614C-9683-C6ED13D75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="" xmlns:a16="http://schemas.microsoft.com/office/drawing/2014/main" id="{C1983730-2168-7A4B-A0D5-91DFAB480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Contato com pessoas mal-intencionadas</a:t>
            </a:r>
            <a:r>
              <a:rPr lang="pt-BR" altLang="pt-BR" dirty="0">
                <a:ea typeface="ＭＳ Ｐゴシック" panose="020B0600070205080204" pitchFamily="34" charset="-128"/>
              </a:rPr>
              <a:t>: qualquer um pode criar um perfil falso e, sem que saiba, você pode ter na sua lista de contatos pessoas com as quais jamais se relacionaria no dia a dia.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Furto de identidade:</a:t>
            </a:r>
            <a:r>
              <a:rPr lang="pt-BR" altLang="pt-BR" dirty="0">
                <a:ea typeface="ＭＳ Ｐゴシック" panose="020B0600070205080204" pitchFamily="34" charset="-128"/>
              </a:rPr>
              <a:t> assim como você pode ter um impostor na sua lista de contatos, também pode acontecer de alguém tentar se passar por você e criar um perfil falso.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Invasão de perfil:</a:t>
            </a:r>
            <a:r>
              <a:rPr lang="pt-BR" altLang="pt-BR" dirty="0">
                <a:ea typeface="ＭＳ Ｐゴシック" panose="020B0600070205080204" pitchFamily="34" charset="-128"/>
              </a:rPr>
              <a:t> seu perfil pode ser invadido por meio de ataques de força bruta, do acesso a páginas falsas ou do uso de computadores infectados.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Uso indevido de informações</a:t>
            </a:r>
            <a:r>
              <a:rPr lang="pt-BR" altLang="pt-BR" dirty="0">
                <a:ea typeface="ＭＳ Ｐゴシック" panose="020B0600070205080204" pitchFamily="34" charset="-128"/>
              </a:rPr>
              <a:t>: aquilo que você divulga pode vir a ser mal interpretado e usado contra você.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Invasão de privacidade:</a:t>
            </a:r>
            <a:r>
              <a:rPr lang="pt-BR" altLang="pt-BR" dirty="0">
                <a:ea typeface="ＭＳ Ｐゴシック" panose="020B0600070205080204" pitchFamily="34" charset="-128"/>
              </a:rPr>
              <a:t> quanto maior a sua rede de contatos, maior é o número de pessoas que possui acesso ao que você divulga, e menores são as garantias de que suas informações não serão repassadas.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Recebimento de mensagens maliciosas:</a:t>
            </a:r>
            <a:r>
              <a:rPr lang="pt-BR" altLang="pt-BR" dirty="0">
                <a:ea typeface="ＭＳ Ｐゴシック" panose="020B0600070205080204" pitchFamily="34" charset="-128"/>
              </a:rPr>
              <a:t> alguém pode lhe enviar uma mensagem contendo boatos ou induzi-lo a clicar em um </a:t>
            </a:r>
            <a:r>
              <a:rPr lang="pt-BR" altLang="pt-BR" i="1" dirty="0">
                <a:ea typeface="ＭＳ Ｐゴシック" panose="020B0600070205080204" pitchFamily="34" charset="-128"/>
              </a:rPr>
              <a:t>link</a:t>
            </a:r>
            <a:r>
              <a:rPr lang="pt-BR" altLang="pt-BR" dirty="0">
                <a:ea typeface="ＭＳ Ｐゴシック" panose="020B0600070205080204" pitchFamily="34" charset="-128"/>
              </a:rPr>
              <a:t> que o fará instalar um código malicioso ou acessar uma página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 comprometida.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Acesso a conteúdos impróprios ou ofensivos:</a:t>
            </a:r>
            <a:r>
              <a:rPr lang="pt-BR" altLang="pt-BR" dirty="0">
                <a:ea typeface="ＭＳ Ｐゴシック" panose="020B0600070205080204" pitchFamily="34" charset="-128"/>
              </a:rPr>
              <a:t> como não há um controle imediato sobre o que as pessoas divulgam, pode ocorrer de você se deparar com mensagens ou imagens que contenham pornografia, violência ou que incitem o ódio e o racismo.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Danos à imagem e à reputação:</a:t>
            </a:r>
            <a:r>
              <a:rPr lang="pt-BR" altLang="pt-BR" dirty="0">
                <a:ea typeface="ＭＳ Ｐゴシック" panose="020B0600070205080204" pitchFamily="34" charset="-128"/>
              </a:rPr>
              <a:t> calúnia e difamação podem rapidamente se propagar, jamais serem excluídas e causarem grandes danos às pessoas envolvidas.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603FFAF-9F51-9A4B-9562-40260EF159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DCB82D6-C37F-A44A-A721-0001C40FB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8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77C0E34D-9567-1647-B7C9-8BF538A05C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5917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="" xmlns:a16="http://schemas.microsoft.com/office/drawing/2014/main" id="{6BEEAAFD-7BA4-FD45-A49B-C5D109C86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="" xmlns:a16="http://schemas.microsoft.com/office/drawing/2014/main" id="{43006E33-93C0-F240-85EF-4A30A266B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O primeiro passo para se prevenir dos riscos relacionados ao uso da Internet é estar ciente de que ela não é “virtual”. Tudo o que ocorre ou é realizado por meio da Internet é real: os dados são reais, e as empresas/pessoas com as quais você interage são as mesmas que estão fora dela. Dessa forma, os riscos aos quais você está exposto ao usá-la são os mesmos presentes em seu dia a dia, e os golpes que são aplicados por meio dela são similares àqueles que ocorrem na rua ou por telefone. É preciso, portanto, que você leve para a Internet os mesmos cuidados e as mesmas preocupações que tem no seu dia a dia. </a:t>
            </a:r>
          </a:p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É necessário ter consciência de que a Internet é um local público, no qual o grau de controle que se exerce sobre a divulgação das informações publicadas é muito baixo. Uma vez que informações sejam postadas, qualquer um na sua rede de contatos pode divulgá-</a:t>
            </a:r>
            <a:r>
              <a:rPr lang="pt-BR" altLang="pt-BR" dirty="0" err="1">
                <a:ea typeface="ＭＳ Ｐゴシック" panose="020B0600070205080204" pitchFamily="34" charset="-128"/>
              </a:rPr>
              <a:t>las</a:t>
            </a:r>
            <a:r>
              <a:rPr lang="pt-BR" altLang="pt-BR" dirty="0">
                <a:ea typeface="ＭＳ Ｐゴシック" panose="020B0600070205080204" pitchFamily="34" charset="-128"/>
              </a:rPr>
              <a:t> e dificilmente será possível apagá-las posteriormente. </a:t>
            </a:r>
          </a:p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Para reduzir os riscos envolvendo o uso da Internet e proteger-se, é importante adotar uma postura preventiva e fazer com que a atenção à segurança seja um hábito incorporado à rotina, independentemente de questões como local, tecnologia ou meio utilizado. Essa postura preventiva deve ser mesclada com a aplicação de soluções técnicas que visam proteger os usuários das ameaças já conhecidas e para as quais já existem formas de prevenção.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D04E714-6B09-3C46-BC43-433123EFA4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31028ED-3B68-EF45-AB47-1732F70A4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9648-2AB1-534A-8885-392E0F9DC704}" type="slidenum">
              <a:rPr lang="en-US" altLang="pt-BR" smtClean="0"/>
              <a:pPr/>
              <a:t>9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EE920866-BE2D-F24C-B951-6A379815BE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Redes Sociais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63988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8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04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19A94358-A6A7-194D-A67B-A7833DC4DAED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200"/>
            <a:ext cx="6275040" cy="778099"/>
          </a:xfrm>
          <a:prstGeom prst="rect">
            <a:avLst/>
          </a:prstGeom>
        </p:spPr>
        <p:txBody>
          <a:bodyPr lIns="90000"/>
          <a:lstStyle>
            <a:lvl1pPr algn="l">
              <a:defRPr lang="x-none" sz="2400" b="1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2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="" xmlns:a16="http://schemas.microsoft.com/office/drawing/2014/main" id="{349F9320-02FC-2942-8050-9AA86C06E9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03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91886E9A-16FB-5F43-97B1-C924CC4EE0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510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200"/>
            <a:ext cx="7772400" cy="12241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419200"/>
            <a:ext cx="5486400" cy="352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65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D932460D-A7A8-9949-A28E-A6866D31389B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5AD046EE-CE85-1A48-A409-5D97C240AA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31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84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6">
            <a:extLst>
              <a:ext uri="{FF2B5EF4-FFF2-40B4-BE49-F238E27FC236}">
                <a16:creationId xmlns="" xmlns:a16="http://schemas.microsoft.com/office/drawing/2014/main" id="{4361686F-437B-FC46-8F50-EABFEC897029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 marL="342900" indent="-342900">
              <a:defRPr lang="x-none" sz="2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x-none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x-none" sz="18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defRPr lang="x-none" sz="16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6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F8523C67-640D-6345-B1A5-7489370D77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7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19578EC9-D5C5-434D-B527-9105250E18ED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0000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31651A9-63B7-0C42-85FA-CBC1C85222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99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>
            <a:extLst>
              <a:ext uri="{FF2B5EF4-FFF2-40B4-BE49-F238E27FC236}">
                <a16:creationId xmlns="" xmlns:a16="http://schemas.microsoft.com/office/drawing/2014/main" id="{CDD3702A-387D-1C45-84C2-2A2B86763AFC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DF922DA2-C18B-084A-9A03-4AE4C99B9D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130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1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836711"/>
            <a:ext cx="3008313" cy="1162051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1125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88840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3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2B920F3-1E13-C64E-8472-BDCCB9A841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0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text styles</a:t>
            </a:r>
          </a:p>
          <a:p>
            <a:pPr lvl="1"/>
            <a:r>
              <a:rPr lang="en-US" altLang="pt-BR" dirty="0"/>
              <a:t>Second level</a:t>
            </a:r>
          </a:p>
          <a:p>
            <a:pPr lvl="2"/>
            <a:r>
              <a:rPr lang="en-US" altLang="pt-BR" dirty="0"/>
              <a:t>Third level</a:t>
            </a:r>
          </a:p>
          <a:p>
            <a:pPr lvl="3"/>
            <a:r>
              <a:rPr lang="en-US" altLang="pt-BR" dirty="0"/>
              <a:t>Fourth level</a:t>
            </a:r>
          </a:p>
          <a:p>
            <a:pPr lvl="4"/>
            <a:r>
              <a:rPr lang="en-US" altLang="pt-BR" dirty="0"/>
              <a:t>Fifth level</a:t>
            </a: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B936E8B3-55B0-924E-B237-964D4821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26" r:id="rId2"/>
    <p:sldLayoutId id="2147484133" r:id="rId3"/>
    <p:sldLayoutId id="2147484127" r:id="rId4"/>
    <p:sldLayoutId id="2147484134" r:id="rId5"/>
    <p:sldLayoutId id="2147484135" r:id="rId6"/>
    <p:sldLayoutId id="2147484136" r:id="rId7"/>
    <p:sldLayoutId id="2147484128" r:id="rId8"/>
    <p:sldLayoutId id="2147484129" r:id="rId9"/>
    <p:sldLayoutId id="2147484130" r:id="rId10"/>
    <p:sldLayoutId id="2147484137" r:id="rId11"/>
    <p:sldLayoutId id="2147484131" r:id="rId12"/>
    <p:sldLayoutId id="2147484139" r:id="rId13"/>
    <p:sldLayoutId id="2147484140" r:id="rId1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x-none" sz="2400" b="1" kern="1200" dirty="0">
          <a:solidFill>
            <a:schemeClr val="accent1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b="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1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9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="" xmlns:a16="http://schemas.microsoft.com/office/drawing/2014/main" id="{600C4A82-25B4-8743-9E3A-41B743482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Considere que você está em um local público</a:t>
            </a:r>
          </a:p>
          <a:p>
            <a:r>
              <a:rPr lang="pt-BR" altLang="pt-BR" noProof="0" dirty="0"/>
              <a:t>Pense bem antes de divulgar (não há como voltar atrás)</a:t>
            </a:r>
          </a:p>
          <a:p>
            <a:r>
              <a:rPr lang="pt-BR" altLang="pt-BR" noProof="0" dirty="0"/>
              <a:t>Use as opções de privacidade oferecidas pelos </a:t>
            </a:r>
            <a:r>
              <a:rPr lang="pt-BR" altLang="pt-BR" i="1" noProof="0" dirty="0"/>
              <a:t>sites</a:t>
            </a:r>
          </a:p>
          <a:p>
            <a:pPr lvl="1"/>
            <a:r>
              <a:rPr lang="pt-BR" altLang="pt-BR" noProof="0" dirty="0"/>
              <a:t>procure ser o mais restritivo possível</a:t>
            </a:r>
          </a:p>
          <a:p>
            <a:r>
              <a:rPr lang="pt-BR" altLang="pt-BR" noProof="0" dirty="0"/>
              <a:t>Mantenha seu perfil e seus dados privados</a:t>
            </a:r>
          </a:p>
          <a:p>
            <a:r>
              <a:rPr lang="pt-BR" altLang="pt-BR" noProof="0" dirty="0"/>
              <a:t>Restrinja o acesso ao seu endereço de </a:t>
            </a:r>
            <a:r>
              <a:rPr lang="pt-BR" altLang="pt-BR" i="1" noProof="0" dirty="0"/>
              <a:t>e-mail</a:t>
            </a:r>
          </a:p>
          <a:p>
            <a:r>
              <a:rPr lang="pt-BR" altLang="pt-BR" noProof="0" dirty="0"/>
              <a:t>Cuidado ao confirmar sua presença em eventos públicos organizados via redes sociais</a:t>
            </a:r>
          </a:p>
        </p:txBody>
      </p:sp>
      <p:sp>
        <p:nvSpPr>
          <p:cNvPr id="53249" name="Title 1">
            <a:extLst>
              <a:ext uri="{FF2B5EF4-FFF2-40B4-BE49-F238E27FC236}">
                <a16:creationId xmlns="" xmlns:a16="http://schemas.microsoft.com/office/drawing/2014/main" id="{C3A40DDC-DFD0-CA4A-BC24-A3BB432D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Preserve a sua privacidade (1/3)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>
            <a:extLst>
              <a:ext uri="{FF2B5EF4-FFF2-40B4-BE49-F238E27FC236}">
                <a16:creationId xmlns="" xmlns:a16="http://schemas.microsoft.com/office/drawing/2014/main" id="{3C0F76F2-7C09-C449-9F77-798D0698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Seja seletivo:</a:t>
            </a:r>
          </a:p>
          <a:p>
            <a:pPr lvl="1"/>
            <a:r>
              <a:rPr lang="pt-BR" altLang="pt-BR" noProof="0" dirty="0"/>
              <a:t>ao aceitar seus contatos</a:t>
            </a:r>
          </a:p>
          <a:p>
            <a:pPr lvl="1"/>
            <a:r>
              <a:rPr lang="pt-BR" altLang="pt-BR" noProof="0" dirty="0"/>
              <a:t>ao se associar a grupos</a:t>
            </a:r>
          </a:p>
          <a:p>
            <a:r>
              <a:rPr lang="pt-BR" altLang="pt-BR" noProof="0" dirty="0"/>
              <a:t>Não acredite em tudo que você lê</a:t>
            </a:r>
          </a:p>
          <a:p>
            <a:r>
              <a:rPr lang="pt-BR" altLang="pt-BR" noProof="0" dirty="0"/>
              <a:t>Não confie na promessa de anonimato oferecida por algumas redes sociais e aplicativos</a:t>
            </a:r>
          </a:p>
          <a:p>
            <a:pPr lvl="1"/>
            <a:r>
              <a:rPr lang="pt-BR" altLang="pt-BR" noProof="0" dirty="0"/>
              <a:t>de acordo com as informações divulgadas é possível inferir:</a:t>
            </a:r>
          </a:p>
          <a:p>
            <a:pPr lvl="2"/>
            <a:r>
              <a:rPr lang="pt-BR" altLang="pt-BR" noProof="0" dirty="0"/>
              <a:t>a sua identidade</a:t>
            </a:r>
          </a:p>
          <a:p>
            <a:pPr lvl="2"/>
            <a:r>
              <a:rPr lang="pt-BR" altLang="pt-BR" noProof="0" dirty="0"/>
              <a:t>a identidade de outras pessoas</a:t>
            </a:r>
          </a:p>
        </p:txBody>
      </p:sp>
      <p:sp>
        <p:nvSpPr>
          <p:cNvPr id="55297" name="Title 1">
            <a:extLst>
              <a:ext uri="{FF2B5EF4-FFF2-40B4-BE49-F238E27FC236}">
                <a16:creationId xmlns="" xmlns:a16="http://schemas.microsoft.com/office/drawing/2014/main" id="{C3C667D0-3C6B-CB4E-B37F-AA6BD743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Preserve a sua privacidade (2/3)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="" xmlns:a16="http://schemas.microsoft.com/office/drawing/2014/main" id="{306DDF1D-AD9E-F64C-A698-FAB6F449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Seja cuidadoso ao fornecer a sua localização:</a:t>
            </a:r>
          </a:p>
          <a:p>
            <a:pPr lvl="1"/>
            <a:r>
              <a:rPr lang="pt-BR" altLang="pt-BR" noProof="0" dirty="0"/>
              <a:t>cuidado ao divulgar fotos e vídeos</a:t>
            </a:r>
          </a:p>
          <a:p>
            <a:pPr lvl="2"/>
            <a:r>
              <a:rPr lang="pt-BR" altLang="pt-BR" noProof="0" dirty="0"/>
              <a:t>ao observar onde foram gerados pode ser possível deduzir sua localização</a:t>
            </a:r>
          </a:p>
          <a:p>
            <a:pPr lvl="1"/>
            <a:r>
              <a:rPr lang="pt-BR" altLang="pt-BR" noProof="0" dirty="0"/>
              <a:t>não divulgue:</a:t>
            </a:r>
          </a:p>
          <a:p>
            <a:pPr lvl="2"/>
            <a:r>
              <a:rPr lang="pt-BR" altLang="pt-BR" noProof="0" dirty="0"/>
              <a:t>planos de viagens</a:t>
            </a:r>
          </a:p>
          <a:p>
            <a:pPr lvl="2"/>
            <a:r>
              <a:rPr lang="pt-BR" altLang="pt-BR" noProof="0" dirty="0"/>
              <a:t>por quanto tempo ficará ausente de sua residência</a:t>
            </a:r>
          </a:p>
          <a:p>
            <a:r>
              <a:rPr lang="pt-BR" altLang="pt-BR" noProof="0" dirty="0"/>
              <a:t>Ao usar redes sociais baseadas em geolocalização:</a:t>
            </a:r>
          </a:p>
          <a:p>
            <a:pPr lvl="1"/>
            <a:r>
              <a:rPr lang="pt-BR" altLang="pt-BR" noProof="0" dirty="0"/>
              <a:t>faça </a:t>
            </a:r>
            <a:r>
              <a:rPr lang="pt-BR" altLang="pt-BR" i="1" noProof="0" dirty="0"/>
              <a:t>check-in:</a:t>
            </a:r>
          </a:p>
          <a:p>
            <a:pPr lvl="2"/>
            <a:r>
              <a:rPr lang="pt-BR" altLang="pt-BR" noProof="0" dirty="0"/>
              <a:t>apenas em locais movimentados</a:t>
            </a:r>
          </a:p>
          <a:p>
            <a:pPr lvl="2"/>
            <a:r>
              <a:rPr lang="pt-BR" altLang="pt-BR" noProof="0" dirty="0"/>
              <a:t>ao sair do local, ao invés de quando chegar</a:t>
            </a:r>
          </a:p>
        </p:txBody>
      </p:sp>
      <p:sp>
        <p:nvSpPr>
          <p:cNvPr id="57345" name="Title 1">
            <a:extLst>
              <a:ext uri="{FF2B5EF4-FFF2-40B4-BE49-F238E27FC236}">
                <a16:creationId xmlns="" xmlns:a16="http://schemas.microsoft.com/office/drawing/2014/main" id="{E02EE043-A718-6F49-9849-B3B36C99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Preserve a sua privacidade (3/3)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>
            <a:extLst>
              <a:ext uri="{FF2B5EF4-FFF2-40B4-BE49-F238E27FC236}">
                <a16:creationId xmlns="" xmlns:a16="http://schemas.microsoft.com/office/drawing/2014/main" id="{AF33998D-12AE-B243-A014-08AC85CF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Evite falar sobre as ações, hábitos e rotina de outras pessoas</a:t>
            </a:r>
          </a:p>
          <a:p>
            <a:r>
              <a:rPr lang="pt-BR" altLang="pt-BR" noProof="0" dirty="0"/>
              <a:t>Não divulgue, sem autorização:</a:t>
            </a:r>
          </a:p>
          <a:p>
            <a:pPr lvl="1"/>
            <a:r>
              <a:rPr lang="pt-BR" altLang="pt-BR" noProof="0" dirty="0"/>
              <a:t>imagens em que outras pessoas apareçam</a:t>
            </a:r>
          </a:p>
          <a:p>
            <a:pPr lvl="1"/>
            <a:r>
              <a:rPr lang="pt-BR" altLang="pt-BR" noProof="0" dirty="0"/>
              <a:t>mensagens ou imagens copiadas do perfil de usuários que restrinjam o acesso</a:t>
            </a:r>
          </a:p>
          <a:p>
            <a:r>
              <a:rPr lang="pt-BR" altLang="pt-BR" noProof="0" dirty="0"/>
              <a:t>Tente imaginar como a outra pessoa se sentiria ao saber que aquilo está se tornando público</a:t>
            </a:r>
          </a:p>
        </p:txBody>
      </p:sp>
      <p:sp>
        <p:nvSpPr>
          <p:cNvPr id="59393" name="Title 1">
            <a:extLst>
              <a:ext uri="{FF2B5EF4-FFF2-40B4-BE49-F238E27FC236}">
                <a16:creationId xmlns="" xmlns:a16="http://schemas.microsoft.com/office/drawing/2014/main" id="{BD6C4712-0056-B843-A3DA-90585709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Respeite a privacidade alheia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>
            <a:extLst>
              <a:ext uri="{FF2B5EF4-FFF2-40B4-BE49-F238E27FC236}">
                <a16:creationId xmlns="" xmlns:a16="http://schemas.microsoft.com/office/drawing/2014/main" id="{A025BD45-CF78-7F4F-BC9A-90BE9C52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Informe-os sobre os riscos de uso das redes sociais</a:t>
            </a:r>
          </a:p>
          <a:p>
            <a:r>
              <a:rPr lang="pt-BR" altLang="pt-BR" noProof="0" dirty="0"/>
              <a:t>Respeite os limites de idade estipulados pelos </a:t>
            </a:r>
            <a:r>
              <a:rPr lang="pt-BR" altLang="pt-BR" i="1" noProof="0" dirty="0"/>
              <a:t>sites</a:t>
            </a:r>
          </a:p>
        </p:txBody>
      </p:sp>
      <p:sp>
        <p:nvSpPr>
          <p:cNvPr id="61441" name="Title 1">
            <a:extLst>
              <a:ext uri="{FF2B5EF4-FFF2-40B4-BE49-F238E27FC236}">
                <a16:creationId xmlns="" xmlns:a16="http://schemas.microsoft.com/office/drawing/2014/main" id="{48CEEB3D-87EE-4842-9B2D-E4173F97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Proteja os seus filhos (1/4)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E9847664-BAAD-EF49-A528-A39A70F05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722" y="2555250"/>
            <a:ext cx="3382556" cy="34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>
            <a:extLst>
              <a:ext uri="{FF2B5EF4-FFF2-40B4-BE49-F238E27FC236}">
                <a16:creationId xmlns="" xmlns:a16="http://schemas.microsoft.com/office/drawing/2014/main" id="{A025BD45-CF78-7F4F-BC9A-90BE9C52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Não exponha excessivamente seus filhos:</a:t>
            </a:r>
          </a:p>
          <a:p>
            <a:pPr lvl="1"/>
            <a:r>
              <a:rPr lang="pt-BR" altLang="pt-BR" noProof="0" dirty="0"/>
              <a:t>muitos pais criam perfis em nome dos filhos e postam sobre eles ou como se fossem eles</a:t>
            </a:r>
          </a:p>
          <a:p>
            <a:pPr lvl="2"/>
            <a:r>
              <a:rPr lang="pt-BR" altLang="pt-BR" noProof="0" dirty="0"/>
              <a:t>isso pode confundir e desagradar as crianças</a:t>
            </a:r>
          </a:p>
          <a:p>
            <a:pPr lvl="1"/>
            <a:r>
              <a:rPr lang="pt-BR" altLang="pt-BR" noProof="0" dirty="0"/>
              <a:t>evite constranger seus filhos divulgando fotos ou comentários que possam embaraçá-los</a:t>
            </a:r>
          </a:p>
          <a:p>
            <a:pPr lvl="1"/>
            <a:r>
              <a:rPr lang="pt-BR" altLang="pt-BR" noProof="0" dirty="0"/>
              <a:t>seja cuidadoso ao divulgar imagens de seus filhos</a:t>
            </a:r>
          </a:p>
          <a:p>
            <a:pPr lvl="2"/>
            <a:r>
              <a:rPr lang="pt-BR" altLang="pt-BR" noProof="0" dirty="0"/>
              <a:t>para você pode ser algo inocente</a:t>
            </a:r>
          </a:p>
          <a:p>
            <a:pPr lvl="2"/>
            <a:r>
              <a:rPr lang="pt-BR" altLang="pt-BR" noProof="0" dirty="0"/>
              <a:t>para outras pessoas pode ter uma conotação diferente</a:t>
            </a:r>
          </a:p>
        </p:txBody>
      </p:sp>
      <p:sp>
        <p:nvSpPr>
          <p:cNvPr id="61441" name="Title 1">
            <a:extLst>
              <a:ext uri="{FF2B5EF4-FFF2-40B4-BE49-F238E27FC236}">
                <a16:creationId xmlns="" xmlns:a16="http://schemas.microsoft.com/office/drawing/2014/main" id="{48CEEB3D-87EE-4842-9B2D-E4173F97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Proteja os seus filhos (2/4)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>
            <a:extLst>
              <a:ext uri="{FF2B5EF4-FFF2-40B4-BE49-F238E27FC236}">
                <a16:creationId xmlns="" xmlns:a16="http://schemas.microsoft.com/office/drawing/2014/main" id="{881517A2-6EAC-5C48-B4EC-7295D5B9F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Oriente-os:</a:t>
            </a:r>
          </a:p>
          <a:p>
            <a:pPr lvl="1"/>
            <a:r>
              <a:rPr lang="pt-BR" altLang="pt-BR" noProof="0" dirty="0"/>
              <a:t>para não se relacionarem com estranhos </a:t>
            </a:r>
          </a:p>
          <a:p>
            <a:pPr lvl="1"/>
            <a:r>
              <a:rPr lang="pt-BR" altLang="pt-BR" noProof="0" dirty="0"/>
              <a:t>para nunca fornecerem informações pessoais</a:t>
            </a:r>
          </a:p>
          <a:p>
            <a:pPr lvl="1"/>
            <a:r>
              <a:rPr lang="pt-BR" altLang="pt-BR" noProof="0" dirty="0"/>
              <a:t>para não divulgarem informações sobre</a:t>
            </a:r>
            <a:r>
              <a:rPr lang="pt-BR" altLang="pt-BR" dirty="0"/>
              <a:t> </a:t>
            </a:r>
            <a:r>
              <a:rPr lang="pt-BR" altLang="pt-BR" noProof="0" dirty="0"/>
              <a:t>hábitos familiares e localização geográfica (atual ou futura)</a:t>
            </a:r>
          </a:p>
        </p:txBody>
      </p:sp>
      <p:sp>
        <p:nvSpPr>
          <p:cNvPr id="63489" name="Title 1">
            <a:extLst>
              <a:ext uri="{FF2B5EF4-FFF2-40B4-BE49-F238E27FC236}">
                <a16:creationId xmlns="" xmlns:a16="http://schemas.microsoft.com/office/drawing/2014/main" id="{B0BA8E21-8FC6-DF41-B230-3C0341B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Proteja os seus filhos (3/4)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DD01AF57-D0C3-CF41-98E7-48C73FBD9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574" y="3577266"/>
            <a:ext cx="4208851" cy="255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>
            <a:extLst>
              <a:ext uri="{FF2B5EF4-FFF2-40B4-BE49-F238E27FC236}">
                <a16:creationId xmlns="" xmlns:a16="http://schemas.microsoft.com/office/drawing/2014/main" id="{881517A2-6EAC-5C48-B4EC-7295D5B9F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Oriente-os:</a:t>
            </a:r>
          </a:p>
          <a:p>
            <a:pPr lvl="1"/>
            <a:r>
              <a:rPr lang="pt-BR" altLang="pt-BR" noProof="0" dirty="0"/>
              <a:t>para não marcarem encontros</a:t>
            </a:r>
          </a:p>
          <a:p>
            <a:pPr lvl="1"/>
            <a:r>
              <a:rPr lang="pt-BR" altLang="pt-BR" noProof="0" dirty="0"/>
              <a:t>sobre os riscos de uso da </a:t>
            </a:r>
            <a:r>
              <a:rPr lang="pt-BR" altLang="pt-BR" i="1" noProof="0" dirty="0"/>
              <a:t>webcam</a:t>
            </a:r>
          </a:p>
          <a:p>
            <a:pPr lvl="2"/>
            <a:r>
              <a:rPr lang="pt-BR" altLang="pt-BR" noProof="0" dirty="0"/>
              <a:t>ela não deve ser usada para se comunicar com estranhos</a:t>
            </a:r>
          </a:p>
          <a:p>
            <a:pPr lvl="1"/>
            <a:r>
              <a:rPr lang="pt-BR" altLang="pt-BR" noProof="0" dirty="0"/>
              <a:t>para usar opções como silenciar, bloquear e denunciar, caso alguém os esteja incomodando</a:t>
            </a:r>
          </a:p>
        </p:txBody>
      </p:sp>
      <p:sp>
        <p:nvSpPr>
          <p:cNvPr id="63489" name="Title 1">
            <a:extLst>
              <a:ext uri="{FF2B5EF4-FFF2-40B4-BE49-F238E27FC236}">
                <a16:creationId xmlns="" xmlns:a16="http://schemas.microsoft.com/office/drawing/2014/main" id="{B0BA8E21-8FC6-DF41-B230-3C0341B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Proteja os seus filhos (4/4)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1E6576FB-774C-3940-868D-79226AEC3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378" y="3976906"/>
            <a:ext cx="2843243" cy="22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="" xmlns:a16="http://schemas.microsoft.com/office/drawing/2014/main" id="{E2DADD62-0CEE-814D-BDE6-1927028D4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Cuide da sua imagem profissional</a:t>
            </a:r>
          </a:p>
          <a:p>
            <a:r>
              <a:rPr lang="pt-BR" altLang="pt-BR" noProof="0" dirty="0"/>
              <a:t>Ao usar redes sociais profissionais:</a:t>
            </a:r>
          </a:p>
          <a:p>
            <a:pPr lvl="1"/>
            <a:r>
              <a:rPr lang="pt-BR" altLang="pt-BR" noProof="0" dirty="0"/>
              <a:t>procure ser formal</a:t>
            </a:r>
          </a:p>
          <a:p>
            <a:pPr lvl="1"/>
            <a:r>
              <a:rPr lang="pt-BR" altLang="pt-BR" noProof="0" dirty="0"/>
              <a:t>evite tratar de assuntos pessoais</a:t>
            </a:r>
          </a:p>
          <a:p>
            <a:r>
              <a:rPr lang="pt-BR" altLang="pt-BR" noProof="0" dirty="0"/>
              <a:t>Antes de divulgar uma informação:</a:t>
            </a:r>
          </a:p>
          <a:p>
            <a:pPr lvl="1"/>
            <a:r>
              <a:rPr lang="pt-BR" altLang="pt-BR" noProof="0" dirty="0"/>
              <a:t>avalie se ela pode atrapalhar:</a:t>
            </a:r>
          </a:p>
          <a:p>
            <a:pPr lvl="2"/>
            <a:r>
              <a:rPr lang="pt-BR" altLang="pt-BR" noProof="0" dirty="0"/>
              <a:t>o seu emprego atual</a:t>
            </a:r>
          </a:p>
          <a:p>
            <a:pPr lvl="2"/>
            <a:r>
              <a:rPr lang="pt-BR" altLang="pt-BR" noProof="0" dirty="0"/>
              <a:t>um processo seletivo futuro</a:t>
            </a:r>
          </a:p>
          <a:p>
            <a:pPr lvl="1"/>
            <a:r>
              <a:rPr lang="pt-BR" altLang="pt-BR" noProof="0" dirty="0"/>
              <a:t>lembre-se que ela poderá ser acessada por seus chefes e colegas de trabalho</a:t>
            </a:r>
          </a:p>
          <a:p>
            <a:pPr lvl="1"/>
            <a:r>
              <a:rPr lang="pt-BR" altLang="pt-BR" noProof="0" dirty="0"/>
              <a:t>observe se ela não fere o código de conduta da sua empresa</a:t>
            </a:r>
          </a:p>
        </p:txBody>
      </p:sp>
      <p:sp>
        <p:nvSpPr>
          <p:cNvPr id="65537" name="Title 1">
            <a:extLst>
              <a:ext uri="{FF2B5EF4-FFF2-40B4-BE49-F238E27FC236}">
                <a16:creationId xmlns="" xmlns:a16="http://schemas.microsoft.com/office/drawing/2014/main" id="{D362488E-1AC4-CC42-ACEE-DFDC0613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Proteja a sua vida profissional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="" xmlns:a16="http://schemas.microsoft.com/office/drawing/2014/main" id="{E2DADD62-0CEE-814D-BDE6-1927028D4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Cuidado ao permitir que seus filhos usem o mesmo computador ou dispositivo móvel que você usa para tratar de assuntos profissionais:</a:t>
            </a:r>
          </a:p>
          <a:p>
            <a:pPr lvl="1"/>
            <a:r>
              <a:rPr lang="pt-BR" altLang="pt-BR" noProof="0" dirty="0"/>
              <a:t>alguns aplicativos, como jogos, divulgam automaticamente nas redes sociais, dependendo das configurações</a:t>
            </a:r>
          </a:p>
          <a:p>
            <a:pPr marL="0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Oriente seus familiares para não divulgarem informações sobre a sua empresa e vida profissional</a:t>
            </a:r>
          </a:p>
        </p:txBody>
      </p:sp>
      <p:sp>
        <p:nvSpPr>
          <p:cNvPr id="65537" name="Title 1">
            <a:extLst>
              <a:ext uri="{FF2B5EF4-FFF2-40B4-BE49-F238E27FC236}">
                <a16:creationId xmlns="" xmlns:a16="http://schemas.microsoft.com/office/drawing/2014/main" id="{D362488E-1AC4-CC42-ACEE-DFDC0613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Proteja a sua vida profissional (2/2)</a:t>
            </a:r>
          </a:p>
        </p:txBody>
      </p:sp>
    </p:spTree>
    <p:extLst>
      <p:ext uri="{BB962C8B-B14F-4D97-AF65-F5344CB8AC3E}">
        <p14:creationId xmlns:p14="http://schemas.microsoft.com/office/powerpoint/2010/main" val="22570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="" xmlns:a16="http://schemas.microsoft.com/office/drawing/2014/main" id="{F6C40537-93D2-3A49-B6C5-F98074E20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Redes de relacionamento que permitem que os usuários:</a:t>
            </a:r>
          </a:p>
          <a:p>
            <a:pPr lvl="1"/>
            <a:r>
              <a:rPr lang="pt-BR" altLang="pt-BR" noProof="0" dirty="0"/>
              <a:t>forneçam informações sobre si</a:t>
            </a:r>
          </a:p>
          <a:p>
            <a:pPr lvl="1"/>
            <a:r>
              <a:rPr lang="pt-BR" altLang="pt-BR" noProof="0" dirty="0"/>
              <a:t>acessem informações sobre outros usuários</a:t>
            </a:r>
          </a:p>
          <a:p>
            <a:pPr lvl="1"/>
            <a:r>
              <a:rPr lang="pt-BR" altLang="pt-BR" noProof="0" dirty="0"/>
              <a:t>utilizem mecanismos de comunicação</a:t>
            </a:r>
          </a:p>
          <a:p>
            <a:pPr lvl="1"/>
            <a:r>
              <a:rPr lang="pt-BR" altLang="pt-BR" noProof="0" dirty="0"/>
              <a:t>se agrupem, de acordo com afinidades, características, interesses e objetivos em comum</a:t>
            </a:r>
          </a:p>
          <a:p>
            <a:pPr marL="457200" lvl="1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Conteúdo totalmente gerado pelos próprios usuários</a:t>
            </a:r>
          </a:p>
        </p:txBody>
      </p:sp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B2EB6570-C215-CC46-9018-0AAAF893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Redes sociais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="" xmlns:a16="http://schemas.microsoft.com/office/drawing/2014/main" id="{FA4300CB-C4BE-7C4C-A6AA-96A9236B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Diário público:</a:t>
            </a:r>
          </a:p>
          <a:p>
            <a:pPr lvl="1"/>
            <a:r>
              <a:rPr lang="pt-BR" altLang="pt-BR" noProof="0" dirty="0"/>
              <a:t>quem você é?</a:t>
            </a:r>
          </a:p>
          <a:p>
            <a:pPr lvl="1"/>
            <a:r>
              <a:rPr lang="pt-BR" altLang="pt-BR" noProof="0" dirty="0"/>
              <a:t>onde você está?</a:t>
            </a:r>
          </a:p>
          <a:p>
            <a:pPr lvl="1"/>
            <a:r>
              <a:rPr lang="pt-BR" altLang="pt-BR" noProof="0" dirty="0"/>
              <a:t>o que você curte?</a:t>
            </a:r>
          </a:p>
          <a:p>
            <a:pPr lvl="1"/>
            <a:r>
              <a:rPr lang="pt-BR" altLang="pt-BR" noProof="0" dirty="0"/>
              <a:t>quem você conhece?</a:t>
            </a:r>
          </a:p>
          <a:p>
            <a:pPr lvl="1"/>
            <a:r>
              <a:rPr lang="pt-BR" altLang="pt-BR" noProof="0" dirty="0"/>
              <a:t>o que está acontecendo?</a:t>
            </a:r>
          </a:p>
          <a:p>
            <a:pPr lvl="1"/>
            <a:r>
              <a:rPr lang="pt-BR" altLang="pt-BR" noProof="0" dirty="0"/>
              <a:t>no que você está pensando?</a:t>
            </a:r>
          </a:p>
          <a:p>
            <a:pPr lvl="1"/>
            <a:r>
              <a:rPr lang="pt-BR" altLang="pt-BR" noProof="0" dirty="0"/>
              <a:t>o que seus amigos dizem sobre você?</a:t>
            </a:r>
          </a:p>
          <a:p>
            <a:pPr lvl="1"/>
            <a:r>
              <a:rPr lang="pt-BR" altLang="pt-BR" noProof="0" dirty="0"/>
              <a:t>onde você tem estado?</a:t>
            </a:r>
          </a:p>
        </p:txBody>
      </p:sp>
      <p:sp>
        <p:nvSpPr>
          <p:cNvPr id="22529" name="Title 1">
            <a:extLst>
              <a:ext uri="{FF2B5EF4-FFF2-40B4-BE49-F238E27FC236}">
                <a16:creationId xmlns="" xmlns:a16="http://schemas.microsoft.com/office/drawing/2014/main" id="{C48F47D5-20E5-444A-ACDA-8E301F1D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Redes sociais (2/2)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8988A9A2-C75B-6040-B578-BA085FDE8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Características </a:t>
            </a:r>
            <a:br>
              <a:rPr lang="pt-BR" altLang="pt-BR" noProof="0" dirty="0"/>
            </a:br>
            <a:r>
              <a:rPr lang="pt-BR" altLang="pt-BR" noProof="0" dirty="0"/>
              <a:t>principais</a:t>
            </a:r>
          </a:p>
        </p:txBody>
      </p:sp>
      <p:pic>
        <p:nvPicPr>
          <p:cNvPr id="24578" name="Picture Placeholder 5">
            <a:extLst>
              <a:ext uri="{FF2B5EF4-FFF2-40B4-BE49-F238E27FC236}">
                <a16:creationId xmlns="" xmlns:a16="http://schemas.microsoft.com/office/drawing/2014/main" id="{00E5CB42-D3E0-0D4F-9AAF-82DDEFAE68A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221" y="2158753"/>
            <a:ext cx="4253557" cy="3811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="" xmlns:a16="http://schemas.microsoft.com/office/drawing/2014/main" id="{29B1E2A1-B78D-B848-B7C7-C2E60BF7B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Facilidade de acesso</a:t>
            </a:r>
          </a:p>
          <a:p>
            <a:r>
              <a:rPr lang="pt-BR" altLang="pt-BR" noProof="0" dirty="0"/>
              <a:t>Rápida velocidade de propagação de informações</a:t>
            </a:r>
          </a:p>
          <a:p>
            <a:r>
              <a:rPr lang="pt-BR" altLang="pt-BR" noProof="0" dirty="0"/>
              <a:t>Grande quantidade de:</a:t>
            </a:r>
          </a:p>
          <a:p>
            <a:pPr lvl="1"/>
            <a:r>
              <a:rPr lang="pt-BR" altLang="pt-BR" noProof="0" dirty="0"/>
              <a:t>usuários</a:t>
            </a:r>
          </a:p>
          <a:p>
            <a:pPr lvl="1"/>
            <a:r>
              <a:rPr lang="pt-BR" altLang="pt-BR" noProof="0" dirty="0"/>
              <a:t>informações pessoais</a:t>
            </a:r>
          </a:p>
          <a:p>
            <a:r>
              <a:rPr lang="pt-BR" altLang="pt-BR" noProof="0" dirty="0"/>
              <a:t>Dificuldade de:</a:t>
            </a:r>
          </a:p>
          <a:p>
            <a:pPr lvl="1"/>
            <a:r>
              <a:rPr lang="pt-BR" altLang="pt-BR" noProof="0" dirty="0"/>
              <a:t>exclusão de informações</a:t>
            </a:r>
          </a:p>
          <a:p>
            <a:pPr lvl="1"/>
            <a:r>
              <a:rPr lang="pt-BR" altLang="pt-BR" noProof="0" dirty="0"/>
              <a:t>controle sobre as informações</a:t>
            </a:r>
          </a:p>
        </p:txBody>
      </p:sp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8D13E47E-AF6F-5443-AE15-5C657DE7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Características principais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="" xmlns:a16="http://schemas.microsoft.com/office/drawing/2014/main" id="{29B1E2A1-B78D-B848-B7C7-C2E60BF7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40000"/>
            <a:ext cx="8400197" cy="4525963"/>
          </a:xfrm>
        </p:spPr>
        <p:txBody>
          <a:bodyPr/>
          <a:lstStyle/>
          <a:p>
            <a:r>
              <a:rPr lang="pt-BR" altLang="pt-BR" noProof="0" dirty="0"/>
              <a:t>Tempo que as informações ficam disponíveis</a:t>
            </a:r>
          </a:p>
          <a:p>
            <a:r>
              <a:rPr lang="pt-BR" altLang="pt-BR" noProof="0" dirty="0"/>
              <a:t>Alto grau de confiança que os usuários depositam entre si</a:t>
            </a:r>
          </a:p>
          <a:p>
            <a:r>
              <a:rPr lang="pt-BR" altLang="pt-BR" noProof="0" dirty="0"/>
              <a:t>Novas oportunidades de negócios </a:t>
            </a:r>
          </a:p>
          <a:p>
            <a:r>
              <a:rPr lang="pt-BR" altLang="pt-BR" noProof="0" dirty="0"/>
              <a:t>Presente em diversos meios</a:t>
            </a:r>
          </a:p>
        </p:txBody>
      </p:sp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8D13E47E-AF6F-5443-AE15-5C657DE7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Características principais (2/2)</a:t>
            </a:r>
          </a:p>
        </p:txBody>
      </p:sp>
    </p:spTree>
    <p:extLst>
      <p:ext uri="{BB962C8B-B14F-4D97-AF65-F5344CB8AC3E}">
        <p14:creationId xmlns:p14="http://schemas.microsoft.com/office/powerpoint/2010/main" val="2166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FE1C6535-BDE5-1443-BE4F-556A799F6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Riscos</a:t>
            </a:r>
            <a:br>
              <a:rPr lang="pt-BR" altLang="pt-BR" noProof="0" dirty="0"/>
            </a:br>
            <a:r>
              <a:rPr lang="pt-BR" altLang="pt-BR" noProof="0" dirty="0"/>
              <a:t>principais</a:t>
            </a:r>
          </a:p>
        </p:txBody>
      </p:sp>
      <p:pic>
        <p:nvPicPr>
          <p:cNvPr id="30723" name="Picture Placeholder 3">
            <a:extLst>
              <a:ext uri="{FF2B5EF4-FFF2-40B4-BE49-F238E27FC236}">
                <a16:creationId xmlns="" xmlns:a16="http://schemas.microsoft.com/office/drawing/2014/main" id="{F60882C1-B2E3-404C-82A5-F5339ED16F6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9744" y="2187419"/>
            <a:ext cx="3951469" cy="3907380"/>
          </a:xfrm>
        </p:spPr>
      </p:pic>
      <p:sp>
        <p:nvSpPr>
          <p:cNvPr id="30722" name="TextBox 1">
            <a:extLst>
              <a:ext uri="{FF2B5EF4-FFF2-40B4-BE49-F238E27FC236}">
                <a16:creationId xmlns="" xmlns:a16="http://schemas.microsoft.com/office/drawing/2014/main" id="{6F7FF951-DA02-7A43-90D7-94AA4440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846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="" xmlns:a16="http://schemas.microsoft.com/office/drawing/2014/main" id="{67A1219E-0978-5546-AAB0-E7A0F6E2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Furto de identidade</a:t>
            </a:r>
          </a:p>
          <a:p>
            <a:r>
              <a:rPr lang="pt-BR" altLang="pt-BR" noProof="0" dirty="0"/>
              <a:t>Invasão de perfil</a:t>
            </a:r>
          </a:p>
          <a:p>
            <a:r>
              <a:rPr lang="pt-BR" altLang="pt-BR" noProof="0" dirty="0"/>
              <a:t>Uso indevido de informações</a:t>
            </a:r>
          </a:p>
          <a:p>
            <a:r>
              <a:rPr lang="pt-BR" altLang="pt-BR" dirty="0"/>
              <a:t>Invasão de privacidade</a:t>
            </a:r>
          </a:p>
          <a:p>
            <a:r>
              <a:rPr lang="pt-BR" altLang="pt-BR" dirty="0"/>
              <a:t>Danos à imagem e à reputação</a:t>
            </a:r>
          </a:p>
          <a:p>
            <a:r>
              <a:rPr lang="pt-BR" altLang="pt-BR" dirty="0"/>
              <a:t>Recebimento de mensagens maliciosas</a:t>
            </a:r>
          </a:p>
          <a:p>
            <a:r>
              <a:rPr lang="pt-BR" altLang="pt-BR" dirty="0"/>
              <a:t>Contato com pessoas mal-intencionadas</a:t>
            </a:r>
          </a:p>
          <a:p>
            <a:r>
              <a:rPr lang="pt-BR" altLang="pt-BR" dirty="0"/>
              <a:t>Acesso a conteúdos impróprios ou ofensivos</a:t>
            </a:r>
          </a:p>
        </p:txBody>
      </p:sp>
      <p:sp>
        <p:nvSpPr>
          <p:cNvPr id="32769" name="Title 1">
            <a:extLst>
              <a:ext uri="{FF2B5EF4-FFF2-40B4-BE49-F238E27FC236}">
                <a16:creationId xmlns="" xmlns:a16="http://schemas.microsoft.com/office/drawing/2014/main" id="{94FC16B0-D47E-004A-A30D-DC791E5C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600"/>
          </a:xfrm>
        </p:spPr>
        <p:txBody>
          <a:bodyPr/>
          <a:lstStyle/>
          <a:p>
            <a:r>
              <a:rPr lang="pt-BR" altLang="pt-BR" noProof="0" dirty="0"/>
              <a:t>Riscos principais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="" xmlns:a16="http://schemas.microsoft.com/office/drawing/2014/main" id="{28B60DB6-214A-0D46-825A-402930C09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Cuidados a </a:t>
            </a:r>
            <a:br>
              <a:rPr lang="pt-BR" altLang="pt-BR" noProof="0" dirty="0"/>
            </a:br>
            <a:r>
              <a:rPr lang="pt-BR" altLang="pt-BR" noProof="0" dirty="0"/>
              <a:t>serem tomados</a:t>
            </a:r>
          </a:p>
        </p:txBody>
      </p:sp>
      <p:pic>
        <p:nvPicPr>
          <p:cNvPr id="36866" name="Picture Placeholder 3">
            <a:extLst>
              <a:ext uri="{FF2B5EF4-FFF2-40B4-BE49-F238E27FC236}">
                <a16:creationId xmlns="" xmlns:a16="http://schemas.microsoft.com/office/drawing/2014/main" id="{7FC7D088-733A-D340-B84E-138D673162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722" y="1904862"/>
            <a:ext cx="3382556" cy="4189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scículo Redes Sociai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642482"/>
      </a:accent1>
      <a:accent2>
        <a:srgbClr val="0092AB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0092AB"/>
      </a:hlink>
      <a:folHlink>
        <a:srgbClr val="0092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ascículo Redes Sociai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642482"/>
      </a:accent1>
      <a:accent2>
        <a:srgbClr val="0092AB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0092AB"/>
      </a:hlink>
      <a:folHlink>
        <a:srgbClr val="0092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10189</TotalTime>
  <Words>2892</Words>
  <Application>Microsoft Office PowerPoint</Application>
  <PresentationFormat>Apresentação na tela (4:3)</PresentationFormat>
  <Paragraphs>247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Arial Black</vt:lpstr>
      <vt:lpstr>ＭＳ 明朝</vt:lpstr>
      <vt:lpstr>Office Theme</vt:lpstr>
      <vt:lpstr>Apresentação do PowerPoint</vt:lpstr>
      <vt:lpstr>Redes sociais (1/2)</vt:lpstr>
      <vt:lpstr>Redes sociais (2/2)</vt:lpstr>
      <vt:lpstr>Características  principais</vt:lpstr>
      <vt:lpstr>Características principais (1/2)</vt:lpstr>
      <vt:lpstr>Características principais (2/2)</vt:lpstr>
      <vt:lpstr>Riscos principais</vt:lpstr>
      <vt:lpstr>Riscos principais</vt:lpstr>
      <vt:lpstr>Cuidados a  serem tomados</vt:lpstr>
      <vt:lpstr>Preserve a sua privacidade (1/3)</vt:lpstr>
      <vt:lpstr>Preserve a sua privacidade (2/3)</vt:lpstr>
      <vt:lpstr>Preserve a sua privacidade (3/3)</vt:lpstr>
      <vt:lpstr>Respeite a privacidade alheia</vt:lpstr>
      <vt:lpstr>Proteja os seus filhos (1/4)</vt:lpstr>
      <vt:lpstr>Proteja os seus filhos (2/4)</vt:lpstr>
      <vt:lpstr>Proteja os seus filhos (3/4)</vt:lpstr>
      <vt:lpstr>Proteja os seus filhos (4/4)</vt:lpstr>
      <vt:lpstr>Proteja a sua vida profissional (1/2)</vt:lpstr>
      <vt:lpstr>Proteja a sua vida profissional (2/2)</vt:lpstr>
    </vt:vector>
  </TitlesOfParts>
  <Manager/>
  <Company>NIC.br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Sociais - Cartilha de Segurança para Internet</dc:title>
  <dc:subject>Redes Sociais - Cartilha de Segurança para Internet</dc:subject>
  <dc:creator>CERT.br / NIC.br</dc:creator>
  <cp:keywords>cartilha, segurança, Internet, fascículo, riscos, prevenção, proteção, cuidados, redes sociais, privacidade, golpes</cp:keywords>
  <dc:description/>
  <cp:lastModifiedBy>Conta da Microsoft</cp:lastModifiedBy>
  <cp:revision>311</cp:revision>
  <cp:lastPrinted>2021-06-10T13:35:38Z</cp:lastPrinted>
  <dcterms:created xsi:type="dcterms:W3CDTF">2012-08-02T20:00:10Z</dcterms:created>
  <dcterms:modified xsi:type="dcterms:W3CDTF">2021-11-19T00:35:53Z</dcterms:modified>
  <cp:category/>
</cp:coreProperties>
</file>