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8" r:id="rId2"/>
    <p:sldId id="328" r:id="rId3"/>
    <p:sldId id="326" r:id="rId4"/>
    <p:sldId id="284" r:id="rId5"/>
    <p:sldId id="290" r:id="rId6"/>
    <p:sldId id="291" r:id="rId7"/>
    <p:sldId id="329" r:id="rId8"/>
    <p:sldId id="316" r:id="rId9"/>
    <p:sldId id="319" r:id="rId10"/>
    <p:sldId id="317" r:id="rId11"/>
    <p:sldId id="321" r:id="rId12"/>
    <p:sldId id="337" r:id="rId13"/>
    <p:sldId id="322" r:id="rId14"/>
    <p:sldId id="331" r:id="rId15"/>
    <p:sldId id="330" r:id="rId16"/>
    <p:sldId id="332" r:id="rId17"/>
    <p:sldId id="335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von Zuben" initials="MV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17"/>
    <p:restoredTop sz="86465"/>
  </p:normalViewPr>
  <p:slideViewPr>
    <p:cSldViewPr>
      <p:cViewPr varScale="1">
        <p:scale>
          <a:sx n="78" d="100"/>
          <a:sy n="78" d="100"/>
        </p:scale>
        <p:origin x="1038" y="57"/>
      </p:cViewPr>
      <p:guideLst>
        <p:guide orient="horz" pos="2160"/>
        <p:guide pos="3742"/>
      </p:guideLst>
    </p:cSldViewPr>
  </p:slideViewPr>
  <p:outlineViewPr>
    <p:cViewPr>
      <p:scale>
        <a:sx n="33" d="100"/>
        <a:sy n="33" d="100"/>
      </p:scale>
      <p:origin x="0" y="-20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4269" y="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421A749-CDDF-BC4C-B78E-7FF758F939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pt-BR"/>
              <a:t>Senhas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C1AD40-5357-104B-8EB0-4C42AF8CC9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8AA958-6630-F544-87F9-971C8941DD23}" type="datetime1">
              <a:rPr lang="en-US" altLang="pt-BR"/>
              <a:pPr>
                <a:defRPr/>
              </a:pPr>
              <a:t>11/18/2021</a:t>
            </a:fld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B72A60-3155-8147-AD90-0777157861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https://cartilha.cert.br/fascículos/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D02411-567A-D84E-8CB9-4ADDAD4B75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803CB3-641D-2743-992E-FB6889C2CAA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9T00:37:29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12277 9366 0,'0'0'0,"0"-17"94,0-72-94,-106 37 16,106-19-16,-71 18 15,1-53 1,211 106 46,-71-53-62,54 53 16,-36 0-16,-17 0 16,-1 0 15,-158 0 0,35 0-31</inkml:trace>
  <inkml:trace contextRef="#ctx0" brushRef="#br0" timeOffset="216.1862">12506 8802 0,'53'0'16,"-53"35"-1,53-35 1</inkml:trace>
  <inkml:trace contextRef="#ctx0" brushRef="#br0" timeOffset="449.8869">12612 8696 0,'0'88'16,"0"-17"-1,53-71 1,-53 70-16,88-70 16,-88 53-1,-88 53 16,35-106-31,53 53 16,-53-53-16</inkml:trace>
  <inkml:trace contextRef="#ctx0" brushRef="#br0" timeOffset="1041.3945">12841 8502 0,'0'0'0,"0"53"0,53 0 16,-53 0-16,53-53 16,-53 53-16,71-53 31,-71-18-16,0-35-15,-89-35 16,89 35-16,-141-71 16,88 36-16,53 18 15,-123-54-15,123 18 16,0 18-16,0 35 16,0 0-16,0-35 15,88 88-15,0-53 31,18 53-31,-106 53 16</inkml:trace>
  <inkml:trace contextRef="#ctx0" brushRef="#br0" timeOffset="1214.043">12647 8502 0,'0'0'0,"88"-88"0,-17 0 16,52 35-16,-34-36 15,-37 37-15</inkml:trace>
  <inkml:trace contextRef="#ctx0" brushRef="#br0" timeOffset="1655.422">13229 8149 0,'-17'71'16,"17"35"0,0-71-1,52-35 1,1 0-16,0 0 15,18-35-15,-18-18 16,35-71 0,-88 54-16,-124 70 15,72-89-15,-1 89 16,0 0-16,-71 53 16,124 53-1,0-35 1,0-18-1,124-53-15</inkml:trace>
  <inkml:trace contextRef="#ctx0" brushRef="#br0" timeOffset="2211.4">13635 8043 0,'53'89'31,"0"-1"-15,0-88 0,-53-36 30,-18 36-30,18-88-16,-53 35 0,53 0 16,-88 1-1,88-37-15,0 36 0,0-35 16,0 0 0,53 88-1,0-53-15,0 53 16,17 0-16,-70 18 15,106 52-15,-106-17 16,0 0-16,0 0 16,-53-53-16,53 88 15,-88-88-15,35 0 16,106 0 46,53 0-46,-18 0-16,35-106 16,-70 106-16,-53-35 15,89 35-15</inkml:trace>
  <inkml:trace contextRef="#ctx0" brushRef="#br0" timeOffset="2585.7217">14393 7391 0,'0'-53'0,"-35"53"16,-18 0 0,0 0 15,0 141-15,53-106-16,0 18 15,0 0-15,18-53 0,-18 106 16,123-106-16,-70 0 15,36 0-15,-37 0 16,1-71 0,-53-17-1,0 0 1</inkml:trace>
  <inkml:trace contextRef="#ctx0" brushRef="#br0" timeOffset="2751.8645">14429 7726 0,'0'70'31,"0"-17"-15,53-53 0</inkml:trace>
  <inkml:trace contextRef="#ctx0" brushRef="#br0" timeOffset="3125.1849">14905 7620 0,'0'-53'15,"-88"53"1,88-88-16,-53 0 16,53 35-16,-53 0 15,53-35-15,0-18 16,0 35-16,0 18 15,53 53 1,0 0-16,35 0 16,-35 53-16,0 18 0,0-18 15,-53 0-15,70-53 16,-70 53-16</inkml:trace>
  <inkml:trace contextRef="#ctx0" brushRef="#br0" timeOffset="3269.3089">14676 7338 0,'88'0'0,"-35"-53"16,35 53-16,-35-53 15,-18 53-15,18 0 16</inkml:trace>
  <inkml:trace contextRef="#ctx0" brushRef="#br0" timeOffset="4475.8454">13300 9172 0,'70'36'47,"1"69"-31,-18-16-1,0-89 17,-53-89-17,0 36 1,-36 53-16,36-88 16,-70 88-16,70-53 15,-71 53-15,71-53 16,0-35-1,71 88 1,-18-88-16,35 88 0,-35 0 16,35 53-1,-88 35 1,-88 18 0,35-106-16,-35 0 15,88-18 32,17 18-47,54-88 16,-18 88-16,0 0 15,35 0-15,-35 0 16,-18 0-16,71 88 16,-106-35-1,0 53 1,-88-106-16,35 71 0,0-71 15,0 0-15,-18 0 16,19 0-16,-1-36 16,53-52 31</inkml:trace>
  <inkml:trace contextRef="#ctx0" brushRef="#br0" timeOffset="5053.3407">13970 8890 0,'88'35'31,"-88"18"-31,88-53 15,-35 88 1,-53-35-16,-53-53 63,53-35-63,-70 35 15,70-88-15,-71 17 0,71 36 16,0-18-16,0-35 15,0 35-15,53-35 16,0 88 0,35-53-16,-35 53 15,35 53 1,-88-18-16,0 71 16,0-18-16,-52 0 15,-37-17-15,36-71 16,-35 70-16,35-70 15,53-35 32,53-18-47,35 53 16,18 0 0,-18 0-1,1 0 1,-36 0 15</inkml:trace>
  <inkml:trace contextRef="#ctx0" brushRef="#br0" timeOffset="5421.1571">14534 8520 0,'0'35'31,"0"18"-15,36-53-1,-36 88-15,70-88 16,54 0-1,-36 0 1,-88-53-16,0-35 16,0 35-16,0-18 15,-35 71-15,-54-105 16,37 52 0,140 53 46</inkml:trace>
  <inkml:trace contextRef="#ctx0" brushRef="#br0" timeOffset="5631.8383">14993 8043 0,'53'36'32,"-53"17"-32,88 35 15,-17-18 1,-1 1 0</inkml:trace>
  <inkml:trace contextRef="#ctx0" brushRef="#br0" timeOffset="5819.4994">14958 8273 0,'-88'-89'0,"88"1"31,52 88-31,19-106 16,-18 106-16,35-88 15,18 88-15,-53-106 16,35 106-16,-53-70 16</inkml:trace>
  <inkml:trace contextRef="#ctx0" brushRef="#br0" timeOffset="6209.8348">15610 8132 0,'0'0'0,"53"0"32,-53-36-1,-88 36-16,88-106-15,-53 54 16,53 16-16,0-52 16,0 35-16,0 0 0,0 0 15,53 53 17,0 0-32,18 0 15,-71 71-15,105-1 16,-52 36-1,0-106 1</inkml:trace>
  <inkml:trace contextRef="#ctx0" brushRef="#br0" timeOffset="6381.4821">15522 7902 0,'88'0'31,"-35"0"-31,0-53 16,0 53-16,18 0 16,-71-53-16,53 53 15</inkml:trace>
  <inkml:trace contextRef="#ctx0" brushRef="#br0" timeOffset="9799.4181">18062 10724 0,'53'0'47,"0"0"-31,71 0-1,-72 0 1,-52-52-16</inkml:trace>
  <inkml:trace contextRef="#ctx0" brushRef="#br0" timeOffset="10001.5921">18344 10672 0,'0'52'32,"36"-52"-1,-36-88 0</inkml:trace>
  <inkml:trace contextRef="#ctx0" brushRef="#br0" timeOffset="10211.7724">18292 10478 0,'0'52'31,"88"-52"-15,-88 53-1,53-53-15,-53 53 16,-53 35 15,-18-88-15,18-52 15</inkml:trace>
  <inkml:trace contextRef="#ctx0" brushRef="#br0" timeOffset="11513.3906">19085 10389 0,'-35'0'16,"-53"0"-1,35 0 16,53 18-15,53 53 15,0-71-31,17 0 16,36 70 0,-106 1-1,0-1 1,-53 54-16,0-124 15,-35 53-15,35-53 16,18 0-16,-71 0 16,106-53-1,-71 53-15,71-89 16,0 37 0,0-1-1</inkml:trace>
  <inkml:trace contextRef="#ctx0" brushRef="#br0" timeOffset="12361.6193">19473 10901 0,'0'0'0,"0"-35"109,0-107-93,0 90-16,0-37 16,-53-16-16,53 69 15,53 36 16,-53 88-31,36 1 16,-36-36-16,70-1 16,1 1-1,-18-53 1,-53-17 0,53 17-1,-53-124-15,0 18 16,0 54-1,0-37-15,0 36 16,-53 53-16,53-35 16,0 70 15,-53-35-31,53 53 16</inkml:trace>
  <inkml:trace contextRef="#ctx0" brushRef="#br0" timeOffset="12661.3764">19985 10389 0,'0'53'31,"0"0"-31,0 0 16,0 18-16,0-18 16,53-53-16,-53 52 15,53-52 1,-53-52 15</inkml:trace>
  <inkml:trace contextRef="#ctx0" brushRef="#br0" timeOffset="13073.7308">20267 10389 0,'0'53'15,"0"-17"-15,0 34 16,0 1-16,0-18 16,0-1-16,0-16 15,53 34 1,35-70-1,-88-17 1,0-36 0,0-88-1,0 70 1,-53-35-16,53 18 16,0 0-16,0-18 15,0 53-15,0 0 16,0 18-1,53-53 1,53 88 0,-53 0-16,-53 88 15</inkml:trace>
  <inkml:trace contextRef="#ctx0" brushRef="#br0" timeOffset="13261.3922">20267 10672 0,'88'-142'15,"18"54"1,-53 0 0,35 88-1</inkml:trace>
  <inkml:trace contextRef="#ctx0" brushRef="#br0" timeOffset="23997.6149">20779 10248 0,'53'53'78,"-53"-18"-78,0 18 16,0 0-16,52 35 15,-52-35-15,0-17 16,89 69-1,-89-52 1,53-53-16,-53-53 47,0 1-31,-53-37-16,53 36 15,-53 1-15,53-37 0,0 1 16,-71-18-16,71 18 15,0-35-15,0 70 16,0 0 0,35 53 15,18 0-31,0 0 16,35 0-1</inkml:trace>
  <inkml:trace contextRef="#ctx0" brushRef="#br0" timeOffset="24245.3275">20973 10336 0,'0'0'0,"88"0"16,-88-123-16,70 123 15,1 0 17</inkml:trace>
  <inkml:trace contextRef="#ctx0" brushRef="#br0" timeOffset="24657.1813">21502 10389 0,'0'0'0,"0"53"16,-18-53 0,18 88-16,0-35 15,0 0-15,0 0 0,18 18 16,105-18 0,-17-53-1,-18 0-15,1 0 16,-89-36-1</inkml:trace>
  <inkml:trace contextRef="#ctx0" brushRef="#br0" timeOffset="24829.8297">21678 10672 0,'88'0'31,"-35"-89"-15,36 36-16,-37-35 15,-52 35-15</inkml:trace>
  <inkml:trace contextRef="#ctx0" brushRef="#br0" timeOffset="24987.4652">21484 10389 0,'71'0'31,"-1"-53"-31,36-17 0,-18-1 16,-35 71-16</inkml:trace>
  <inkml:trace contextRef="#ctx0" brushRef="#br0" timeOffset="25489.8965">22190 10248 0,'0'0'0,"70"53"0,-70 0 15,71 0-15,-71 18 16,141-1-16,-141 1 15,106-71-15,-106 53 16,-53-106 15,-71-36-15,124 37-16,-70-72 16,70 18-16,0 18 15,0 35-15,0 0 16,0 18-16,17-71 15,72 106 1,-54 0-16,106 53 16,-141 0-1,0-18-15,0 18 0,0 35 16,-123-35-16,70-53 16,0 53-16,0-53 15,-18 0 1,107 0 15,16-35-31,72 35 16,-18 0-16,35 0 15,-53-71-15,-35 71 16,35 0 0</inkml:trace>
  <inkml:trace contextRef="#ctx0" brushRef="#br0" timeOffset="25961.8022">19756 9966 0,'0'-53'63</inkml:trace>
  <inkml:trace contextRef="#ctx0" brushRef="#br0" timeOffset="71617.5215">16828 15610 0,'0'0'0,"0"-52"15,0-19 17,52 71-32,-52-71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9T00:40:36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13123 12188 0,'141'-52'31,"89"-37"-16,-1 1-15,18 18 16,-18-19-16,-140 89 16,-37 0-16,1 0 15,-53-52 32</inkml:trace>
  <inkml:trace contextRef="#ctx0" brushRef="#br0" timeOffset="195.6681">14446 11677 0,'0'0'0,"0"88"15,53 0 1,-53-52 15,0-125-15</inkml:trace>
  <inkml:trace contextRef="#ctx0" brushRef="#br0" timeOffset="419.8602">14393 11712 0,'0'36'15,"177"-36"1,-71 0 0,-71 0-16,18 0 15,-53 52 1,-53 54 0,-35-106-16,35 53 15,-18-53-15,71-17 47</inkml:trace>
  <inkml:trace contextRef="#ctx0" brushRef="#br0" timeOffset="1133.9741">14393 11377 0,'106'106'31,"-106"-18"-16,88 0-15,1-35 16,-54 0-16,35 35 16,1-88-16,-18 36 15,0-36-15,0 0 16,0 0-16,17 0 16,-70-71-1,53 71-15,-53-106 16,0 53-16,0 0 0,0 18 15,-53-53 1,194 176 31,-88-88-31,0 0-16,0 0 15,0 0-15,18 0 16,34-35-1,-105-18-15,0-88 16,-53 88 0,1 0-16,-37-35 15,1 35 1,88 106 15,35-53-31</inkml:trace>
  <inkml:trace contextRef="#ctx0" brushRef="#br0" timeOffset="1559.8395">15840 11095 0,'0'17'16,"0"54"-1,53 35-15,-53-18 16,53-35-16,-1 35 15,1-88-15,18 53 16,-18-53-16,0 0 16,-53-53-16,53 0 15,-53-17-15,0 17 16,0 0-16,-106 0 0,53-35 16,-18 88-1,1 0-15,35 0 0,-18 88 16,53-35-1,0 0-15,17-53 16,71 123-16,1-123 16</inkml:trace>
  <inkml:trace contextRef="#ctx0" brushRef="#br0" timeOffset="2099.8038">16545 11183 0,'0'0'0,"0"53"15,0 35 1,71-17-16,-71-1 16,70-17-16,-17 35 15,-53-158 32,0-1-31,-88 36-16,88-71 15,-53 18-15,53-36 16,0 54-16,0-18 16,0 35-16,53-35 15,35 88 1,18 141-1,-106-53-15,0 18 16,0-71-16,-53 36 16,-35-71-1,88 70-15,-53-70 16,159 0 46,-18 0-62,36 0 0,-19 0 16,1 0-16,-35 0 16,-18 0-16,0 0 31,-53-35-31</inkml:trace>
  <inkml:trace contextRef="#ctx0" brushRef="#br0" timeOffset="2303.4787">17304 10971 0,'53'0'0,"-53"36"16,53 17-1,-53-1-15,52-52 0,-52 124 16,71-124-16,-71 53 15,53-53 1</inkml:trace>
  <inkml:trace contextRef="#ctx0" brushRef="#br0" timeOffset="2535.6781">17163 10672 0,'88'52'16,"53"-52"-16,0 106 0,0-106 16,-35 124-16,-71-71 15,-35 0-15,0 35 16,-141 53 0,18-141-1,34 0-15,89 35 16,-52-35-16</inkml:trace>
  <inkml:trace contextRef="#ctx0" brushRef="#br0" timeOffset="3367.8931">18856 10672 0,'0'0'0,"0"88"31,0 53-15,0-35-16,0 35 16,0-53-16,0-35 15,0 53 1,18-106-16,52 0 15,-17 0-15,35 0 16,-35 0-16,0 0 16,0 0-16,0 0 15,-53-53 1,0 0 0,-71 53-16</inkml:trace>
  <inkml:trace contextRef="#ctx0" brushRef="#br0" timeOffset="3563.5611">19332 10918 0,'36'0'16,"-36"53"-16,52-53 15,-52 124-15,89-36 16,-89-35-16,0 0 15,53 0-15,-53 0 16</inkml:trace>
  <inkml:trace contextRef="#ctx0" brushRef="#br0" timeOffset="3915.8638">20091 10672 0,'0'0'0,"-53"0"0,0 0 15,-35 0 1,88 88 0,0-35-1,88 52-15,-35-105 16,0 89-16,35-1 15,-88 0 1,0 53 0,-106-88-1,18-53-15,0 53 16,-1-53 0,89-35-16,-52 35 15,52-53-15,0 0 16,0 0-16,0 0 15,35-18-15,-35 19 16</inkml:trace>
  <inkml:trace contextRef="#ctx0" brushRef="#br0" timeOffset="4163.5763">20496 10866 0,'106'0'31,"-106"105"-31,0 19 16,0-36-16,53 18 16,-53-18-16,0-35 0,0-18 15,0 18 1,53-53-1,-53-35-15</inkml:trace>
  <inkml:trace contextRef="#ctx0" brushRef="#br0" timeOffset="4357.7434">20285 10954 0,'176'0'0,"-35"-53"16,-53 53-16,54-88 16,-54 88-16,18-53 15,-71 53-15,35 0 16,1-71 0</inkml:trace>
  <inkml:trace contextRef="#ctx0" brushRef="#br0" timeOffset="4649.4939">19897 10619 0,'0'0'0,"0"53"15,35-53 32,-35-36-31</inkml:trace>
  <inkml:trace contextRef="#ctx0" brushRef="#br0" timeOffset="5377.6194">19332 10724 0,'-35'0'0,"-18"0"15,88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9T00:42:07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15152 2170 0,'0'35'31,"0"18"0,0 53-15,0-18-1,35-88 1,-35 53-16,53-53 16,-53 70-16,106-70 15,-106 53-15,70-53 16,-17 53 0,0 35-1,-53-35 1,53-53-1,-53 36 1,-53-36 0,-35 70-16,0-70 15,35 0 1,0 0 0,0 0-1,0 0 1,53-18-1,-70 18 17,70-88-32,0 0 15,35 35 1,-35-53 0,88 106-1,-88-35 1,88 35-1,18-88 1,-71 35 0,36 0-1,-71 0 1,0-18 0,0 19-1,-18 52-15,18-53 16,-88 53-16,35 0 31,-35 0-15,35 0-16,0 35 15,-17-35-15,70 53 16,-53-53-16,53 53 16,88 35-1,-53-88-15</inkml:trace>
  <inkml:trace contextRef="#ctx0" brushRef="#br0" timeOffset="772.163">16404 2293 0,'-35'0'15,"35"-35"1,-53 35 0,0 0-1,-35 0 16,88 35-31,-124 18 0,124 35 16,0 18-16,0-53 16,0 0-16,0 17 15,124-70-15,-36 53 16,18-53-16,-18 0 16,0 0-16,-17 0 15,-71-53 16</inkml:trace>
  <inkml:trace contextRef="#ctx0" brushRef="#br0" timeOffset="1192.0239">16933 2716 0,'0'53'0,"0"0"31,-35-53 16,35-53-47,0 0 15,0-35-15,0-141 16,0 88-16,0 88 16,0 0-1,35 53-15,54 53 16,-89 35 0,88 53-16,-88-35 15,70-18-15,-70-35 16,71 53-1,-106-35 17,-18-71-32</inkml:trace>
  <inkml:trace contextRef="#ctx0" brushRef="#br0" timeOffset="1371.6779">16792 2769 0,'0'0'0,"0"-53"16,36 53 0,16-88-1,37 88-15,-36-53 16,-1 53-16,1-70 16,0 70-16,18 0 15,-71-53-15</inkml:trace>
  <inkml:trace contextRef="#ctx0" brushRef="#br0" timeOffset="1928.1559">17357 2399 0,'0'88'15,"35"-88"1,-35 106-16,0-18 15,53-53-15,-53 18 16,88 53 0,-88-159 31,-35 53-47,35-106 15,-88 18-15,88-35 16,0 52-16,0-17 15,0 0-15,0 35 16,88 53-16,-35-53 16,35 53-1,0 70 1,-88 1-16,0 35 16,0-71-16,-53 36 15,-35-1 1,0-70-16,-18-35 15,159 35 64,35 53-79,-35-53 15,0 88-15,0-88 16,0 0-16,-53 35 15,123-35-15,-70 0 16,-53-35 0</inkml:trace>
  <inkml:trace contextRef="#ctx0" brushRef="#br0" timeOffset="2317.9906">18062 2716 0,'0'-35'47,"53"-18"-31,-53-35-1,0 0-15,0 35 0,-53 0 16,53 0-16,0-18 16,36 71 15,69 89-15,-105-1-16,106 18 15,-106-18-15,71 0 16,-71-53-16,53 36 15</inkml:trace>
  <inkml:trace contextRef="#ctx0" brushRef="#br0" timeOffset="2490.1388">17886 2628 0,'0'0'0,"35"0"16,106-53-1,-53 53 1,-35 0-16,0 0 16,35-88-16,-52 88 15</inkml:trace>
  <inkml:trace contextRef="#ctx0" brushRef="#br0" timeOffset="2811.9153">18768 2311 0,'0'0'0,"-88"0"16,35 0-16,-36 0 15,89 35 17,0 53-17,0-35-15,36-53 16,-36 106-16,141-106 15,-88 0-15,0 0 16,0 0-16,17 0 16,-17 0-16</inkml:trace>
  <inkml:trace contextRef="#ctx0" brushRef="#br0" timeOffset="3007.5832">19385 2117 0,'0'35'16,"0"35"-16,0 1 16,0-18-16,0 0 15,0-18-15,124 36 16,-124-1-16,70-70 16,-70 53-16,71-53 15</inkml:trace>
  <inkml:trace contextRef="#ctx0" brushRef="#br0" timeOffset="3187.7376">19085 2222 0,'0'0'16,"18"-52"-1,105 52 1,-52 0-16,0-53 15,34 53-15,-69 0 16,17 0-16,52 0 16</inkml:trace>
  <inkml:trace contextRef="#ctx0" brushRef="#br0" timeOffset="3427.944">19844 2028 0,'0'53'0,"-53"18"16,53 70-1,0-70 1,0-1-16,0-17 16,0 35-16,106-17 15,-71-1-15,18-70 16,35 53-16,-35-53 15,35 0 1,-88-53-16,0 18 16</inkml:trace>
  <inkml:trace contextRef="#ctx0" brushRef="#br0" timeOffset="3585.5797">19808 2487 0,'124'0'32,"-71"0"-32,0 0 15,0-53-15</inkml:trace>
  <inkml:trace contextRef="#ctx0" brushRef="#br0" timeOffset="3742.2145">19720 2152 0,'0'-71'15,"88"18"1,-35 53 0,18 0-16,-18-52 15</inkml:trace>
  <inkml:trace contextRef="#ctx0" brushRef="#br0" timeOffset="4275.6721">20320 2258 0,'0'0'0,"0"141"0,0-106 16,106 36-16,-106-1 16,0-17-16,70 0 15,-70 0 1,0-106 15,0 0-15,0-35-16,0 0 15,-35 35-15,35 0 16,0 0-16,0-35 16,0-36-16,0 54 15,53-18-15,71 35 16,-72 53-16,1 0 15,-53 53-15,89 35 16,-89 18-16,0-18 16,0 0-16,-53-35 15,17-53-15,-17 88 16,-35-88-16,35 0 16,0-70-16,-35-36 15,88 53 1,53 106 31,35-53-47,1 106 0,16-106 15,-16 88-15,-1-88 16,-35 88-16,35-88 16,-88 35-1</inkml:trace>
  <inkml:trace contextRef="#ctx0" brushRef="#br0" timeOffset="4509.373">21114 2152 0,'0'53'15,"0"35"-15,0-35 16,0 35-16,53-35 16,-53 0-1,53 35-15,35 0 16,-53-88 0,71 0-1,-106-88 1</inkml:trace>
  <inkml:trace contextRef="#ctx0" brushRef="#br0" timeOffset="4688.0268">21167 2399 0,'0'0'0,"88"0"78,-35 0-62,-53-53-16</inkml:trace>
  <inkml:trace contextRef="#ctx0" brushRef="#br0" timeOffset="4838.156">21167 2064 0,'0'0'0,"53"0"47,-1 0-32,19 0-15,-18 0 16</inkml:trace>
  <inkml:trace contextRef="#ctx0" brushRef="#br0" timeOffset="5143.918">21731 1940 0,'0'0'0,"-106"0"15,106 36-15,-70 69 16,70-34 0,0-18-16,70-53 15,1 141-15,52-141 16,-34 53-16,-37-53 15,-52 53-15,53-53 16,-106 88 0,-70-88-1,-18 53-15,0-53 16,88 0-16,53 53 16,-88-53-16,17 0 15,71-18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9T00:43:19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19950 11659 0,'0'0'0,"0"-88"15,0-18-15,0 18 16,-53 0-16,53-18 16,0 18-16,0 35 15,0-18-15,35 71 0,-35-53 16,53 53 0,0-52-16,0 52 0,0 0 15,70 0 1,-35 141-1,-88-53-15,71 53 16,-71-35-16,0 17 16,70-52-16,-70-1 15,0-17 1,53-53-16</inkml:trace>
  <inkml:trace contextRef="#ctx0" brushRef="#br0" timeOffset="201.6736">19950 11483 0,'0'0'0,"194"-53"15,-71 53 1,-17-106-16,-18 106 15,18-123-15,-35 123 16,-71-53-16,52 53 16</inkml:trace>
  <inkml:trace contextRef="#ctx0" brushRef="#br0" timeOffset="539.9641">20796 10724 0,'0'0'0,"88"36"32,-88 17-32,0 52 15,0-16-15,0-1 16,0 18-16,-105-18 0,105-53 15,53-35 17,-1 0-17,1 53-15,0-53 16,18 0-16,-18 0 16,0 0-16,0 0 15,35-35 1,0 35-1,-88-106-15</inkml:trace>
  <inkml:trace contextRef="#ctx0" brushRef="#br0" timeOffset="892.2669">21396 10813 0,'0'53'16,"53"-18"-16,-53 35 15,53 19-15,-53 34 16,123-52-16,-123-1 16,71-17-16,-71 0 15,0-106 32,-71-35-47,71 0 16,-70-18-1,70 18-15,0-1 0,0-16 16,0 16-16,0 1 16,0-18-16,70 54 15,1-37 1,-1 89 0,-17 53-1,-53-17-15,0 16 16</inkml:trace>
  <inkml:trace contextRef="#ctx0" brushRef="#br0" timeOffset="1063.9143">21396 11007 0,'53'0'15,"0"0"1,0 0-16,70 0 15,-35 0-15,18-53 16,-70 53-16</inkml:trace>
  <inkml:trace contextRef="#ctx0" brushRef="#br0" timeOffset="1589.866">22102 10918 0,'0'89'0,"0"-1"16,0-35-16,52-18 16,-52 36-16,0-1 15,53-17-15,-53 0 16,89 0 0,-89-71 15,0-52-16,0-1-15,-53-17 16,53 0-16,-89-53 16,89 0-16,0 52 15,0-16-15,0 52 0,53 17 16,36-52 0,16 88-1,-16 88 1,-89 1-16,0-1 15,0 18-15,0-54 16,-18-52-16,-53 53 16,1-53-16,35 0 15,35 71 17,0-18-17,88 35-15,-35-88 16,-18 0-1,35 53-15,1-53 0,-18 0 16,35 0 0,-35 0-1</inkml:trace>
  <inkml:trace contextRef="#ctx0" brushRef="#br0" timeOffset="1822.0657">22948 10672 0,'0'0'0,"0"158"31,0-70-31,0 36 16,0-54-16,0 1 15,88-18-15,-35-53 16,0 88-16,35-88 15,-35 0-15,-17 0 16,17 0-16,-53-70 16,105 70-16</inkml:trace>
  <inkml:trace contextRef="#ctx0" brushRef="#br0" timeOffset="1987.7079">22807 11095 0,'0'0'0,"88"0"15,-35-88-15,0 88 16,0 0-16,-53-53 16</inkml:trace>
  <inkml:trace contextRef="#ctx0" brushRef="#br0" timeOffset="2151.8489">22772 10777 0,'-53'-53'15,"53"-52"17,35 105-32,18-36 15,0 36-15,53-88 16,-18 88-16</inkml:trace>
  <inkml:trace contextRef="#ctx0" brushRef="#br0" timeOffset="2340.0106">23460 10354 0,'0'53'15,"0"18"-15,0 34 0,0-16 16,53-1-16,-53 18 15,0-18-15,88 0 16,-88-35-16,0 0 16,0 0-1</inkml:trace>
  <inkml:trace contextRef="#ctx0" brushRef="#br0" timeOffset="2640.2689">23389 10301 0,'0'0'0,"71"0"31,-1 88-31,107 1 0,-36 52 16,35 17-16,-70 19 15,-106-71-15,88 17 16,-88-52-16,0 52 15,-53-35-15,18-35 16,-71-53-16,36 0 16,-1 0-16,0 0 15,71-35-15,-70 35 16,70-106-16,0 53 16,106-17-1,-71 70 1</inkml:trace>
  <inkml:trace contextRef="#ctx0" brushRef="#br0" timeOffset="2992.0707">24377 10672 0,'0'88'31,"0"-18"-31,0 54 16,123-36-16,-34-35 16,16-53-16,-16 88 15,-36-88-15,-1 0 0,1-88 16,-53 0 0,0-18-16,0-35 15,0-89-15,0 1 16,-105 35-16,52 141 15,-88 53 1,88 106-16,-36 35 16,89 36-16,0 17 15,0-53-15,0-36 16,89-16-16,-36-36 16,35-53-16</inkml:trace>
  <inkml:trace contextRef="#ctx0" brushRef="#br0" timeOffset="5286.0409">20267 12312 0,'-53'0'31,"53"-35"-15,0 176 15,0-53-31,0 53 15,0 0-15,0-53 16,-70 18-16,70-70 16,-71 34-1,36-123 17</inkml:trace>
  <inkml:trace contextRef="#ctx0" brushRef="#br0" timeOffset="5593.8056">20038 13035 0,'88'-53'47,"-35"53"-47,0-53 16,0 53-16,17 0 15,-70-53-15,53 53 16</inkml:trace>
  <inkml:trace contextRef="#ctx0" brushRef="#br0" timeOffset="6395.9948">20567 12312 0,'0'0'0,"-18"18"94,18 34-94,0 90 15,-88 34-15,88 18 16,-141 0-16,141-53 16,0-53-16,0 36 15,0-71-15,0 0 16,53-53-1,-106 0 48,53-53-47,0 0-1,53 53 1</inkml:trace>
  <inkml:trace contextRef="#ctx0" brushRef="#br0" timeOffset="11154.0821">20832 12788 0,'0'-53'31,"0"124"47,0 52-78,0-34 16,0-19-16,0 1 15,0-18-15,0-1 16,52-52 15,-16 0-15,17 0-1,35-88-15,-35 88 16,0-88-16,0 88 16</inkml:trace>
  <inkml:trace contextRef="#ctx0" brushRef="#br0" timeOffset="11874.2007">21396 12735 0,'0'0'0,"0"106"31,0-18-15,0 18-16,0-18 15,53 18-15,-53-18 16,53 1-16,0-89 16,-53-53 15,0 0-15,-18-18-16,18-35 15,-141 1-15,141-19 16,-141-35-16,141 36 15,-53-18-15,53 52 16,0-16 0,53 105-1,-53-53-15,53 53 16,35 0 0,-35 88-16,0-35 15</inkml:trace>
  <inkml:trace contextRef="#ctx0" brushRef="#br0" timeOffset="12067.867">21167 13070 0,'105'-52'15,"-16"16"1,52-52-16,0 35 15,-18 53-15,-70 0 16,-53-88-16</inkml:trace>
  <inkml:trace contextRef="#ctx0" brushRef="#br0" timeOffset="13133.7827">22190 12612 0,'0'35'16,"0"18"-16,0 53 15,0-18-15,0 0 16,0-35-16,106 35 16,-54-35-1,-52-141 16,0 35-15,-88-53-16,88 18 16,-106-18-16,106 18 0,-52 0 15,52-18-15,0 71 16,0-18 0,52 53-16,37 17 15,-36 107 1,-53-18-16,88 35 15,-88 0-15,0-53 16,-53 0-16,-35-35 16,35-53-1,-71-53 1,124 1-16,-53-19 16,53 18-16,0 0 15,36 53-15,17 0 16,-1 0-16,54 0 15,-35 88-15,-18-35 16,0-53-16,35 53 16,-35-53-16,53 0 15,-36 0 1,-17-17-16,35-72 16,-35 36-16,-53 18 15</inkml:trace>
  <inkml:trace contextRef="#ctx0" brushRef="#br0" timeOffset="14746.1677">23178 12312 0,'0'-35'94,"17"35"-78,71-106-16,18 106 15,-35 0-15,-18 0 16,35 0 0,-88 141-16,0-88 15,0 35-15,-35-35 16,-18-53-16,-36 53 15,37-53 1,104-35 31,1 35-31,0-71-16,18 71 15,-18 0-15,0 0 16,-53 53-16,53-53 15,-53 141-15,0-88 16,-18 0-16,-70 0 16,35 17-16,-18-70 15,18 53-15,0-53 16,1 0 0,52-35 15</inkml:trace>
  <inkml:trace contextRef="#ctx0" brushRef="#br0" timeOffset="18094.0436">24042 12224 0,'0'17'31,"0"107"-15,0-36-16,0 53 15,88 0-15,-88-70 16,0-1-16,0-246 47,0 70-32,0-35-15</inkml:trace>
  <inkml:trace contextRef="#ctx0" brushRef="#br0" timeOffset="18360.272">23901 11942 0,'53'88'16,"17"18"0,-17-54-1,0 37-15,35-54 16,-88 35-16,88 1 16,-88-18-16,0 0 0,0 0 15,-35 0-15,-53 17 16,88-17-16,-88-53 15,88 88-15,0-123 63,35 35-63,-35-88 16</inkml:trace>
  <inkml:trace contextRef="#ctx0" brushRef="#br0" timeOffset="19013.8338">24747 12083 0,'0'88'31,"-53"-35"-31,53 35 16,0 18-16,0-18 0,0 0 16,89-88-16,-89 106 15,88-106-15,-18 0 16,-70-53 0,124 53-16,-124-88 15,88 35-15,-88 0 16,0-35-16,0 0 15,0-1-15,-71-52 16,-34-17-16,-36 69 16,35 89-16,70 0 15,-52 0-15,88 53 16,-106 88-16,106 1 16,0-1-16,89-53 0,52 0 15,-35-88-15</inkml:trace>
  <inkml:trace contextRef="#ctx0" brushRef="#br0" timeOffset="36754.073">11518 16175 0,'0'53'32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9T00:48:48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12506 1799 0,'-53'0'16,"159"-53"30,-71 53-30,36-53-16,-1 53 16,-17 0-16,0 0 15,-18 0-15,-35 89 16,71-1-16,-71 53 16,0-35-16,-53 35 15,0-35-15,-53-36 0,71-70 16,35 53-1,-88-53-15,88-35 16,0-18 0,123-35-16,-17 88 15,-18-53-15,18 53 16,-53 0-16,18 35 16,-18 36-16,-53-1 15,0-17-15,0 35 16,-89 53-16,-52 18 15,-35-35-15,35-71 16,35-53-16,53 88 16,0-88-1,53-88 1,0 35-16,0-18 0,0 18 16,53 0-16</inkml:trace>
  <inkml:trace contextRef="#ctx0" brushRef="#br0" timeOffset="690.0927">13688 2858 0,'0'0'0,"-53"0"15,53 52 1,0-87 15,0-18-31,0 0 16,0-35 0,0-53-16,0-53 0,-88-35 15,88-89-15,-89-35 16,89 177-16,0 211 31,0 124-15,0 159-16,53-124 15,18-53-15,-1-53 16,1-88-16,-71 53 16,106-53-16,-71-53 15,-35-35-15,0-18 16,0 18-1,0-1-15,0-52 0,0 36 16,106 316 15,-106-87-15,0-19-16,53 37 16,-53-54-16,0 0 15,53 18-15,-53-53 16,0 35-1,0 0 1</inkml:trace>
  <inkml:trace contextRef="#ctx0" brushRef="#br0" timeOffset="930.2992">14340 2028 0,'0'36'16,"0"17"-16,0 0 15,89 35-15,-89 0 16,0 0-16,53 18 16,-53-18-16,52-35 15,54 53 1,-35-106-16,-1 0 15,1-71 1,-71 1-16</inkml:trace>
  <inkml:trace contextRef="#ctx0" brushRef="#br0" timeOffset="1110.454">14482 2434 0,'0'0'0,"0"71"16,17-71 0,54 0-1,35-53-15,-71 0 0,35 0 16,1-35 0,-71 35-16</inkml:trace>
  <inkml:trace contextRef="#ctx0" brushRef="#br0" timeOffset="1276.5962">14358 2205 0,'71'-53'0,"70"-35"15,0 88 1,-141-88-1</inkml:trace>
  <inkml:trace contextRef="#ctx0" brushRef="#br0" timeOffset="1674.4385">15381 1782 0,'0'0'0,"0"-53"16,-53 53-16,-88 0 16,88 0-1,53 53 1,0 88-16,0-88 16,71-1-16,17-52 15,35 89-15,-52-89 16,0 105-16,-71-34 15,105-71-15,-105 71 16,0 52 0,-88-70-1,35-53-15,0 0 16,0 0-16,-17 0 16,17 0-16,53-53 15,-53 53-15,53-88 16,35 35 15</inkml:trace>
  <inkml:trace contextRef="#ctx0" brushRef="#br0" timeOffset="1950.1752">15946 1729 0,'-53'0'16,"53"53"-16,-53-53 15,53 105-15,0-52 0,0 18 16,0 35 0,17-18-16,-17-35 0,124 35 15,-71-88-15,0 53 16,0-53-16,35 0 15,-88-53 1,88 0-16,-88-18 16,0 1-16,0-1 15</inkml:trace>
  <inkml:trace contextRef="#ctx0" brushRef="#br0" timeOffset="2116.318">15752 2117 0,'0'53'0,"52"-53"16,1-18-1,0-70-15,18 35 16,-71-18-16,106 18 16</inkml:trace>
  <inkml:trace contextRef="#ctx0" brushRef="#br0" timeOffset="2280.459">15804 1834 0,'0'-52'15,"89"52"-15,-36-53 16,-1 53-16,72-71 15</inkml:trace>
  <inkml:trace contextRef="#ctx0" brushRef="#br0" timeOffset="2596.2305">16545 1499 0,'-35'0'0,"-18"0"16,0 0-16,-17 0 0,70 18 15,-53-18-15,53 71 16,0-1 0,88 1-16,0-1 15,0-70-15,18 124 16,0-71-16,-18-53 16,0 88-16,-88 0 15,-53 53 1,-88-70-1,0-71-15,53 0 16,35 0-16,-35 0 16,88-18-1,-53 18-15,53-53 0</inkml:trace>
  <inkml:trace contextRef="#ctx0" brushRef="#br0" timeOffset="3166.2198">12224 4516 0,'0'0'0,"88"-89"16,194-16-16,194-160 15,89 18-15,-36 53 16,71 0-16,-89-18 16,-87 71-16,-125 71 15,-175 70-15,-18-89 16,-53 89-16</inkml:trace>
  <inkml:trace contextRef="#ctx0" brushRef="#br0" timeOffset="3541.5426">12188 4692 0,'0'0'0,"89"0"15,87-88-15,159-53 16,141-53-16,142-71 16,70-70-16,405-194 15,-722 388 1,-177 52-16,-53 89 16,-88-88-16,35 35 15,-88 0 1,35 53-1,-35-88-15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91F7271C-B0ED-2149-9BFC-0BE333C7B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94B701FD-4EE7-E146-801C-B63396824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88655B-2278-B240-A3C4-77B882EED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CA36286-8555-9140-905F-A1791EAD239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41F20A38-178B-F544-A009-52E046518E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cartilha.cert.br</a:t>
            </a:r>
            <a:r>
              <a:rPr lang="pt-BR" dirty="0"/>
              <a:t>/</a:t>
            </a:r>
          </a:p>
        </p:txBody>
      </p:sp>
      <p:sp>
        <p:nvSpPr>
          <p:cNvPr id="9" name="Espaço Reservado para Cabeçalho 8">
            <a:extLst>
              <a:ext uri="{FF2B5EF4-FFF2-40B4-BE49-F238E27FC236}">
                <a16:creationId xmlns="" xmlns:a16="http://schemas.microsoft.com/office/drawing/2014/main" id="{1F9A923D-96D6-4B44-AC7B-F82AB59AEC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dirty="0"/>
              <a:t>Senhas</a:t>
            </a:r>
          </a:p>
        </p:txBody>
      </p:sp>
    </p:spTree>
    <p:extLst>
      <p:ext uri="{BB962C8B-B14F-4D97-AF65-F5344CB8AC3E}">
        <p14:creationId xmlns:p14="http://schemas.microsoft.com/office/powerpoint/2010/main" val="30969656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="" xmlns:a16="http://schemas.microsoft.com/office/drawing/2014/main" id="{30B23643-F3F1-5B4A-8BC4-6B6F90AA5F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="" xmlns:a16="http://schemas.microsoft.com/office/drawing/2014/main" id="{D2E409FA-9626-AD4E-94A9-6BE9026E8E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7600" y="43452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6800" rIns="0" numCol="1" anchor="t" anchorCtr="0" compatLnSpc="1">
            <a:prstTxWarp prst="textNoShape">
              <a:avLst/>
            </a:prstTxWarp>
          </a:bodyPr>
          <a:lstStyle/>
          <a:p>
            <a:r>
              <a:rPr lang="pt-BR" sz="80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dirty="0">
                <a:hlinkClick r:id="rId3"/>
              </a:rPr>
              <a:t>https://cartilha.cert.br/</a:t>
            </a:r>
            <a:r>
              <a:rPr lang="pt-BR" sz="80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Esta obra foi licenciada sob a licença Creative Commons </a:t>
            </a:r>
            <a:r>
              <a:rPr lang="pt-BR" sz="800" dirty="0"/>
              <a:t>Atribuição-NãoComercial-CompartilhaIgual 4.0 Internacional (CC BY-NC-SA 4.0).</a:t>
            </a: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 CERT.br/NIC.br concede a Você uma licença de abrangência mundial, sem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royalties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não-exclusiva, sujeita aos termos e condições desta Licença, para exercer os direitos sobre a Obra definidos abaixo: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a Obra, incluindo as Obras incorporadas em Obras Coletivas; e,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Obras Derivadas.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Desde que respeitadas as seguintes condições: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Atribuição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</a:t>
            </a:r>
            <a:r>
              <a:rPr lang="pt-BR" altLang="pt-BR" sz="800" dirty="0">
                <a:ea typeface="ＭＳ Ｐゴシック" panose="020B0600070205080204" pitchFamily="34" charset="-128"/>
              </a:rPr>
              <a:t>)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todos os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NãoComercial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não pode usar esta obra para fins comerciais.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 b="1" dirty="0"/>
              <a:t>CompartilhaIgual</a:t>
            </a:r>
            <a:r>
              <a:rPr lang="pt-BR" sz="800" dirty="0"/>
              <a:t> </a:t>
            </a: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Aviso —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para a seguinte página: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descrição completa dos termos e condições desta licença está disponível em: 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55BEE04-2E06-C24C-80DA-CA1404CBB3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46947B1-796C-EC4C-B808-B299E76DD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9483F4C1-1906-C348-80EB-31C5DFCD66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389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="" xmlns:a16="http://schemas.microsoft.com/office/drawing/2014/main" id="{665E392C-FC90-2A40-8FD1-923D4A40EA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="" xmlns:a16="http://schemas.microsoft.com/office/drawing/2014/main" id="{2334929D-FAE4-A74A-BEE6-BBB0B7AA6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B8E8CE2-C172-6146-860E-70DA2962D0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99F8FE5-CC09-3A47-9FF7-D8C1E7C2F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10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61FCD879-502A-C54E-828D-F1EFB8D886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3957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="" xmlns:a16="http://schemas.microsoft.com/office/drawing/2014/main" id="{F814007D-901C-4348-AD64-B096FC401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="" xmlns:a16="http://schemas.microsoft.com/office/drawing/2014/main" id="{11D862BD-2446-6C4E-BD12-17DE31A87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Crie grupos de senhas, de acordo com o risco envolvido: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crie senhas únicas e fortes e use-as onde haja recursos valiosos envolvidos. Exemplo:  para acesso a </a:t>
            </a:r>
            <a:r>
              <a:rPr lang="pt-BR" altLang="pt-BR" i="1" dirty="0">
                <a:ea typeface="ＭＳ Ｐゴシック" panose="020B0600070205080204" pitchFamily="34" charset="-128"/>
              </a:rPr>
              <a:t>Internet Banking</a:t>
            </a:r>
            <a:r>
              <a:rPr lang="pt-BR" altLang="pt-BR" dirty="0">
                <a:ea typeface="ＭＳ Ｐゴシック" panose="020B0600070205080204" pitchFamily="34" charset="-128"/>
              </a:rPr>
              <a:t> ou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crie senhas únicas, um pouco mais simples, para casos nos quais o valor dos recursos protegidos é inferior. Exemplo: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de comércio eletrônico, desde que as informações de pagamento  não sejam armazenadas para uso posterior;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crie senhas simples e reutilizadas para acessos sem risco. Exemplo: baixar um arquivo.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1C32CF0-05EE-384A-BB80-F83DF812B1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8380CB8-CAF6-DB4F-AB36-99857B1FB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11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561366D6-06CD-F64D-9A5B-1E721FBF6D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99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="" xmlns:a16="http://schemas.microsoft.com/office/drawing/2014/main" id="{F814007D-901C-4348-AD64-B096FC401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="" xmlns:a16="http://schemas.microsoft.com/office/drawing/2014/main" id="{11D862BD-2446-6C4E-BD12-17DE31A87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Armazene suas senhas de forma segura: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anote-as em um papel e guarde-o em local seguro: este método é preferível a usar  senhas fracas pois, é mais fácil garantir que ninguém terá acesso ao papel do que evitar que uma senha fraca seja descoberta;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grave-as em um arquivo criptografado: mantenha-a um arquivo criptografado e use-o para cadastrar manualmente suas contas e senhas;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use programas gerenciadores de contas/senhas: programas deste tipo permitem armazenar grandes quantidades de contas/senhas em um único arquivo, acessível por meio de uma chave mestra.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1C32CF0-05EE-384A-BB80-F83DF812B1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8380CB8-CAF6-DB4F-AB36-99857B1FB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561366D6-06CD-F64D-9A5B-1E721FBF6D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64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="" xmlns:a16="http://schemas.microsoft.com/office/drawing/2014/main" id="{00742A94-35AF-8740-BCAD-68C7006267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="" xmlns:a16="http://schemas.microsoft.com/office/drawing/2014/main" id="{3F26EA31-7E3D-9F4C-97BD-0BC1792F2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Você deve alterar a sua senha: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Imediatamente: </a:t>
            </a:r>
            <a:r>
              <a:rPr lang="pt-BR" altLang="pt-BR" dirty="0">
                <a:ea typeface="ＭＳ Ｐゴシック" panose="020B0600070205080204" pitchFamily="34" charset="-128"/>
              </a:rPr>
              <a:t>sempre que desconfiar que ela pode ter sido descoberta ou que o computador no qual você a utilizou pode ter sido invadido ou infectado.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Rapidamente: </a:t>
            </a:r>
            <a:endParaRPr lang="pt-BR" altLang="pt-BR" dirty="0">
              <a:ea typeface="ＭＳ Ｐゴシック" panose="020B0600070205080204" pitchFamily="34" charset="-128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 um computador onde a senha esteja armazenada seja furtado/perdido;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 usar um padrão para a formação de senhas e desconfiar que uma delas tenha sido descoberta (tanto o padrão como todas as senhas elaboradas com ele devem ser trocadas pois, com base na senha descoberta, um atacante pode conseguir inferir as demais);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se usar uma mesma senha em mais de um lugar e desconfiar que ela tenha sido descoberta em algum deles (esta senha deve ser alterada em todos os lugares nos quais é usada);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ao adquirir equipamentos acessíveis via rede, como roteadores Wi-Fi e e </a:t>
            </a:r>
            <a:r>
              <a:rPr lang="pt-BR" altLang="pt-BR" i="1" dirty="0">
                <a:ea typeface="ＭＳ Ｐゴシック" panose="020B0600070205080204" pitchFamily="34" charset="-128"/>
              </a:rPr>
              <a:t>modems </a:t>
            </a:r>
            <a:r>
              <a:rPr lang="pt-BR" altLang="pt-BR" dirty="0">
                <a:ea typeface="ＭＳ Ｐゴシック" panose="020B0600070205080204" pitchFamily="34" charset="-128"/>
              </a:rPr>
              <a:t>ADSL (muitos destes equipamentos são configurados de fábrica com senha padrão, facilmente obtida na Internet  e por isto, se possível, deve ser alterada).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Regularmente</a:t>
            </a:r>
            <a:r>
              <a:rPr lang="pt-BR" altLang="pt-BR" dirty="0">
                <a:ea typeface="ＭＳ Ｐゴシック" panose="020B0600070205080204" pitchFamily="34" charset="-128"/>
              </a:rPr>
              <a:t>:  nos demais casos, como forma de assegurar a confidencialidade.</a:t>
            </a:r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3A9A1A6-7B0F-A840-B61D-9A18CD2055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5D4F655-DBBB-4F4B-A876-FD346E6C4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C5A7F36C-F252-5F40-BFD3-1CF5D43B570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66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="" xmlns:a16="http://schemas.microsoft.com/office/drawing/2014/main" id="{2812AE46-E8A5-E645-B342-AE9447039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="" xmlns:a16="http://schemas.microsoft.com/office/drawing/2014/main" id="{83188B3E-ABAE-E24B-9C1E-06042FD86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5514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Mesmo que você tenha tomado cuidados para elaborar a sua senha e usado mecanismos de gerenciamento, podem ocorrer casos de você perdê-la. Para restabelecer o acesso perdido, alguns sistemas disponibilizam recursos como: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permitir que você responda a uma pergunta previamente determinada;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enviar a senha (atual ou nova) para o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de recuperação previamente definido;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confirmar suas informações cadastrais, como data de aniversário, país de origem, nome da mãe, números de documentos, etc;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apresentar uma dica de segurança previamente cadastrada;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enviar por mensagem de texto para um número de celular previamente cadastrado.</a:t>
            </a:r>
          </a:p>
          <a:p>
            <a:r>
              <a:rPr lang="pt-BR" altLang="pt-BR" b="1" dirty="0">
                <a:ea typeface="ＭＳ Ｐゴシック" panose="020B0600070205080204" pitchFamily="34" charset="-128"/>
              </a:rPr>
              <a:t>Ao usar perguntas de segurança: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evite cadastrar questões que possam ser facilmente descobertas, como o nome do seu cachorro ou da sua mãe;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procure criar suas próprias perguntas e, de preferência, com respostas falsas. Exemplo: caso você tenha medo de altura, pode criar a pergunta "Qual seu esporte favorito?" e colocar como resposta "paraquedismo" ou "alpinismo”.</a:t>
            </a:r>
            <a:endParaRPr lang="pt-BR" altLang="pt-BR" b="1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9BC2EF1-1FEC-BD46-9B75-5544E099F6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A72CDA4-C32E-C844-BA68-00C2D8665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B5463FA2-7B9F-CE45-9A1C-DE81CC0340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2877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="" xmlns:a16="http://schemas.microsoft.com/office/drawing/2014/main" id="{315762A0-BBB0-1646-B941-DB052C23CA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="" xmlns:a16="http://schemas.microsoft.com/office/drawing/2014/main" id="{477CACC2-5E3D-BF4A-A273-4E995010F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6229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dirty="0">
                <a:ea typeface="ＭＳ Ｐゴシック" panose="020B0600070205080204" pitchFamily="34" charset="-128"/>
              </a:rPr>
              <a:t>A</a:t>
            </a:r>
            <a:r>
              <a:rPr lang="pt-BR" altLang="pt-BR" dirty="0">
                <a:ea typeface="ＭＳ Ｐゴシック" panose="020B0600070205080204" pitchFamily="34" charset="-128"/>
              </a:rPr>
              <a:t>o usar dicas de segurança, escolha aquelas que sejam vagas o suficiente para que ninguém consiga descobri-las e claras o bastante para que você consiga entendê-las. Exemplo: se usar a senha “</a:t>
            </a:r>
            <a:r>
              <a:rPr lang="pt-BR" altLang="ja-JP" dirty="0">
                <a:ea typeface="ＭＳ Ｐゴシック" panose="020B0600070205080204" pitchFamily="34" charset="-128"/>
              </a:rPr>
              <a:t>SS0l, asstrr0-rrei d0 </a:t>
            </a:r>
            <a:r>
              <a:rPr lang="pt-BR" altLang="ja-JP" dirty="0" err="1">
                <a:ea typeface="ＭＳ Ｐゴシック" panose="020B0600070205080204" pitchFamily="34" charset="-128"/>
              </a:rPr>
              <a:t>SSisstema</a:t>
            </a:r>
            <a:r>
              <a:rPr lang="pt-BR" altLang="ja-JP" dirty="0">
                <a:ea typeface="ＭＳ Ｐゴシック" panose="020B0600070205080204" pitchFamily="34" charset="-128"/>
              </a:rPr>
              <a:t> SS0larr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, cadastre a dica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Uma das notas musicais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, isso o fará se lembrar de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Sol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e se recordar da senha.</a:t>
            </a:r>
          </a:p>
          <a:p>
            <a:r>
              <a:rPr lang="en-US" altLang="pt-BR" dirty="0">
                <a:ea typeface="ＭＳ Ｐゴシック" panose="020B0600070205080204" pitchFamily="34" charset="-128"/>
              </a:rPr>
              <a:t>A</a:t>
            </a:r>
            <a:r>
              <a:rPr lang="pt-BR" altLang="pt-BR" dirty="0">
                <a:ea typeface="ＭＳ Ｐゴシック" panose="020B0600070205080204" pitchFamily="34" charset="-128"/>
              </a:rPr>
              <a:t>o solicitar o envio de suas senhas por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:</a:t>
            </a:r>
            <a:endParaRPr lang="en-US" altLang="pt-BR" dirty="0"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procure alterá-las o mais rápido possível. Muitos sistemas enviam as senhas em texto claro, ou seja, sem nenhum tipo de criptografia e elas podem ser obtidas caso alguém tenha acesso à sua conta de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ou use </a:t>
            </a:r>
            <a:r>
              <a:rPr lang="pt-BR" altLang="pt-BR" i="1" dirty="0" err="1">
                <a:ea typeface="ＭＳ Ｐゴシック" panose="020B0600070205080204" pitchFamily="34" charset="-128"/>
              </a:rPr>
              <a:t>sniffers</a:t>
            </a:r>
            <a:r>
              <a:rPr lang="pt-BR" altLang="pt-BR" dirty="0">
                <a:ea typeface="ＭＳ Ｐゴシック" panose="020B0600070205080204" pitchFamily="34" charset="-128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certifique-se de cadastrar um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de recuperação que você acesse regularmente para não esquecer a senha desta conta também;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procure não depender de programas gerenciadores de senhas para acessar o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de recuperação (caso você esqueça sua chave mestra ou, por algum outro motivo, não tenha mais acesso às suas senhas, o acesso ao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de recuperação pode ser a única forma de restabelecer os acessos perdidos);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preste muita atenção ao cadastrar o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 de recuperação para não digitar um endereço que seja inválido ou pertencente a outra pessoa. Para evitar isto, muitos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enviam uma mensagem de confirmação assim que o cadastro é realizado. Tenha certeza de recebê-la e de que as eventuais instruções de verificação tenham sido executadas.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9AEC115-2CFA-7B4F-A444-7B1E883B3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78C782B-4F2C-FC4B-AD0E-9DC1B530F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85D1B594-4B08-6444-97F5-5113638C06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416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="" xmlns:a16="http://schemas.microsoft.com/office/drawing/2014/main" id="{48C230B9-3FF3-C74B-89C4-D9B9F98E6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="" xmlns:a16="http://schemas.microsoft.com/office/drawing/2014/main" id="{755CD59B-29BE-1D4C-8792-BCCDE50AA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Não considere que uma mensagem é confiável com base na confiança que você deposita em seu remetente, pois ela pode ter sido enviada de contas invadidas, de perfis falsos ou pode ter sido forjada.</a:t>
            </a:r>
            <a:endParaRPr lang="pt-BR" altLang="pt-BR" b="1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81C30DF-A57B-B647-966B-88B883699F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6865E04-FEF0-C042-B8A0-A7EF8E5BE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386498F7-42C3-5A44-9D96-CC77E605F0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451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="" xmlns:a16="http://schemas.microsoft.com/office/drawing/2014/main" id="{48C230B9-3FF3-C74B-89C4-D9B9F98E6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="" xmlns:a16="http://schemas.microsoft.com/office/drawing/2014/main" id="{755CD59B-29BE-1D4C-8792-BCCDE50AA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Quanto mais informações você divulga na Internet mais fácil se torna para alguém invadir sua conta, pois mais dados a pessoa terá para tentar adivinhar suas senhas, caso você não tenha sido cuidadoso ao criá-las</a:t>
            </a:r>
            <a:r>
              <a:rPr lang="pt-BR" altLang="pt-BR" b="1" dirty="0">
                <a:ea typeface="ＭＳ Ｐゴシック" panose="020B0600070205080204" pitchFamily="34" charset="-128"/>
              </a:rPr>
              <a:t>.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FAA0246-DF9C-BE49-9AF9-6AC3FD277B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65E2F92-299A-9E41-A559-EA632C32A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17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2BE3131A-0221-D54F-8F37-82DD7AA9CF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42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="" xmlns:a16="http://schemas.microsoft.com/office/drawing/2014/main" id="{D5C69940-9A96-9C4E-ABA2-4E5E706ACE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="" xmlns:a16="http://schemas.microsoft.com/office/drawing/2014/main" id="{59F00BEA-6F7B-9E42-9213-61CBB0E8A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Uma senha, ou </a:t>
            </a:r>
            <a:r>
              <a:rPr lang="pt-BR" altLang="pt-BR" i="1" dirty="0" err="1">
                <a:ea typeface="ＭＳ Ｐゴシック" panose="020B0600070205080204" pitchFamily="34" charset="-128"/>
              </a:rPr>
              <a:t>password</a:t>
            </a:r>
            <a:r>
              <a:rPr lang="pt-BR" altLang="pt-BR" dirty="0">
                <a:ea typeface="ＭＳ Ｐゴシック" panose="020B0600070205080204" pitchFamily="34" charset="-128"/>
              </a:rPr>
              <a:t>, serve para autenticar uma conta, ou seja, é usada no processo de verificação da sua identidade, assegurando que você é realmente quem diz ser e que possui o direito de acessar o recurso em questão. É um dos principais mecanismos de autenticação usados na Internet devido, principalmente, a simplicidade que possui.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A sua conta de usuário é de conhecimento geral e é o que permite a sua identificação. Ela é, muitas vezes, derivada do seu próprio nome, mas pode ser qualquer sequência de caracteres que permita que você seja identificado unicamente, como o seu endereço de </a:t>
            </a:r>
            <a:r>
              <a:rPr lang="pt-BR" altLang="pt-BR" i="1" dirty="0">
                <a:ea typeface="ＭＳ Ｐゴシック" panose="020B0600070205080204" pitchFamily="34" charset="-128"/>
              </a:rPr>
              <a:t>e-mail</a:t>
            </a:r>
            <a:r>
              <a:rPr lang="pt-BR" altLang="pt-BR" dirty="0">
                <a:ea typeface="ＭＳ Ｐゴシック" panose="020B0600070205080204" pitchFamily="34" charset="-128"/>
              </a:rPr>
              <a:t>. Para garantir que ela seja usada apenas por você, e por mais ninguém, é que existem os mecanismos de autenticação.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Existem três grupos básicos de mecanismos de autenticação, que se utilizam 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Aquilo que você é</a:t>
            </a:r>
            <a:r>
              <a:rPr lang="pt-BR" altLang="pt-BR" dirty="0">
                <a:ea typeface="ＭＳ Ｐゴシック" panose="020B0600070205080204" pitchFamily="34" charset="-128"/>
              </a:rPr>
              <a:t>: informações biométricas (impressão digital, palma da mão, voz e olho).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Aquilo que apenas você possui</a:t>
            </a:r>
            <a:r>
              <a:rPr lang="pt-BR" altLang="pt-BR" dirty="0">
                <a:ea typeface="ＭＳ Ｐゴシック" panose="020B0600070205080204" pitchFamily="34" charset="-128"/>
              </a:rPr>
              <a:t>: cartão de senhas bancárias, </a:t>
            </a:r>
            <a:r>
              <a:rPr lang="pt-BR" altLang="pt-BR" i="1" dirty="0">
                <a:ea typeface="ＭＳ Ｐゴシック" panose="020B0600070205080204" pitchFamily="34" charset="-128"/>
              </a:rPr>
              <a:t>token</a:t>
            </a:r>
            <a:r>
              <a:rPr lang="pt-BR" altLang="pt-BR" dirty="0">
                <a:ea typeface="ＭＳ Ｐゴシック" panose="020B0600070205080204" pitchFamily="34" charset="-128"/>
              </a:rPr>
              <a:t> gerador de senhas.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Aquilo que apenas você sabe</a:t>
            </a:r>
            <a:r>
              <a:rPr lang="pt-BR" altLang="pt-BR" dirty="0">
                <a:ea typeface="ＭＳ Ｐゴシック" panose="020B0600070205080204" pitchFamily="34" charset="-128"/>
              </a:rPr>
              <a:t>: perguntas de segurança, senhas.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EACE3D0-C260-B240-9414-CFA6B14A5C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A4182D8-A765-C84B-934D-9EA4DC547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2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F6E84527-15E7-B04F-92C4-A4451D8E7B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50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="" xmlns:a16="http://schemas.microsoft.com/office/drawing/2014/main" id="{A05C9768-D89D-CD4A-8737-B45AAE00F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="" xmlns:a16="http://schemas.microsoft.com/office/drawing/2014/main" id="{BC43F35B-7E69-124F-9855-E8887206F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Algumas das formas como a sua senha pode ser descoberta são: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ao ser usada em computadores infectados. Muitos códigos maliciosos, ao infectar um computador, armazenam as teclas digitadas (inclusive senhas), espionam o teclado pela </a:t>
            </a:r>
            <a:r>
              <a:rPr lang="pt-BR" altLang="pt-BR" i="1" dirty="0">
                <a:ea typeface="ＭＳ Ｐゴシック" panose="020B0600070205080204" pitchFamily="34" charset="-128"/>
              </a:rPr>
              <a:t>webcam</a:t>
            </a:r>
            <a:r>
              <a:rPr lang="pt-BR" altLang="pt-BR" dirty="0">
                <a:ea typeface="ＭＳ Ｐゴシック" panose="020B0600070205080204" pitchFamily="34" charset="-128"/>
              </a:rPr>
              <a:t> (caso você possua uma e ela esteja apontada para o teclado) e gravam a posição da tela onde o </a:t>
            </a:r>
            <a:r>
              <a:rPr lang="pt-BR" altLang="pt-BR" i="1" dirty="0">
                <a:ea typeface="ＭＳ Ｐゴシック" panose="020B0600070205080204" pitchFamily="34" charset="-128"/>
              </a:rPr>
              <a:t>mouse</a:t>
            </a:r>
            <a:r>
              <a:rPr lang="pt-BR" altLang="pt-BR" dirty="0">
                <a:ea typeface="ＭＳ Ｐゴシック" panose="020B0600070205080204" pitchFamily="34" charset="-128"/>
              </a:rPr>
              <a:t> foi clicado;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ao ser usada em </a:t>
            </a:r>
            <a:r>
              <a:rPr lang="pt-BR" altLang="pt-BR" i="1" dirty="0">
                <a:ea typeface="ＭＳ Ｐゴシック" panose="020B0600070205080204" pitchFamily="34" charset="-128"/>
              </a:rPr>
              <a:t>sites</a:t>
            </a:r>
            <a:r>
              <a:rPr lang="pt-BR" altLang="pt-BR" dirty="0">
                <a:ea typeface="ＭＳ Ｐゴシック" panose="020B0600070205080204" pitchFamily="34" charset="-128"/>
              </a:rPr>
              <a:t> falsos (</a:t>
            </a:r>
            <a:r>
              <a:rPr lang="pt-BR" altLang="pt-BR" i="1" dirty="0" err="1">
                <a:ea typeface="ＭＳ Ｐゴシック" panose="020B0600070205080204" pitchFamily="34" charset="-128"/>
              </a:rPr>
              <a:t>phishing</a:t>
            </a:r>
            <a:r>
              <a:rPr lang="pt-BR" altLang="pt-BR" dirty="0">
                <a:ea typeface="ＭＳ Ｐゴシック" panose="020B0600070205080204" pitchFamily="34" charset="-128"/>
              </a:rPr>
              <a:t>). Ao digitar a sua senha em um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falso, achando que está no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verdadeiro, um atacante pode armazená-la e, posteriormente, usá-la para acessar o </a:t>
            </a:r>
            <a:r>
              <a:rPr lang="pt-BR" altLang="pt-BR" i="1" dirty="0">
                <a:ea typeface="ＭＳ Ｐゴシック" panose="020B0600070205080204" pitchFamily="34" charset="-128"/>
              </a:rPr>
              <a:t>site</a:t>
            </a:r>
            <a:r>
              <a:rPr lang="pt-BR" altLang="pt-BR" dirty="0">
                <a:ea typeface="ＭＳ Ｐゴシック" panose="020B0600070205080204" pitchFamily="34" charset="-128"/>
              </a:rPr>
              <a:t> verdadeiro e realizar operações em seu nome;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por meio de tentativas de adivinhação;</a:t>
            </a:r>
            <a:endParaRPr lang="pt-BR" altLang="pt-BR" b="1" dirty="0"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ao ser capturada enquanto trafega na rede, sem estar criptografada;</a:t>
            </a:r>
            <a:endParaRPr lang="pt-BR" altLang="pt-BR" b="1" dirty="0"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por meio do acesso ao arquivo onde a senha foi armazenada, caso ela não tenha sido gravada de forma criptografada</a:t>
            </a:r>
            <a:r>
              <a:rPr lang="pt-BR" altLang="pt-BR" b="1" dirty="0">
                <a:ea typeface="ＭＳ Ｐゴシック" panose="020B0600070205080204" pitchFamily="34" charset="-128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com o uso de técnicas de engenharia social, como forma a persuadi-lo a entregá-la voluntariamente;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dirty="0">
                <a:ea typeface="ＭＳ Ｐゴシック" panose="020B0600070205080204" pitchFamily="34" charset="-128"/>
              </a:rPr>
              <a:t>pela observação da movimentação dos seus dedos no teclado ou dos cliques do </a:t>
            </a:r>
            <a:r>
              <a:rPr lang="pt-BR" altLang="pt-BR" i="1" dirty="0">
                <a:ea typeface="ＭＳ Ｐゴシック" panose="020B0600070205080204" pitchFamily="34" charset="-128"/>
              </a:rPr>
              <a:t>mouse</a:t>
            </a:r>
            <a:r>
              <a:rPr lang="pt-BR" altLang="pt-BR" dirty="0">
                <a:ea typeface="ＭＳ Ｐゴシック" panose="020B0600070205080204" pitchFamily="34" charset="-128"/>
              </a:rPr>
              <a:t> em teclados virtuais.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C45D5D3-2934-344A-993F-8D7C4E70FE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E9B6757-F2A8-384A-91AD-B5236A530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3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506B114C-C122-1142-B02B-DC868B7DC8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49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="" xmlns:a16="http://schemas.microsoft.com/office/drawing/2014/main" id="{AF12141B-5317-4A41-891B-99F71997DB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="" xmlns:a16="http://schemas.microsoft.com/office/drawing/2014/main" id="{B7C02F41-543A-664E-92D3-13D10B4AD6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apresentados alguns dos principais riscos relacionados ao uso de senhas.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FC319D5-5112-3C40-B353-4CA9DE7A29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18ABC20-244A-9F47-86B9-B0B163AB9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4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5C736FE1-82B1-694E-AA20-BB12245728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55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="" xmlns:a16="http://schemas.microsoft.com/office/drawing/2014/main" id="{F96B70E7-7E59-EE45-92ED-A21405C1E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="" xmlns:a16="http://schemas.microsoft.com/office/drawing/2014/main" id="{8172A804-FB2F-A148-BCDD-4BF6799B8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Nos próximos </a:t>
            </a:r>
            <a:r>
              <a:rPr lang="pt-BR" altLang="pt-BR" i="1" dirty="0">
                <a:ea typeface="ＭＳ Ｐゴシック" panose="020B0600070205080204" pitchFamily="34" charset="-128"/>
              </a:rPr>
              <a:t>slides</a:t>
            </a:r>
            <a:r>
              <a:rPr lang="pt-BR" altLang="pt-BR" dirty="0">
                <a:ea typeface="ＭＳ Ｐゴシック" panose="020B0600070205080204" pitchFamily="34" charset="-128"/>
              </a:rPr>
              <a:t> são apresentados alguns dos principais cuidados que devem ser tomados relacionados a senhas.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D5D0FD6-E522-994B-AB75-049F3004C2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B58E03C-C871-DB41-8693-3E4A521A1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5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3DD5B11A-51A5-5649-A542-3C71CDE51F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68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="" xmlns:a16="http://schemas.microsoft.com/office/drawing/2014/main" id="{EF87543A-D13F-DD4B-8F92-AFB42836A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="" xmlns:a16="http://schemas.microsoft.com/office/drawing/2014/main" id="{E44B47F0-94C5-EC41-8D7A-DF493FB34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Uma senha boa, bem elaborada, é aquela que é difícil de ser descoberta (forte) e fácil de ser lembrada. Não convém que você crie uma senha forte se, quando for usá-la, não conseguir recordá-la. Também não convém que você crie uma senha fácil de ser lembrada se ela puder ser facilmente descoberta por um atacante.</a:t>
            </a:r>
          </a:p>
          <a:p>
            <a:r>
              <a:rPr lang="pt-BR" altLang="pt-BR" dirty="0">
                <a:ea typeface="ＭＳ Ｐゴシック" panose="020B0600070205080204" pitchFamily="34" charset="-128"/>
              </a:rPr>
              <a:t>Alguns elementos que você </a:t>
            </a:r>
            <a:r>
              <a:rPr lang="pt-BR" altLang="pt-BR" b="1" dirty="0">
                <a:ea typeface="ＭＳ Ｐゴシック" panose="020B0600070205080204" pitchFamily="34" charset="-128"/>
              </a:rPr>
              <a:t>não deve</a:t>
            </a:r>
            <a:r>
              <a:rPr lang="pt-BR" altLang="pt-BR" dirty="0">
                <a:ea typeface="ＭＳ Ｐゴシック" panose="020B0600070205080204" pitchFamily="34" charset="-128"/>
              </a:rPr>
              <a:t> usar na elaboração de suas senhas são: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Qualquer tipo de dado pessoal:</a:t>
            </a:r>
            <a:r>
              <a:rPr lang="pt-BR" altLang="pt-BR" dirty="0">
                <a:ea typeface="ＭＳ Ｐゴシック" panose="020B0600070205080204" pitchFamily="34" charset="-128"/>
              </a:rPr>
              <a:t> evite nomes, sobrenomes, contas de usuário, números de documentos, placas de carros, números de telefones e datas (estes dados podem ser facilmente obtidos e usados por pessoas que queiram tentar se autenticar como você).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Sequências de teclado:</a:t>
            </a:r>
            <a:r>
              <a:rPr lang="pt-BR" altLang="pt-BR" dirty="0">
                <a:ea typeface="ＭＳ Ｐゴシック" panose="020B0600070205080204" pitchFamily="34" charset="-128"/>
              </a:rPr>
              <a:t> evite senhas associadas à proximidade entre os caracteres no teclado, como “</a:t>
            </a:r>
            <a:r>
              <a:rPr lang="pt-BR" altLang="ja-JP" dirty="0">
                <a:ea typeface="ＭＳ Ｐゴシック" panose="020B0600070205080204" pitchFamily="34" charset="-128"/>
              </a:rPr>
              <a:t>1qaz2wsx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e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 err="1">
                <a:ea typeface="ＭＳ Ｐゴシック" panose="020B0600070205080204" pitchFamily="34" charset="-128"/>
              </a:rPr>
              <a:t>QwerTAsdfG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, pois são bastante conhecidas e podem ser facilmente observadas ao serem digitadas.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Palavras que façam parte de listas:</a:t>
            </a:r>
            <a:r>
              <a:rPr lang="pt-BR" altLang="pt-BR" dirty="0">
                <a:ea typeface="ＭＳ Ｐゴシック" panose="020B0600070205080204" pitchFamily="34" charset="-128"/>
              </a:rPr>
              <a:t> evite palavras presentes em listas publicamente conhecidas, como nomes de músicas, times de futebol, personagens de filmes, dicionários de diferentes idiomas, etc. Existem programas que tentam descobrir senhas combinando e testando estas palavras e que, portanto, não devem ser usadas.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98E211E-F962-184A-BDFC-8176DE8067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CF37D24-CD9B-664A-AC13-A05C0E668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6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9482AD54-E99B-DB4A-9E8A-DA07DEECF42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8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="" xmlns:a16="http://schemas.microsoft.com/office/drawing/2014/main" id="{6B51B7C7-FBA5-144A-A88A-C8D98D061D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="" xmlns:a16="http://schemas.microsoft.com/office/drawing/2014/main" id="{B2CEB17A-6902-A54F-A256-30F515B83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dirty="0">
                <a:ea typeface="ＭＳ Ｐゴシック" panose="020B0600070205080204" pitchFamily="34" charset="-128"/>
              </a:rPr>
              <a:t>Alguns elementos que você </a:t>
            </a:r>
            <a:r>
              <a:rPr lang="pt-BR" altLang="pt-BR" b="1" dirty="0">
                <a:ea typeface="ＭＳ Ｐゴシック" panose="020B0600070205080204" pitchFamily="34" charset="-128"/>
              </a:rPr>
              <a:t>deve</a:t>
            </a:r>
            <a:r>
              <a:rPr lang="pt-BR" altLang="pt-BR" dirty="0">
                <a:ea typeface="ＭＳ Ｐゴシック" panose="020B0600070205080204" pitchFamily="34" charset="-128"/>
              </a:rPr>
              <a:t> usar na elaboração de suas senhas são: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Números aleatórios:</a:t>
            </a:r>
            <a:r>
              <a:rPr lang="pt-BR" altLang="pt-BR" dirty="0">
                <a:ea typeface="ＭＳ Ｐゴシック" panose="020B0600070205080204" pitchFamily="34" charset="-128"/>
              </a:rPr>
              <a:t> quanto mais ao acaso forem os números usados melhor, principalmente em sistemas que aceitem </a:t>
            </a:r>
            <a:r>
              <a:rPr lang="pt-BR" altLang="pt-BR" b="1" dirty="0">
                <a:ea typeface="ＭＳ Ｐゴシック" panose="020B0600070205080204" pitchFamily="34" charset="-128"/>
              </a:rPr>
              <a:t>exclusivamente</a:t>
            </a:r>
            <a:r>
              <a:rPr lang="pt-BR" altLang="pt-BR" dirty="0">
                <a:ea typeface="ＭＳ Ｐゴシック" panose="020B0600070205080204" pitchFamily="34" charset="-128"/>
              </a:rPr>
              <a:t> caracteres numéricos.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Grande quantidade de caracteres:</a:t>
            </a:r>
            <a:r>
              <a:rPr lang="pt-BR" altLang="pt-BR" dirty="0">
                <a:ea typeface="ＭＳ Ｐゴシック" panose="020B0600070205080204" pitchFamily="34" charset="-128"/>
              </a:rPr>
              <a:t> quanto mais longa for a senha mais difícil será descobri-la. Apesar de senhas longas parecerem, a princípio, difíceis de serem digitadas, com o uso frequente elas acabam sendo digitadas facilmente.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Diferentes tipos de caracteres:</a:t>
            </a:r>
            <a:r>
              <a:rPr lang="pt-BR" altLang="pt-BR" dirty="0">
                <a:ea typeface="ＭＳ Ｐゴシック" panose="020B0600070205080204" pitchFamily="34" charset="-128"/>
              </a:rPr>
              <a:t> quanto mais “</a:t>
            </a:r>
            <a:r>
              <a:rPr lang="pt-BR" altLang="ja-JP" dirty="0">
                <a:ea typeface="ＭＳ Ｐゴシック" panose="020B0600070205080204" pitchFamily="34" charset="-128"/>
              </a:rPr>
              <a:t>bagunçada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for a senha mais difícil será descobri-la. Procure misturar caracteres, como números, sinais de pontuação e letras maiúsculas e minúsculas. O uso de sinais de pontuação pode dificultar bastante que a senha seja descoberta, sem necessariamente torná-la difícil de ser lembrada.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132B903-5EDA-A94C-8CEB-00C69403CD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7948681-E6E5-D347-B0EE-D0DCE871C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7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9E168A58-82C9-D347-9DB7-334506F988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76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="" xmlns:a16="http://schemas.microsoft.com/office/drawing/2014/main" id="{7402793E-8145-D943-B516-4F5543B3CA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="" xmlns:a16="http://schemas.microsoft.com/office/drawing/2014/main" id="{45EADD2C-336C-9241-95AC-D7751A3D8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Algumas dicas</a:t>
            </a:r>
            <a:r>
              <a:rPr lang="pt-BR" altLang="pt-BR" b="1" baseline="30000" dirty="0">
                <a:ea typeface="ＭＳ Ｐゴシック" panose="020B0600070205080204" pitchFamily="34" charset="-128"/>
              </a:rPr>
              <a:t> </a:t>
            </a:r>
            <a:r>
              <a:rPr lang="pt-BR" altLang="pt-BR" dirty="0">
                <a:ea typeface="ＭＳ Ｐゴシック" panose="020B0600070205080204" pitchFamily="34" charset="-128"/>
              </a:rPr>
              <a:t>práticas que você pode usar na elaboração de boas senhas são: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Selecione caracteres de uma frase:</a:t>
            </a:r>
            <a:r>
              <a:rPr lang="pt-BR" altLang="pt-BR" dirty="0">
                <a:ea typeface="ＭＳ Ｐゴシック" panose="020B0600070205080204" pitchFamily="34" charset="-128"/>
              </a:rPr>
              <a:t> baseie-se em uma frase e selecione a primeira, a segunda ou a última letra de cada palavra. Exemplo: com a frase “</a:t>
            </a:r>
            <a:r>
              <a:rPr lang="pt-BR" altLang="ja-JP" dirty="0">
                <a:ea typeface="ＭＳ Ｐゴシック" panose="020B0600070205080204" pitchFamily="34" charset="-128"/>
              </a:rPr>
              <a:t>O Cravo brigou com a Rosa debaixo de uma sacada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você pode gerar a senha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?</a:t>
            </a:r>
            <a:r>
              <a:rPr lang="pt-BR" altLang="ja-JP" dirty="0" err="1">
                <a:ea typeface="ＭＳ Ｐゴシック" panose="020B0600070205080204" pitchFamily="34" charset="-128"/>
              </a:rPr>
              <a:t>OCbcaRddus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(o sinal de interrogação foi colocado no início para acrescentar um símbolo à senha).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Utilize uma frase longa:</a:t>
            </a:r>
            <a:r>
              <a:rPr lang="pt-BR" altLang="pt-BR" dirty="0">
                <a:ea typeface="ＭＳ Ｐゴシック" panose="020B0600070205080204" pitchFamily="34" charset="-128"/>
              </a:rPr>
              <a:t> escolha uma frase longa, que faça sentido para você, que seja fácil de ser memorizada e que, se possível, tenha diferentes tipos de caracteres. Evite citações comuns (como ditados populares) e frases que possam ser diretamente ligadas à você (como o refrão de sua música preferida). Exemplo: se quando criança você sonhava em ser astronauta, pode usar como senha “</a:t>
            </a:r>
            <a:r>
              <a:rPr lang="pt-BR" altLang="ja-JP" dirty="0">
                <a:ea typeface="ＭＳ Ｐゴシック" panose="020B0600070205080204" pitchFamily="34" charset="-128"/>
              </a:rPr>
              <a:t>1 dia ainda verei os </a:t>
            </a:r>
            <a:r>
              <a:rPr lang="pt-BR" altLang="ja-JP" dirty="0" err="1">
                <a:ea typeface="ＭＳ Ｐゴシック" panose="020B0600070205080204" pitchFamily="34" charset="-128"/>
              </a:rPr>
              <a:t>aneis</a:t>
            </a:r>
            <a:r>
              <a:rPr lang="pt-BR" altLang="ja-JP" dirty="0">
                <a:ea typeface="ＭＳ Ｐゴシック" panose="020B0600070205080204" pitchFamily="34" charset="-128"/>
              </a:rPr>
              <a:t> de Saturno!!!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pt-BR" b="1" dirty="0">
                <a:ea typeface="ＭＳ Ｐゴシック" panose="020B0600070205080204" pitchFamily="34" charset="-128"/>
              </a:rPr>
              <a:t>Faça substituições de caracteres:</a:t>
            </a:r>
            <a:r>
              <a:rPr lang="pt-BR" altLang="pt-BR" dirty="0">
                <a:ea typeface="ＭＳ Ｐゴシック" panose="020B0600070205080204" pitchFamily="34" charset="-128"/>
              </a:rPr>
              <a:t> invente um padrão de substituição baseado, por exemplo, na semelhança visual (“</a:t>
            </a:r>
            <a:r>
              <a:rPr lang="pt-BR" altLang="ja-JP" dirty="0" err="1">
                <a:ea typeface="ＭＳ Ｐゴシック" panose="020B0600070205080204" pitchFamily="34" charset="-128"/>
              </a:rPr>
              <a:t>w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e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 err="1">
                <a:ea typeface="ＭＳ Ｐゴシック" panose="020B0600070205080204" pitchFamily="34" charset="-128"/>
              </a:rPr>
              <a:t>vv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) ou de fonética (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 err="1">
                <a:ea typeface="ＭＳ Ｐゴシック" panose="020B0600070205080204" pitchFamily="34" charset="-128"/>
              </a:rPr>
              <a:t>ca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e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 err="1">
                <a:ea typeface="ＭＳ Ｐゴシック" panose="020B0600070205080204" pitchFamily="34" charset="-128"/>
              </a:rPr>
              <a:t>k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) entre os caracteres. Crie o seu próprio padrão pois algumas trocas já são bastante óbvias. Exemplo: duplicando as letras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 err="1">
                <a:ea typeface="ＭＳ Ｐゴシック" panose="020B0600070205080204" pitchFamily="34" charset="-128"/>
              </a:rPr>
              <a:t>s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e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 err="1">
                <a:ea typeface="ＭＳ Ｐゴシック" panose="020B0600070205080204" pitchFamily="34" charset="-128"/>
              </a:rPr>
              <a:t>r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, substituindo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o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por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0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(número zero) e usando a frase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Sol, astro-rei do Sistema Solar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 você pode gerar a senha </a:t>
            </a:r>
            <a:r>
              <a:rPr lang="pt-BR" altLang="pt-BR" dirty="0">
                <a:ea typeface="ＭＳ Ｐゴシック" panose="020B0600070205080204" pitchFamily="34" charset="-128"/>
              </a:rPr>
              <a:t>“</a:t>
            </a:r>
            <a:r>
              <a:rPr lang="pt-BR" altLang="ja-JP" dirty="0">
                <a:ea typeface="ＭＳ Ｐゴシック" panose="020B0600070205080204" pitchFamily="34" charset="-128"/>
              </a:rPr>
              <a:t>SS0l, asstrr0-rrei d0 </a:t>
            </a:r>
            <a:r>
              <a:rPr lang="pt-BR" altLang="ja-JP" dirty="0" err="1">
                <a:ea typeface="ＭＳ Ｐゴシック" panose="020B0600070205080204" pitchFamily="34" charset="-128"/>
              </a:rPr>
              <a:t>SSisstema</a:t>
            </a:r>
            <a:r>
              <a:rPr lang="pt-BR" altLang="ja-JP" dirty="0">
                <a:ea typeface="ＭＳ Ｐゴシック" panose="020B0600070205080204" pitchFamily="34" charset="-128"/>
              </a:rPr>
              <a:t> SS0larr</a:t>
            </a:r>
            <a:r>
              <a:rPr lang="pt-BR" altLang="pt-BR" dirty="0">
                <a:ea typeface="ＭＳ Ｐゴシック" panose="020B0600070205080204" pitchFamily="34" charset="-128"/>
              </a:rPr>
              <a:t>”</a:t>
            </a:r>
            <a:r>
              <a:rPr lang="pt-BR" altLang="ja-JP" dirty="0">
                <a:ea typeface="ＭＳ Ｐゴシック" panose="020B0600070205080204" pitchFamily="34" charset="-128"/>
              </a:rPr>
              <a:t>.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0F545F2-E559-5A4A-92E6-ABC3C2D164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4D085B2-62FA-3240-8576-BBAE1054A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8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6A9A226C-3D5A-A34F-98E4-82480B531A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42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="" xmlns:a16="http://schemas.microsoft.com/office/drawing/2014/main" id="{FAC82DEF-FAE8-7447-B3DF-623317B2C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="" xmlns:a16="http://schemas.microsoft.com/office/drawing/2014/main" id="{E686FDD8-8AFA-0947-883C-7FDBEE2B5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9DABDB4-EE77-2848-8596-25424C97EA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D47A7B7-0ED8-2048-BAE2-31638F6C0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36286-8555-9140-905F-A1791EAD239F}" type="slidenum">
              <a:rPr lang="en-US" altLang="pt-BR" smtClean="0"/>
              <a:pPr>
                <a:defRPr/>
              </a:pPr>
              <a:t>9</a:t>
            </a:fld>
            <a:endParaRPr lang="en-US" altLang="pt-BR"/>
          </a:p>
        </p:txBody>
      </p:sp>
      <p:sp>
        <p:nvSpPr>
          <p:cNvPr id="7" name="Espaço Reservado para Cabeçalho 6">
            <a:extLst>
              <a:ext uri="{FF2B5EF4-FFF2-40B4-BE49-F238E27FC236}">
                <a16:creationId xmlns="" xmlns:a16="http://schemas.microsoft.com/office/drawing/2014/main" id="{DA2D64D6-7F2B-5B4D-B10E-E66AD1D05B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Senhas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5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23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93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FD528CA3-EB35-524C-937A-AA7A37C1482B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994B8DD0-830D-0946-B419-64CCD1B3EF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44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1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B4C94C2-6CF2-CF4A-9759-0C187DBC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2122D80B-D1EB-E749-B1AF-E0DBC050F0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9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22748F-8E81-3F41-8D07-87D70CE206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22413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420888"/>
            <a:ext cx="548640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247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17FA944C-C0DA-2F48-8FF3-17EC5C7B123E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rgbClr val="ED7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4C2EBF1F-8972-9247-8567-9AEC7725F9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69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9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="" xmlns:a16="http://schemas.microsoft.com/office/drawing/2014/main" id="{BBE77250-7BE2-E742-8B4F-4D23076F1748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9200" cy="4525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F1092F43-AE92-6A4C-9407-73722FF3DB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11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F4FA32D9-AA94-8745-951F-57EAFE4CDE7D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39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392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F3FBFDC0-68DD-5D4F-A050-DA12DB06B5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8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="" xmlns:a16="http://schemas.microsoft.com/office/drawing/2014/main" id="{CDBC2E0D-552A-F746-BE47-F6EFD7FBACC8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55C70F65-FBA9-8848-B46A-C707435BC9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228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0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2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CF603E5E-C057-8748-BCCB-338BBD0C6D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D198367F-218C-A245-987E-62DBB72E30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1" r:id="rId4"/>
    <p:sldLayoutId id="2147484218" r:id="rId5"/>
    <p:sldLayoutId id="2147484219" r:id="rId6"/>
    <p:sldLayoutId id="2147484220" r:id="rId7"/>
    <p:sldLayoutId id="2147484212" r:id="rId8"/>
    <p:sldLayoutId id="2147484213" r:id="rId9"/>
    <p:sldLayoutId id="2147484214" r:id="rId10"/>
    <p:sldLayoutId id="2147484221" r:id="rId11"/>
    <p:sldLayoutId id="2147484222" r:id="rId12"/>
    <p:sldLayoutId id="2147484223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1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charset="0"/>
          <a:ea typeface="ＭＳ Ｐゴシック" charset="0"/>
          <a:cs typeface="Arial Black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charset="0"/>
          <a:ea typeface="ＭＳ Ｐゴシック" charset="0"/>
          <a:cs typeface="Arial Black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charset="0"/>
          <a:ea typeface="ＭＳ Ｐゴシック" charset="0"/>
          <a:cs typeface="Arial Black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lack" charset="0"/>
          <a:ea typeface="ＭＳ Ｐゴシック" charset="0"/>
          <a:cs typeface="Arial Black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b="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="" xmlns:a16="http://schemas.microsoft.com/office/drawing/2014/main" id="{DC78C093-014A-D340-9719-EFCC5A00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Evite:</a:t>
            </a:r>
          </a:p>
          <a:p>
            <a:pPr lvl="1"/>
            <a:r>
              <a:rPr lang="pt-BR" altLang="pt-BR" noProof="0" dirty="0"/>
              <a:t>salvar as suas senhas no navegador </a:t>
            </a:r>
            <a:r>
              <a:rPr lang="pt-BR" altLang="pt-BR" i="1" noProof="0" dirty="0"/>
              <a:t>web</a:t>
            </a:r>
          </a:p>
          <a:p>
            <a:pPr lvl="1"/>
            <a:r>
              <a:rPr lang="pt-BR" altLang="pt-BR" noProof="0" dirty="0"/>
              <a:t>usar opções, como:</a:t>
            </a:r>
          </a:p>
          <a:p>
            <a:pPr lvl="2"/>
            <a:r>
              <a:rPr lang="pt-BR" altLang="pt-BR" noProof="0" dirty="0"/>
              <a:t>“</a:t>
            </a:r>
            <a:r>
              <a:rPr lang="pt-BR" altLang="ja-JP" noProof="0" dirty="0"/>
              <a:t>Lembre-se de mim</a:t>
            </a:r>
            <a:r>
              <a:rPr lang="pt-BR" altLang="pt-BR" noProof="0" dirty="0"/>
              <a:t>”</a:t>
            </a:r>
            <a:r>
              <a:rPr lang="pt-BR" altLang="ja-JP" noProof="0" dirty="0"/>
              <a:t> </a:t>
            </a:r>
          </a:p>
          <a:p>
            <a:pPr lvl="2"/>
            <a:r>
              <a:rPr lang="pt-BR" altLang="pt-BR" noProof="0" dirty="0"/>
              <a:t>“</a:t>
            </a:r>
            <a:r>
              <a:rPr lang="pt-BR" altLang="ja-JP" noProof="0" dirty="0"/>
              <a:t>Continuar conectado</a:t>
            </a:r>
            <a:r>
              <a:rPr lang="pt-BR" altLang="pt-BR" noProof="0" dirty="0"/>
              <a:t>”</a:t>
            </a:r>
            <a:endParaRPr lang="pt-BR" altLang="ja-JP" noProof="0" dirty="0"/>
          </a:p>
          <a:p>
            <a:pPr lvl="1"/>
            <a:r>
              <a:rPr lang="pt-BR" altLang="pt-BR" noProof="0" dirty="0"/>
              <a:t>usar a mesma senha para todos os serviços que acessa</a:t>
            </a:r>
          </a:p>
          <a:p>
            <a:pPr lvl="2"/>
            <a:r>
              <a:rPr lang="pt-BR" altLang="pt-BR" noProof="0" dirty="0"/>
              <a:t>basta ao atacante conseguir uma senha para ser capaz de acessar as demais contas onde ela seja usada</a:t>
            </a:r>
          </a:p>
          <a:p>
            <a:r>
              <a:rPr lang="pt-BR" altLang="pt-BR" noProof="0" dirty="0"/>
              <a:t>Não use senhas de acesso profissional para acessar assuntos pessoais (e vice-versa)</a:t>
            </a:r>
          </a:p>
          <a:p>
            <a:pPr lvl="1"/>
            <a:r>
              <a:rPr lang="pt-BR" altLang="pt-BR" noProof="0" dirty="0"/>
              <a:t>respeite os contextos</a:t>
            </a:r>
          </a:p>
        </p:txBody>
      </p:sp>
      <p:sp>
        <p:nvSpPr>
          <p:cNvPr id="39937" name="Title 1">
            <a:extLst>
              <a:ext uri="{FF2B5EF4-FFF2-40B4-BE49-F238E27FC236}">
                <a16:creationId xmlns="" xmlns:a16="http://schemas.microsoft.com/office/drawing/2014/main" id="{D34E0B47-5977-9A42-A5AF-01484612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Uso de senhas (2/4)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="" xmlns:a16="http://schemas.microsoft.com/office/drawing/2014/main" id="{5F0BAB9F-BC21-D24B-A16A-EEEE56BC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Crie grupos de senhas, de acordo com o risco envolvido</a:t>
            </a:r>
          </a:p>
          <a:p>
            <a:pPr lvl="1"/>
            <a:r>
              <a:rPr lang="pt-BR" altLang="pt-BR" noProof="0" dirty="0"/>
              <a:t>crie senhas:</a:t>
            </a:r>
          </a:p>
          <a:p>
            <a:pPr lvl="2"/>
            <a:r>
              <a:rPr lang="pt-BR" altLang="pt-BR" noProof="0" dirty="0"/>
              <a:t>únicas, fortes, e use-as onde haja recursos valiosos envolvidos</a:t>
            </a:r>
          </a:p>
          <a:p>
            <a:pPr lvl="2"/>
            <a:r>
              <a:rPr lang="pt-BR" altLang="pt-BR" noProof="0" dirty="0"/>
              <a:t>únicas, um pouco mais simples, e use-as onde o valor dos recursos protegidos é inferior </a:t>
            </a:r>
          </a:p>
          <a:p>
            <a:pPr lvl="2"/>
            <a:r>
              <a:rPr lang="pt-BR" altLang="pt-BR" noProof="0" dirty="0"/>
              <a:t>simples e reutilize-as para acessos sem risco</a:t>
            </a:r>
          </a:p>
        </p:txBody>
      </p:sp>
      <p:sp>
        <p:nvSpPr>
          <p:cNvPr id="41985" name="Title 1">
            <a:extLst>
              <a:ext uri="{FF2B5EF4-FFF2-40B4-BE49-F238E27FC236}">
                <a16:creationId xmlns="" xmlns:a16="http://schemas.microsoft.com/office/drawing/2014/main" id="{2B2A7245-2E00-F242-BD2C-5F281C95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Uso de senhas (3/4)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="" xmlns:a16="http://schemas.microsoft.com/office/drawing/2014/main" id="{5F0BAB9F-BC21-D24B-A16A-EEEE56BC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Armazene suas senhas de forma segura:</a:t>
            </a:r>
          </a:p>
          <a:p>
            <a:pPr lvl="1"/>
            <a:r>
              <a:rPr lang="pt-BR" altLang="pt-BR" dirty="0"/>
              <a:t>use programas gerenciadores de contas/senhas </a:t>
            </a:r>
          </a:p>
          <a:p>
            <a:pPr lvl="1"/>
            <a:r>
              <a:rPr lang="pt-BR" altLang="pt-BR" noProof="0" dirty="0"/>
              <a:t>anote-as em um papel e guarde-o em local seguro</a:t>
            </a:r>
          </a:p>
          <a:p>
            <a:pPr lvl="1"/>
            <a:r>
              <a:rPr lang="pt-BR" altLang="pt-BR" noProof="0" dirty="0"/>
              <a:t>grave-as em um arquivo criptografado</a:t>
            </a:r>
          </a:p>
        </p:txBody>
      </p:sp>
      <p:sp>
        <p:nvSpPr>
          <p:cNvPr id="41985" name="Title 1">
            <a:extLst>
              <a:ext uri="{FF2B5EF4-FFF2-40B4-BE49-F238E27FC236}">
                <a16:creationId xmlns="" xmlns:a16="http://schemas.microsoft.com/office/drawing/2014/main" id="{2B2A7245-2E00-F242-BD2C-5F281C95D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Uso de senhas (4/4)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5AEC1821-B60F-504D-96FC-8645E2C7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840" y="3212976"/>
            <a:ext cx="2880320" cy="30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0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="" xmlns:a16="http://schemas.microsoft.com/office/drawing/2014/main" id="{0526D895-ABDE-CF4B-8A4A-A95DAC16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435280" cy="4525962"/>
          </a:xfrm>
        </p:spPr>
        <p:txBody>
          <a:bodyPr/>
          <a:lstStyle/>
          <a:p>
            <a:r>
              <a:rPr lang="pt-BR" altLang="pt-BR" noProof="0" dirty="0"/>
              <a:t>Altere suas senhas:</a:t>
            </a:r>
          </a:p>
          <a:p>
            <a:pPr lvl="1"/>
            <a:r>
              <a:rPr lang="pt-BR" altLang="pt-BR" noProof="0" dirty="0"/>
              <a:t>imediatamente: se desconfiar que tenham sido descobertas ou usadas em computadores invadidos ou infectados</a:t>
            </a:r>
          </a:p>
          <a:p>
            <a:pPr lvl="1"/>
            <a:r>
              <a:rPr lang="pt-BR" altLang="pt-BR" noProof="0" dirty="0"/>
              <a:t>rapidamente:</a:t>
            </a:r>
          </a:p>
          <a:p>
            <a:pPr lvl="2"/>
            <a:r>
              <a:rPr lang="pt-BR" altLang="pt-BR" noProof="0" dirty="0"/>
              <a:t>se perder um computador onde elas estejam gravadas</a:t>
            </a:r>
          </a:p>
          <a:p>
            <a:pPr lvl="2"/>
            <a:r>
              <a:rPr lang="pt-BR" altLang="pt-BR" noProof="0" dirty="0"/>
              <a:t>se usar:</a:t>
            </a:r>
          </a:p>
          <a:p>
            <a:pPr lvl="3"/>
            <a:r>
              <a:rPr lang="pt-BR" altLang="pt-BR" noProof="0" dirty="0"/>
              <a:t>um padrão de formação e desconfiar que alguma tenha sido descoberta</a:t>
            </a:r>
          </a:p>
          <a:p>
            <a:pPr lvl="3"/>
            <a:r>
              <a:rPr lang="pt-BR" altLang="pt-BR" noProof="0" dirty="0"/>
              <a:t>uma mesma senha em mais de um lugar e desconfiar que ela tenha sido descoberta em algum deles </a:t>
            </a:r>
          </a:p>
          <a:p>
            <a:pPr lvl="2"/>
            <a:r>
              <a:rPr lang="pt-BR" altLang="pt-BR" noProof="0" dirty="0"/>
              <a:t>ao adquirir equipamentos acessíveis via rede</a:t>
            </a:r>
          </a:p>
          <a:p>
            <a:pPr lvl="3"/>
            <a:r>
              <a:rPr lang="pt-BR" altLang="pt-BR" noProof="0" dirty="0"/>
              <a:t>eles podem estar configurados com senha padrão</a:t>
            </a:r>
          </a:p>
          <a:p>
            <a:pPr lvl="1"/>
            <a:r>
              <a:rPr lang="pt-BR" altLang="pt-BR" noProof="0" dirty="0"/>
              <a:t>regularmente: nos demais casos</a:t>
            </a:r>
          </a:p>
        </p:txBody>
      </p:sp>
      <p:sp>
        <p:nvSpPr>
          <p:cNvPr id="44033" name="Title 1">
            <a:extLst>
              <a:ext uri="{FF2B5EF4-FFF2-40B4-BE49-F238E27FC236}">
                <a16:creationId xmlns="" xmlns:a16="http://schemas.microsoft.com/office/drawing/2014/main" id="{0CDD91AE-3683-5A40-8E24-76868D13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Alteração de senhas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4387680" y="457200"/>
              <a:ext cx="1708560" cy="12322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8320" y="447840"/>
                <a:ext cx="1727280" cy="125100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>
            <a:extLst>
              <a:ext uri="{FF2B5EF4-FFF2-40B4-BE49-F238E27FC236}">
                <a16:creationId xmlns="" xmlns:a16="http://schemas.microsoft.com/office/drawing/2014/main" id="{BBC1AD9F-8752-5644-9F13-C2B221221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Configure opções de recuperação de senhas:</a:t>
            </a:r>
          </a:p>
          <a:p>
            <a:pPr lvl="1"/>
            <a:r>
              <a:rPr lang="pt-BR" altLang="pt-BR" noProof="0" dirty="0"/>
              <a:t>um endereço de </a:t>
            </a:r>
            <a:r>
              <a:rPr lang="pt-BR" altLang="pt-BR" i="1" noProof="0" dirty="0"/>
              <a:t>e-mail</a:t>
            </a:r>
            <a:r>
              <a:rPr lang="pt-BR" altLang="pt-BR" noProof="0" dirty="0"/>
              <a:t> alternativo</a:t>
            </a:r>
          </a:p>
          <a:p>
            <a:pPr lvl="1"/>
            <a:r>
              <a:rPr lang="pt-BR" altLang="pt-BR" noProof="0" dirty="0"/>
              <a:t>uma pergunta de segurança</a:t>
            </a:r>
          </a:p>
          <a:p>
            <a:pPr lvl="1"/>
            <a:r>
              <a:rPr lang="pt-BR" altLang="pt-BR" noProof="0" dirty="0"/>
              <a:t>uma dica de segurança</a:t>
            </a:r>
          </a:p>
          <a:p>
            <a:pPr lvl="1"/>
            <a:r>
              <a:rPr lang="pt-BR" altLang="pt-BR" noProof="0" dirty="0"/>
              <a:t>um número de telefone celular</a:t>
            </a:r>
          </a:p>
          <a:p>
            <a:r>
              <a:rPr lang="pt-BR" altLang="pt-BR" noProof="0" dirty="0"/>
              <a:t>Ao usar perguntas de segurança:</a:t>
            </a:r>
          </a:p>
          <a:p>
            <a:pPr lvl="1"/>
            <a:r>
              <a:rPr lang="pt-BR" altLang="pt-BR" noProof="0" dirty="0"/>
              <a:t>evite escolher questões cujas respostas sejam facilmente adivinhadas</a:t>
            </a:r>
          </a:p>
          <a:p>
            <a:pPr lvl="1"/>
            <a:r>
              <a:rPr lang="pt-BR" altLang="pt-BR" noProof="0" dirty="0"/>
              <a:t>procure criar suas próprias questões</a:t>
            </a:r>
          </a:p>
          <a:p>
            <a:pPr lvl="2"/>
            <a:r>
              <a:rPr lang="pt-BR" altLang="pt-BR" noProof="0" dirty="0"/>
              <a:t>de preferência com respostas falsas</a:t>
            </a:r>
          </a:p>
        </p:txBody>
      </p:sp>
      <p:sp>
        <p:nvSpPr>
          <p:cNvPr id="46081" name="Title 1">
            <a:extLst>
              <a:ext uri="{FF2B5EF4-FFF2-40B4-BE49-F238E27FC236}">
                <a16:creationId xmlns="" xmlns:a16="http://schemas.microsoft.com/office/drawing/2014/main" id="{34E47D44-186E-7940-89AD-BA6A7AA6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Recuperação de senhas (1/2)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="" xmlns:a16="http://schemas.microsoft.com/office/drawing/2014/main" id="{B52E2BD9-C286-594B-AA8F-B9A7333F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000"/>
            <a:ext cx="8363272" cy="4525962"/>
          </a:xfrm>
        </p:spPr>
        <p:txBody>
          <a:bodyPr/>
          <a:lstStyle/>
          <a:p>
            <a:r>
              <a:rPr lang="pt-BR" altLang="pt-BR" noProof="0" dirty="0"/>
              <a:t>Ao usar dicas de segurança, escolha aquelas que sejam:</a:t>
            </a:r>
          </a:p>
          <a:p>
            <a:pPr lvl="1"/>
            <a:r>
              <a:rPr lang="pt-BR" altLang="pt-BR" noProof="0" dirty="0"/>
              <a:t>vagas o suficiente para que ninguém consiga descobri-las, e </a:t>
            </a:r>
          </a:p>
          <a:p>
            <a:pPr lvl="1"/>
            <a:r>
              <a:rPr lang="pt-BR" altLang="pt-BR" noProof="0" dirty="0"/>
              <a:t>claras o bastante para que você consiga entendê-las</a:t>
            </a:r>
          </a:p>
          <a:p>
            <a:r>
              <a:rPr lang="pt-BR" altLang="pt-BR" noProof="0" dirty="0"/>
              <a:t> Ao solicitar o envio de suas senhas por </a:t>
            </a:r>
            <a:r>
              <a:rPr lang="pt-BR" altLang="pt-BR" i="1" noProof="0" dirty="0"/>
              <a:t>e-mail</a:t>
            </a:r>
            <a:r>
              <a:rPr lang="pt-BR" altLang="pt-BR" noProof="0" dirty="0"/>
              <a:t>:</a:t>
            </a:r>
          </a:p>
          <a:p>
            <a:pPr lvl="1"/>
            <a:r>
              <a:rPr lang="pt-BR" altLang="pt-BR" noProof="0" dirty="0"/>
              <a:t>procure alterá-las o mais rápido possível</a:t>
            </a:r>
          </a:p>
          <a:p>
            <a:pPr lvl="1"/>
            <a:r>
              <a:rPr lang="pt-BR" altLang="pt-BR" noProof="0" dirty="0"/>
              <a:t>cadastre um </a:t>
            </a:r>
            <a:r>
              <a:rPr lang="pt-BR" altLang="pt-BR" i="1" noProof="0" dirty="0"/>
              <a:t>e-mail</a:t>
            </a:r>
            <a:r>
              <a:rPr lang="pt-BR" altLang="pt-BR" noProof="0" dirty="0"/>
              <a:t> que você acesse regularmente</a:t>
            </a:r>
          </a:p>
          <a:p>
            <a:pPr lvl="2"/>
            <a:r>
              <a:rPr lang="pt-BR" altLang="pt-BR" noProof="0" dirty="0"/>
              <a:t>para não esquecer a senha desta conta também</a:t>
            </a:r>
          </a:p>
        </p:txBody>
      </p:sp>
      <p:sp>
        <p:nvSpPr>
          <p:cNvPr id="48129" name="Title 1">
            <a:extLst>
              <a:ext uri="{FF2B5EF4-FFF2-40B4-BE49-F238E27FC236}">
                <a16:creationId xmlns="" xmlns:a16="http://schemas.microsoft.com/office/drawing/2014/main" id="{333B70F8-E922-5E4C-B45D-683B41FA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Recuperação de senhas 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="" xmlns:a16="http://schemas.microsoft.com/office/drawing/2014/main" id="{9A445077-6153-9047-9408-6D63568E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Desconfie de mensagens recebidas:</a:t>
            </a:r>
          </a:p>
          <a:p>
            <a:pPr lvl="1"/>
            <a:r>
              <a:rPr lang="pt-BR" altLang="pt-BR" noProof="0" dirty="0"/>
              <a:t>mesmo que enviadas por conhecidos </a:t>
            </a:r>
          </a:p>
          <a:p>
            <a:pPr lvl="2"/>
            <a:r>
              <a:rPr lang="pt-BR" altLang="pt-BR" noProof="0" dirty="0"/>
              <a:t>elas podem ter sido enviadas de contas falsas ou invadidas</a:t>
            </a:r>
          </a:p>
          <a:p>
            <a:r>
              <a:rPr lang="pt-BR" altLang="pt-BR" noProof="0" dirty="0"/>
              <a:t> Evite:</a:t>
            </a:r>
          </a:p>
          <a:p>
            <a:pPr lvl="1"/>
            <a:r>
              <a:rPr lang="pt-BR" altLang="pt-BR" noProof="0" dirty="0"/>
              <a:t>clicar/seguir </a:t>
            </a:r>
            <a:r>
              <a:rPr lang="pt-BR" altLang="pt-BR" i="1" noProof="0" dirty="0"/>
              <a:t>links</a:t>
            </a:r>
            <a:r>
              <a:rPr lang="pt-BR" altLang="pt-BR" noProof="0" dirty="0"/>
              <a:t> recebidos via mensagens eletrônicas</a:t>
            </a:r>
          </a:p>
          <a:p>
            <a:pPr lvl="2"/>
            <a:r>
              <a:rPr lang="pt-BR" altLang="pt-BR" noProof="0" dirty="0"/>
              <a:t>procure digitar a URL diretamente no navegador</a:t>
            </a:r>
          </a:p>
          <a:p>
            <a:pPr lvl="1"/>
            <a:r>
              <a:rPr lang="pt-BR" altLang="pt-BR" noProof="0" dirty="0"/>
              <a:t>usar </a:t>
            </a:r>
            <a:r>
              <a:rPr lang="pt-BR" altLang="pt-BR" i="1" noProof="0" dirty="0"/>
              <a:t>sites</a:t>
            </a:r>
            <a:r>
              <a:rPr lang="pt-BR" altLang="pt-BR" noProof="0" dirty="0"/>
              <a:t> de busca para acessar serviços que requeiram senhas, como seu </a:t>
            </a:r>
            <a:r>
              <a:rPr lang="pt-BR" altLang="pt-BR" i="1" noProof="0" dirty="0"/>
              <a:t>webmail</a:t>
            </a:r>
            <a:r>
              <a:rPr lang="pt-BR" altLang="pt-BR" noProof="0" dirty="0"/>
              <a:t> e sua rede social</a:t>
            </a:r>
          </a:p>
          <a:p>
            <a:r>
              <a:rPr lang="pt-BR" altLang="pt-BR" noProof="0" dirty="0"/>
              <a:t>Seja cuidadoso ao acessar </a:t>
            </a:r>
            <a:r>
              <a:rPr lang="pt-BR" altLang="pt-BR" i="1" noProof="0" dirty="0"/>
              <a:t>links</a:t>
            </a:r>
            <a:r>
              <a:rPr lang="pt-BR" altLang="pt-BR" noProof="0" dirty="0"/>
              <a:t> reduzidos:</a:t>
            </a:r>
          </a:p>
          <a:p>
            <a:pPr lvl="1"/>
            <a:r>
              <a:rPr lang="pt-BR" altLang="pt-BR" noProof="0" dirty="0"/>
              <a:t>use complementos que permitam expandir o </a:t>
            </a:r>
            <a:r>
              <a:rPr lang="pt-BR" altLang="pt-BR" i="1" noProof="0" dirty="0"/>
              <a:t>link</a:t>
            </a:r>
            <a:r>
              <a:rPr lang="pt-BR" altLang="pt-BR" noProof="0" dirty="0"/>
              <a:t> antes de clicar sobre ele</a:t>
            </a:r>
          </a:p>
        </p:txBody>
      </p:sp>
      <p:sp>
        <p:nvSpPr>
          <p:cNvPr id="50177" name="Title 1">
            <a:extLst>
              <a:ext uri="{FF2B5EF4-FFF2-40B4-BE49-F238E27FC236}">
                <a16:creationId xmlns="" xmlns:a16="http://schemas.microsoft.com/office/drawing/2014/main" id="{59ADA195-DD21-7A42-BE1C-05CEDA39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i="1" noProof="0" dirty="0"/>
              <a:t>Phishing</a:t>
            </a:r>
            <a:r>
              <a:rPr lang="pt-BR" altLang="pt-BR" noProof="0" dirty="0"/>
              <a:t> e códigos maliciosos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="" xmlns:a16="http://schemas.microsoft.com/office/drawing/2014/main" id="{9A445077-6153-9047-9408-6D63568E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Procure reduzir a quantidade de informações que possam ser coletadas sobre você</a:t>
            </a:r>
          </a:p>
          <a:p>
            <a:pPr lvl="1"/>
            <a:r>
              <a:rPr lang="pt-BR" altLang="pt-BR" noProof="0" dirty="0"/>
              <a:t>elas podem ser usadas para adivinhar as suas senhas</a:t>
            </a:r>
          </a:p>
          <a:p>
            <a:r>
              <a:rPr lang="pt-BR" altLang="pt-BR" noProof="0" dirty="0"/>
              <a:t>Seja cuidadoso com as informações que você divulga em </a:t>
            </a:r>
            <a:r>
              <a:rPr lang="pt-BR" altLang="pt-BR" i="1" noProof="0" dirty="0"/>
              <a:t>blogs</a:t>
            </a:r>
            <a:r>
              <a:rPr lang="pt-BR" altLang="pt-BR" noProof="0" dirty="0"/>
              <a:t> e redes sociais</a:t>
            </a:r>
          </a:p>
          <a:p>
            <a:pPr lvl="1"/>
            <a:r>
              <a:rPr lang="pt-BR" altLang="pt-BR" noProof="0" dirty="0"/>
              <a:t>elas podem ser usadas por invasores para tentar:</a:t>
            </a:r>
          </a:p>
          <a:p>
            <a:pPr lvl="2"/>
            <a:r>
              <a:rPr lang="pt-BR" altLang="pt-BR" noProof="0" dirty="0"/>
              <a:t>confirmar os seus dados cadastrais</a:t>
            </a:r>
          </a:p>
          <a:p>
            <a:pPr lvl="2"/>
            <a:r>
              <a:rPr lang="pt-BR" altLang="pt-BR" noProof="0" dirty="0"/>
              <a:t>descobrir dicas de segurança</a:t>
            </a:r>
          </a:p>
          <a:p>
            <a:pPr lvl="2"/>
            <a:r>
              <a:rPr lang="pt-BR" altLang="pt-BR" noProof="0" dirty="0"/>
              <a:t>responder perguntas de segurança</a:t>
            </a:r>
          </a:p>
        </p:txBody>
      </p:sp>
      <p:sp>
        <p:nvSpPr>
          <p:cNvPr id="50177" name="Title 1">
            <a:extLst>
              <a:ext uri="{FF2B5EF4-FFF2-40B4-BE49-F238E27FC236}">
                <a16:creationId xmlns="" xmlns:a16="http://schemas.microsoft.com/office/drawing/2014/main" id="{59ADA195-DD21-7A42-BE1C-05CEDA39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Privacidade</a:t>
            </a:r>
          </a:p>
        </p:txBody>
      </p:sp>
      <p:pic>
        <p:nvPicPr>
          <p:cNvPr id="4" name="Picture Placeholder 2">
            <a:extLst>
              <a:ext uri="{FF2B5EF4-FFF2-40B4-BE49-F238E27FC236}">
                <a16:creationId xmlns="" xmlns:a16="http://schemas.microsoft.com/office/drawing/2014/main" id="{A1304CFE-7808-7144-80AD-449DC82D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3827577"/>
            <a:ext cx="3250704" cy="22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="" xmlns:a16="http://schemas.microsoft.com/office/drawing/2014/main" id="{174079D6-072D-F14A-B499-6DBC6B1F1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Servem para autenticar um usuário</a:t>
            </a:r>
          </a:p>
          <a:p>
            <a:pPr lvl="1"/>
            <a:r>
              <a:rPr lang="pt-BR" altLang="pt-BR" noProof="0" dirty="0"/>
              <a:t>asseguram que você é realmente quem diz ser, e</a:t>
            </a:r>
          </a:p>
          <a:p>
            <a:pPr lvl="1"/>
            <a:r>
              <a:rPr lang="pt-BR" altLang="pt-BR" noProof="0" dirty="0"/>
              <a:t>que possui o direito de acessar o recurso em questão</a:t>
            </a:r>
          </a:p>
          <a:p>
            <a:r>
              <a:rPr lang="pt-BR" altLang="pt-BR" noProof="0" dirty="0"/>
              <a:t>Um dos principais mecanismos de autenticação usados na Internet </a:t>
            </a:r>
          </a:p>
          <a:p>
            <a:r>
              <a:rPr lang="pt-BR" altLang="pt-BR" noProof="0" dirty="0"/>
              <a:t>Proteger suas senhas é essencial para se prevenir dos riscos envolvidos no uso da Internet:</a:t>
            </a:r>
          </a:p>
          <a:p>
            <a:pPr lvl="1"/>
            <a:r>
              <a:rPr lang="pt-BR" altLang="pt-BR" noProof="0" dirty="0"/>
              <a:t>é o segredo das suas senhas que garante a sua identidade, ou seja, que você é o dono das suas contas de usuário</a:t>
            </a:r>
          </a:p>
        </p:txBody>
      </p:sp>
      <p:sp>
        <p:nvSpPr>
          <p:cNvPr id="15361" name="Title 1">
            <a:extLst>
              <a:ext uri="{FF2B5EF4-FFF2-40B4-BE49-F238E27FC236}">
                <a16:creationId xmlns="" xmlns:a16="http://schemas.microsoft.com/office/drawing/2014/main" id="{BD5019DE-3B5E-C548-9168-9B14E37B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Senhas (1/2)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="" xmlns:a16="http://schemas.microsoft.com/office/drawing/2014/main" id="{D8E3EAA6-93BA-4C4B-BDA3-B7D328F2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Sua senha pode ser descoberta:</a:t>
            </a:r>
          </a:p>
          <a:p>
            <a:pPr lvl="1"/>
            <a:r>
              <a:rPr lang="pt-BR" altLang="pt-BR" noProof="0" dirty="0"/>
              <a:t>quando usada em:</a:t>
            </a:r>
          </a:p>
          <a:p>
            <a:pPr lvl="2"/>
            <a:r>
              <a:rPr lang="pt-BR" altLang="pt-BR" noProof="0" dirty="0"/>
              <a:t>computadores infectados</a:t>
            </a:r>
          </a:p>
          <a:p>
            <a:pPr lvl="2"/>
            <a:r>
              <a:rPr lang="pt-BR" altLang="pt-BR" noProof="0" dirty="0"/>
              <a:t>computadores invadidos</a:t>
            </a:r>
          </a:p>
          <a:p>
            <a:pPr lvl="2"/>
            <a:r>
              <a:rPr lang="pt-BR" altLang="pt-BR" i="1" noProof="0" dirty="0"/>
              <a:t>sites</a:t>
            </a:r>
            <a:r>
              <a:rPr lang="pt-BR" altLang="pt-BR" noProof="0" dirty="0"/>
              <a:t> falsos (</a:t>
            </a:r>
            <a:r>
              <a:rPr lang="pt-BR" altLang="pt-BR" i="1" noProof="0" dirty="0"/>
              <a:t>phishing</a:t>
            </a:r>
            <a:r>
              <a:rPr lang="pt-BR" altLang="pt-BR" noProof="0" dirty="0"/>
              <a:t>)</a:t>
            </a:r>
          </a:p>
          <a:p>
            <a:pPr lvl="1"/>
            <a:r>
              <a:rPr lang="pt-BR" altLang="pt-BR" noProof="0" dirty="0"/>
              <a:t>por meio de tentativas de adivinhação</a:t>
            </a:r>
          </a:p>
          <a:p>
            <a:pPr lvl="1"/>
            <a:r>
              <a:rPr lang="pt-BR" altLang="pt-BR" noProof="0" dirty="0"/>
              <a:t>ao ser capturada enquanto trafega na rede</a:t>
            </a:r>
          </a:p>
          <a:p>
            <a:pPr lvl="1"/>
            <a:r>
              <a:rPr lang="pt-BR" altLang="pt-BR" noProof="0" dirty="0"/>
              <a:t>por meio do acesso ao arquivo onde foi armazenada</a:t>
            </a:r>
          </a:p>
          <a:p>
            <a:pPr lvl="1"/>
            <a:r>
              <a:rPr lang="pt-BR" altLang="pt-BR" noProof="0" dirty="0"/>
              <a:t>com o uso de técnicas de engenharia social</a:t>
            </a:r>
          </a:p>
          <a:p>
            <a:pPr lvl="1"/>
            <a:r>
              <a:rPr lang="pt-BR" altLang="pt-BR" noProof="0" dirty="0"/>
              <a:t>pela observação da movimentação:</a:t>
            </a:r>
          </a:p>
          <a:p>
            <a:pPr lvl="2"/>
            <a:r>
              <a:rPr lang="pt-BR" altLang="pt-BR" noProof="0" dirty="0"/>
              <a:t>dos seus dedos no teclado</a:t>
            </a:r>
          </a:p>
          <a:p>
            <a:pPr lvl="2"/>
            <a:r>
              <a:rPr lang="pt-BR" altLang="pt-BR" noProof="0" dirty="0"/>
              <a:t>dos cliques do </a:t>
            </a:r>
            <a:r>
              <a:rPr lang="pt-BR" altLang="pt-BR" i="1" noProof="0" dirty="0"/>
              <a:t>mouse</a:t>
            </a:r>
            <a:r>
              <a:rPr lang="pt-BR" altLang="pt-BR" noProof="0" dirty="0"/>
              <a:t> em teclados virtuais</a:t>
            </a:r>
          </a:p>
        </p:txBody>
      </p:sp>
      <p:sp>
        <p:nvSpPr>
          <p:cNvPr id="17409" name="Title 1">
            <a:extLst>
              <a:ext uri="{FF2B5EF4-FFF2-40B4-BE49-F238E27FC236}">
                <a16:creationId xmlns="" xmlns:a16="http://schemas.microsoft.com/office/drawing/2014/main" id="{D61599EF-288D-1146-98D4-108EEF5D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Senhas (2/2)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DE53855-2034-2F47-B892-1D257C3CA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5102" y="1565164"/>
            <a:ext cx="2521698" cy="222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4330800" y="2508120"/>
              <a:ext cx="3930840" cy="311184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1440" y="2498760"/>
                <a:ext cx="3949560" cy="313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="" xmlns:a16="http://schemas.microsoft.com/office/drawing/2014/main" id="{5DFB32E1-A833-044E-9820-B9230E88D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Riscos</a:t>
            </a:r>
            <a:br>
              <a:rPr lang="pt-BR" altLang="pt-BR" noProof="0" dirty="0"/>
            </a:br>
            <a:r>
              <a:rPr lang="pt-BR" altLang="pt-BR" noProof="0" dirty="0"/>
              <a:t>principais</a:t>
            </a:r>
          </a:p>
        </p:txBody>
      </p:sp>
      <p:pic>
        <p:nvPicPr>
          <p:cNvPr id="19458" name="Picture Placeholder 2">
            <a:extLst>
              <a:ext uri="{FF2B5EF4-FFF2-40B4-BE49-F238E27FC236}">
                <a16:creationId xmlns="" xmlns:a16="http://schemas.microsoft.com/office/drawing/2014/main" id="{8DF46202-72EE-DB4A-B61C-DBA8820B71A2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970" y="2164882"/>
            <a:ext cx="4406059" cy="3878881"/>
          </a:xfrm>
        </p:spPr>
      </p:pic>
      <p:sp>
        <p:nvSpPr>
          <p:cNvPr id="19459" name="TextBox 1">
            <a:extLst>
              <a:ext uri="{FF2B5EF4-FFF2-40B4-BE49-F238E27FC236}">
                <a16:creationId xmlns="" xmlns:a16="http://schemas.microsoft.com/office/drawing/2014/main" id="{670F4549-B00D-2C4F-8C38-5BA0A28A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846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="" xmlns:a16="http://schemas.microsoft.com/office/drawing/2014/main" id="{258C2148-1E78-5547-BAB2-05D38BD92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Cuidados a </a:t>
            </a:r>
            <a:br>
              <a:rPr lang="pt-BR" altLang="pt-BR" noProof="0" dirty="0"/>
            </a:br>
            <a:r>
              <a:rPr lang="pt-BR" altLang="pt-BR" noProof="0" dirty="0"/>
              <a:t>serem tomados</a:t>
            </a:r>
          </a:p>
        </p:txBody>
      </p:sp>
      <p:pic>
        <p:nvPicPr>
          <p:cNvPr id="29698" name="Picture Placeholder 2">
            <a:extLst>
              <a:ext uri="{FF2B5EF4-FFF2-40B4-BE49-F238E27FC236}">
                <a16:creationId xmlns="" xmlns:a16="http://schemas.microsoft.com/office/drawing/2014/main" id="{3E0D303B-3C54-3F40-BA1E-1CBFF09739DD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4354" y="2169871"/>
            <a:ext cx="4315291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="" xmlns:a16="http://schemas.microsoft.com/office/drawing/2014/main" id="{C02F1D65-F6C2-7F42-A1A3-6C52C16A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Evite usar:</a:t>
            </a:r>
          </a:p>
          <a:p>
            <a:pPr lvl="1"/>
            <a:r>
              <a:rPr lang="pt-BR" altLang="pt-BR" noProof="0" dirty="0"/>
              <a:t>dados pessoais</a:t>
            </a:r>
          </a:p>
          <a:p>
            <a:pPr lvl="2"/>
            <a:r>
              <a:rPr lang="pt-BR" altLang="pt-BR" noProof="0" dirty="0"/>
              <a:t>nome, sobrenome</a:t>
            </a:r>
          </a:p>
          <a:p>
            <a:pPr lvl="2"/>
            <a:r>
              <a:rPr lang="pt-BR" altLang="pt-BR" noProof="0" dirty="0"/>
              <a:t>contas de usuário, datas</a:t>
            </a:r>
          </a:p>
          <a:p>
            <a:pPr lvl="2"/>
            <a:r>
              <a:rPr lang="pt-BR" altLang="pt-BR" noProof="0" dirty="0"/>
              <a:t>números de documentos, de telefones ou de placas de carros</a:t>
            </a:r>
          </a:p>
          <a:p>
            <a:pPr lvl="1"/>
            <a:r>
              <a:rPr lang="pt-BR" altLang="pt-BR" noProof="0" dirty="0"/>
              <a:t>dados disponíveis em redes sociais e páginas </a:t>
            </a:r>
            <a:r>
              <a:rPr lang="pt-BR" altLang="pt-BR" i="1" noProof="0" dirty="0"/>
              <a:t>web</a:t>
            </a:r>
          </a:p>
          <a:p>
            <a:pPr lvl="1"/>
            <a:r>
              <a:rPr lang="pt-BR" altLang="pt-BR" noProof="0" dirty="0"/>
              <a:t>sequências de teclado</a:t>
            </a:r>
          </a:p>
          <a:p>
            <a:pPr lvl="2"/>
            <a:r>
              <a:rPr lang="pt-BR" altLang="pt-BR" noProof="0" dirty="0"/>
              <a:t>“</a:t>
            </a:r>
            <a:r>
              <a:rPr lang="pt-BR" altLang="ja-JP" noProof="0" dirty="0"/>
              <a:t>1qaz2wsx</a:t>
            </a:r>
            <a:r>
              <a:rPr lang="pt-BR" altLang="pt-BR" noProof="0" dirty="0"/>
              <a:t>”</a:t>
            </a:r>
            <a:r>
              <a:rPr lang="pt-BR" altLang="ja-JP" noProof="0" dirty="0"/>
              <a:t>, </a:t>
            </a:r>
            <a:r>
              <a:rPr lang="pt-BR" altLang="pt-BR" noProof="0" dirty="0"/>
              <a:t>“</a:t>
            </a:r>
            <a:r>
              <a:rPr lang="pt-BR" altLang="ja-JP" noProof="0" dirty="0" err="1"/>
              <a:t>QwerTAsdfG</a:t>
            </a:r>
            <a:r>
              <a:rPr lang="pt-BR" altLang="pt-BR" noProof="0" dirty="0"/>
              <a:t>”</a:t>
            </a:r>
            <a:r>
              <a:rPr lang="pt-BR" altLang="ja-JP" noProof="0" dirty="0"/>
              <a:t> </a:t>
            </a:r>
          </a:p>
          <a:p>
            <a:pPr lvl="1"/>
            <a:r>
              <a:rPr lang="pt-BR" altLang="pt-BR" noProof="0" dirty="0"/>
              <a:t>palavras presentes em listas publicamente conhecidas</a:t>
            </a:r>
          </a:p>
          <a:p>
            <a:pPr lvl="2"/>
            <a:r>
              <a:rPr lang="pt-BR" altLang="pt-BR" noProof="0" dirty="0"/>
              <a:t>músicas, times de futebol</a:t>
            </a:r>
          </a:p>
          <a:p>
            <a:pPr lvl="2"/>
            <a:r>
              <a:rPr lang="pt-BR" altLang="pt-BR" noProof="0" dirty="0"/>
              <a:t>personagens de filmes</a:t>
            </a:r>
          </a:p>
          <a:p>
            <a:pPr lvl="2"/>
            <a:r>
              <a:rPr lang="pt-BR" altLang="pt-BR" noProof="0" dirty="0"/>
              <a:t>dicionários de diferentes idiomas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="" xmlns:a16="http://schemas.microsoft.com/office/drawing/2014/main" id="{B6958216-942E-084E-A84B-15B49AC5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Elaboração de senhas (1/3)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4724280" y="3822840"/>
              <a:ext cx="2908800" cy="5652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4920" y="3813480"/>
                <a:ext cx="2927520" cy="58392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="" xmlns:a16="http://schemas.microsoft.com/office/drawing/2014/main" id="{944E5291-EC9E-4D4B-9EDB-6779B45B3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Use:</a:t>
            </a:r>
          </a:p>
          <a:p>
            <a:pPr lvl="1"/>
            <a:r>
              <a:rPr lang="pt-BR" altLang="pt-BR" noProof="0" dirty="0"/>
              <a:t>números aleatórios</a:t>
            </a:r>
          </a:p>
          <a:p>
            <a:pPr lvl="2"/>
            <a:r>
              <a:rPr lang="pt-BR" altLang="pt-BR" noProof="0" dirty="0"/>
              <a:t>quanto mais ao acaso forem os números melhor</a:t>
            </a:r>
          </a:p>
          <a:p>
            <a:pPr lvl="3"/>
            <a:r>
              <a:rPr lang="pt-BR" altLang="pt-BR" noProof="0" dirty="0"/>
              <a:t>principalmente em sistemas que aceitem exclusivamente caracteres numéricos</a:t>
            </a:r>
          </a:p>
          <a:p>
            <a:pPr lvl="1"/>
            <a:r>
              <a:rPr lang="pt-BR" altLang="pt-BR" noProof="0" dirty="0"/>
              <a:t>grande quantidade de caracteres</a:t>
            </a:r>
          </a:p>
          <a:p>
            <a:pPr lvl="2"/>
            <a:r>
              <a:rPr lang="pt-BR" altLang="pt-BR" noProof="0" dirty="0"/>
              <a:t>quanto mais longa for a sua senha melhor</a:t>
            </a:r>
          </a:p>
          <a:p>
            <a:pPr lvl="1"/>
            <a:r>
              <a:rPr lang="pt-BR" altLang="pt-BR" noProof="0" dirty="0"/>
              <a:t>diferentes tipos de caracteres</a:t>
            </a:r>
          </a:p>
          <a:p>
            <a:pPr lvl="2"/>
            <a:r>
              <a:rPr lang="pt-BR" altLang="pt-BR" noProof="0" dirty="0"/>
              <a:t>quanto mais “bagunçada” for a sua senha melhor</a:t>
            </a:r>
          </a:p>
        </p:txBody>
      </p:sp>
      <p:sp>
        <p:nvSpPr>
          <p:cNvPr id="33793" name="Title 1">
            <a:extLst>
              <a:ext uri="{FF2B5EF4-FFF2-40B4-BE49-F238E27FC236}">
                <a16:creationId xmlns="" xmlns:a16="http://schemas.microsoft.com/office/drawing/2014/main" id="{9A7B8C8E-41EC-1241-861A-B7910028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Elaboração de senhas (2/3)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5403960" y="673200"/>
              <a:ext cx="2521080" cy="38124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4600" y="663840"/>
                <a:ext cx="2539800" cy="39996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="" xmlns:a16="http://schemas.microsoft.com/office/drawing/2014/main" id="{422168F6-559A-0948-BB2C-2839679FA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Dicas práticas para elaborar boas senhas:</a:t>
            </a:r>
          </a:p>
          <a:p>
            <a:pPr lvl="1"/>
            <a:r>
              <a:rPr lang="pt-BR" altLang="pt-BR" noProof="0" dirty="0"/>
              <a:t>escolha uma frase e selecione a primeira, a segunda ou a última letra de cada palavra</a:t>
            </a:r>
          </a:p>
          <a:p>
            <a:pPr marL="1371600" lvl="3" indent="0">
              <a:buNone/>
            </a:pPr>
            <a:r>
              <a:rPr lang="pt-BR" altLang="pt-BR" noProof="0" dirty="0"/>
              <a:t>Frase: “</a:t>
            </a:r>
            <a:r>
              <a:rPr lang="pt-BR" altLang="ja-JP" noProof="0" dirty="0"/>
              <a:t>O Cravo brigou com a Rosa debaixo de uma sacada</a:t>
            </a:r>
            <a:r>
              <a:rPr lang="pt-BR" altLang="pt-BR" noProof="0" dirty="0"/>
              <a:t>”</a:t>
            </a:r>
            <a:r>
              <a:rPr lang="pt-BR" altLang="ja-JP" noProof="0" dirty="0"/>
              <a:t> </a:t>
            </a:r>
          </a:p>
          <a:p>
            <a:pPr marL="1371600" lvl="3" indent="0">
              <a:buNone/>
            </a:pPr>
            <a:r>
              <a:rPr lang="pt-BR" altLang="pt-BR" b="1" noProof="0" dirty="0">
                <a:solidFill>
                  <a:schemeClr val="accent2"/>
                </a:solidFill>
              </a:rPr>
              <a:t>Senha: “</a:t>
            </a:r>
            <a:r>
              <a:rPr lang="pt-BR" altLang="ja-JP" b="1" noProof="0" dirty="0">
                <a:solidFill>
                  <a:schemeClr val="accent2"/>
                </a:solidFill>
              </a:rPr>
              <a:t>?</a:t>
            </a:r>
            <a:r>
              <a:rPr lang="pt-BR" altLang="ja-JP" b="1" noProof="0" dirty="0" err="1">
                <a:solidFill>
                  <a:schemeClr val="accent2"/>
                </a:solidFill>
              </a:rPr>
              <a:t>OCbcaRddus</a:t>
            </a:r>
            <a:r>
              <a:rPr lang="pt-BR" altLang="pt-BR" b="1" noProof="0" dirty="0">
                <a:solidFill>
                  <a:schemeClr val="accent2"/>
                </a:solidFill>
              </a:rPr>
              <a:t>”</a:t>
            </a:r>
            <a:endParaRPr lang="pt-BR" altLang="ja-JP" b="1" noProof="0" dirty="0">
              <a:solidFill>
                <a:schemeClr val="accent2"/>
              </a:solidFill>
            </a:endParaRPr>
          </a:p>
          <a:p>
            <a:pPr lvl="1"/>
            <a:r>
              <a:rPr lang="pt-BR" altLang="pt-BR" noProof="0" dirty="0"/>
              <a:t>escolha uma frase longa, fácil de ser memorizada e com diferentes tipos de caracteres</a:t>
            </a:r>
          </a:p>
          <a:p>
            <a:pPr marL="1371600" lvl="3" indent="0">
              <a:buNone/>
            </a:pPr>
            <a:r>
              <a:rPr lang="pt-BR" altLang="pt-BR" b="1" noProof="0" dirty="0">
                <a:solidFill>
                  <a:schemeClr val="accent2"/>
                </a:solidFill>
              </a:rPr>
              <a:t>Senha: “</a:t>
            </a:r>
            <a:r>
              <a:rPr lang="pt-BR" altLang="ja-JP" b="1" noProof="0" dirty="0">
                <a:solidFill>
                  <a:schemeClr val="accent2"/>
                </a:solidFill>
              </a:rPr>
              <a:t>1 dia ainda verei os </a:t>
            </a:r>
            <a:r>
              <a:rPr lang="pt-BR" altLang="ja-JP" b="1" noProof="0" dirty="0" err="1">
                <a:solidFill>
                  <a:schemeClr val="accent2"/>
                </a:solidFill>
              </a:rPr>
              <a:t>aneis</a:t>
            </a:r>
            <a:r>
              <a:rPr lang="pt-BR" altLang="ja-JP" b="1" noProof="0" dirty="0">
                <a:solidFill>
                  <a:schemeClr val="accent2"/>
                </a:solidFill>
              </a:rPr>
              <a:t> de Saturno!!!</a:t>
            </a:r>
            <a:r>
              <a:rPr lang="pt-BR" altLang="pt-BR" b="1" noProof="0" dirty="0">
                <a:solidFill>
                  <a:schemeClr val="accent2"/>
                </a:solidFill>
              </a:rPr>
              <a:t>”</a:t>
            </a:r>
            <a:endParaRPr lang="pt-BR" altLang="ja-JP" b="1" noProof="0" dirty="0">
              <a:solidFill>
                <a:schemeClr val="accent2"/>
              </a:solidFill>
            </a:endParaRPr>
          </a:p>
          <a:p>
            <a:pPr lvl="1"/>
            <a:r>
              <a:rPr lang="pt-BR" altLang="pt-BR" noProof="0" dirty="0"/>
              <a:t>invente um padrão de substituição próprio</a:t>
            </a:r>
          </a:p>
          <a:p>
            <a:pPr marL="1371600" lvl="3" indent="0">
              <a:buNone/>
            </a:pPr>
            <a:r>
              <a:rPr lang="pt-BR" altLang="pt-BR" noProof="0" dirty="0"/>
              <a:t>Padrão: substituir “</a:t>
            </a:r>
            <a:r>
              <a:rPr lang="pt-BR" altLang="ja-JP" noProof="0" dirty="0"/>
              <a:t>o</a:t>
            </a:r>
            <a:r>
              <a:rPr lang="pt-BR" altLang="pt-BR" noProof="0" dirty="0"/>
              <a:t>”</a:t>
            </a:r>
            <a:r>
              <a:rPr lang="pt-BR" altLang="ja-JP" noProof="0" dirty="0"/>
              <a:t> por </a:t>
            </a:r>
            <a:r>
              <a:rPr lang="pt-BR" altLang="pt-BR" noProof="0" dirty="0"/>
              <a:t>“</a:t>
            </a:r>
            <a:r>
              <a:rPr lang="pt-BR" altLang="ja-JP" noProof="0" dirty="0"/>
              <a:t>0</a:t>
            </a:r>
            <a:r>
              <a:rPr lang="pt-BR" altLang="pt-BR" noProof="0" dirty="0"/>
              <a:t>”</a:t>
            </a:r>
            <a:r>
              <a:rPr lang="pt-BR" altLang="ja-JP" noProof="0" dirty="0"/>
              <a:t> e duplicar as letras </a:t>
            </a:r>
            <a:r>
              <a:rPr lang="pt-BR" altLang="pt-BR" noProof="0" dirty="0"/>
              <a:t>“</a:t>
            </a:r>
            <a:r>
              <a:rPr lang="pt-BR" altLang="ja-JP" noProof="0" dirty="0" err="1"/>
              <a:t>s</a:t>
            </a:r>
            <a:r>
              <a:rPr lang="pt-BR" altLang="pt-BR" noProof="0" dirty="0"/>
              <a:t>”</a:t>
            </a:r>
            <a:r>
              <a:rPr lang="pt-BR" altLang="ja-JP" noProof="0" dirty="0"/>
              <a:t> e </a:t>
            </a:r>
            <a:r>
              <a:rPr lang="pt-BR" altLang="pt-BR" noProof="0" dirty="0"/>
              <a:t>“</a:t>
            </a:r>
            <a:r>
              <a:rPr lang="pt-BR" altLang="ja-JP" noProof="0" dirty="0" err="1"/>
              <a:t>r</a:t>
            </a:r>
            <a:r>
              <a:rPr lang="pt-BR" altLang="pt-BR" noProof="0" dirty="0"/>
              <a:t>”</a:t>
            </a:r>
            <a:endParaRPr lang="pt-BR" altLang="ja-JP" noProof="0" dirty="0"/>
          </a:p>
          <a:p>
            <a:pPr marL="1371600" lvl="3" indent="0">
              <a:buNone/>
            </a:pPr>
            <a:r>
              <a:rPr lang="pt-BR" altLang="pt-BR" noProof="0" dirty="0"/>
              <a:t>Frase: “</a:t>
            </a:r>
            <a:r>
              <a:rPr lang="pt-BR" altLang="ja-JP" noProof="0" dirty="0"/>
              <a:t>Sol, astro-rei do Sistema Solar</a:t>
            </a:r>
            <a:r>
              <a:rPr lang="pt-BR" altLang="pt-BR" noProof="0" dirty="0"/>
              <a:t>”</a:t>
            </a:r>
            <a:r>
              <a:rPr lang="pt-BR" altLang="ja-JP" noProof="0" dirty="0"/>
              <a:t> </a:t>
            </a:r>
          </a:p>
          <a:p>
            <a:pPr marL="1371600" lvl="3" indent="0">
              <a:buNone/>
            </a:pPr>
            <a:r>
              <a:rPr lang="pt-BR" altLang="pt-BR" b="1" noProof="0" dirty="0">
                <a:solidFill>
                  <a:schemeClr val="accent2"/>
                </a:solidFill>
              </a:rPr>
              <a:t>Senha: “</a:t>
            </a:r>
            <a:r>
              <a:rPr lang="pt-BR" altLang="ja-JP" b="1" noProof="0" dirty="0">
                <a:solidFill>
                  <a:schemeClr val="accent2"/>
                </a:solidFill>
              </a:rPr>
              <a:t>SS0l, asstrr0-rrei d0 </a:t>
            </a:r>
            <a:r>
              <a:rPr lang="pt-BR" altLang="ja-JP" b="1" noProof="0" dirty="0" err="1">
                <a:solidFill>
                  <a:schemeClr val="accent2"/>
                </a:solidFill>
              </a:rPr>
              <a:t>SSisstema</a:t>
            </a:r>
            <a:r>
              <a:rPr lang="pt-BR" altLang="ja-JP" b="1" noProof="0" dirty="0">
                <a:solidFill>
                  <a:schemeClr val="accent2"/>
                </a:solidFill>
              </a:rPr>
              <a:t> SS0larr</a:t>
            </a:r>
            <a:r>
              <a:rPr lang="pt-BR" altLang="pt-BR" b="1" noProof="0" dirty="0">
                <a:solidFill>
                  <a:schemeClr val="accent2"/>
                </a:solidFill>
              </a:rPr>
              <a:t>”</a:t>
            </a:r>
            <a:endParaRPr lang="pt-BR" altLang="ja-JP" b="1" noProof="0" dirty="0">
              <a:solidFill>
                <a:schemeClr val="accent2"/>
              </a:solidFill>
            </a:endParaRPr>
          </a:p>
        </p:txBody>
      </p:sp>
      <p:sp>
        <p:nvSpPr>
          <p:cNvPr id="35841" name="Title 1">
            <a:extLst>
              <a:ext uri="{FF2B5EF4-FFF2-40B4-BE49-F238E27FC236}">
                <a16:creationId xmlns="" xmlns:a16="http://schemas.microsoft.com/office/drawing/2014/main" id="{6C29BA7E-5277-B14A-ADBB-776F4A0C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Elaboração de senhas (3/3)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4146480" y="3619440"/>
              <a:ext cx="4908960" cy="22230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7120" y="3610080"/>
                <a:ext cx="4927680" cy="224172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="" xmlns:a16="http://schemas.microsoft.com/office/drawing/2014/main" id="{0B311049-A882-DA49-BC73-82EAC595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noProof="0" dirty="0"/>
              <a:t>Não exponha suas senhas</a:t>
            </a:r>
          </a:p>
          <a:p>
            <a:pPr lvl="1"/>
            <a:r>
              <a:rPr lang="pt-BR" altLang="pt-BR" noProof="0" dirty="0"/>
              <a:t>certifique-se de não estar sendo observado ao digitá-las</a:t>
            </a:r>
          </a:p>
          <a:p>
            <a:pPr lvl="1"/>
            <a:r>
              <a:rPr lang="pt-BR" altLang="pt-BR" noProof="0" dirty="0"/>
              <a:t>não as deixe anotadas em locais onde outros possam ver</a:t>
            </a:r>
          </a:p>
          <a:p>
            <a:pPr lvl="2"/>
            <a:r>
              <a:rPr lang="pt-BR" altLang="pt-BR" noProof="0" dirty="0"/>
              <a:t>um papel sobre sua mesa ou colado em seu monitor</a:t>
            </a:r>
          </a:p>
          <a:p>
            <a:pPr lvl="1"/>
            <a:r>
              <a:rPr lang="pt-BR" altLang="pt-BR" noProof="0" dirty="0"/>
              <a:t>evite digitá-las em computadores e dispositivos móveis de terceiros</a:t>
            </a:r>
          </a:p>
          <a:p>
            <a:r>
              <a:rPr lang="pt-BR" altLang="pt-BR" noProof="0" dirty="0"/>
              <a:t>Não forneça suas senhas para outras pessoas</a:t>
            </a:r>
          </a:p>
          <a:p>
            <a:pPr lvl="1"/>
            <a:r>
              <a:rPr lang="pt-BR" altLang="pt-BR" noProof="0" dirty="0"/>
              <a:t>cuidado com </a:t>
            </a:r>
            <a:r>
              <a:rPr lang="pt-BR" altLang="pt-BR" i="1" noProof="0" dirty="0"/>
              <a:t>e-mails</a:t>
            </a:r>
            <a:r>
              <a:rPr lang="pt-BR" altLang="pt-BR" noProof="0" dirty="0"/>
              <a:t>/telefonemas pedindo dados pessoais</a:t>
            </a:r>
          </a:p>
          <a:p>
            <a:r>
              <a:rPr lang="pt-BR" altLang="pt-BR" noProof="0" dirty="0"/>
              <a:t>Use conexões seguras quando o acesso envolver senhas</a:t>
            </a:r>
          </a:p>
        </p:txBody>
      </p:sp>
      <p:sp>
        <p:nvSpPr>
          <p:cNvPr id="37889" name="Title 1">
            <a:extLst>
              <a:ext uri="{FF2B5EF4-FFF2-40B4-BE49-F238E27FC236}">
                <a16:creationId xmlns="" xmlns:a16="http://schemas.microsoft.com/office/drawing/2014/main" id="{3D91C343-7D77-4540-B47B-CACC29E2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777875"/>
          </a:xfrm>
        </p:spPr>
        <p:txBody>
          <a:bodyPr/>
          <a:lstStyle/>
          <a:p>
            <a:r>
              <a:rPr lang="pt-BR" altLang="pt-BR" noProof="0" dirty="0"/>
              <a:t>Uso de senhas (1/4)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scículo Senha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0588A3"/>
      </a:accent1>
      <a:accent2>
        <a:srgbClr val="ED713E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ED713E"/>
      </a:hlink>
      <a:folHlink>
        <a:srgbClr val="ED71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ículo Senha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0588A3"/>
      </a:accent1>
      <a:accent2>
        <a:srgbClr val="ED713E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ED713E"/>
      </a:hlink>
      <a:folHlink>
        <a:srgbClr val="ED71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18295</TotalTime>
  <Words>2932</Words>
  <Application>Microsoft Office PowerPoint</Application>
  <PresentationFormat>Apresentação na tela (4:3)</PresentationFormat>
  <Paragraphs>260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Arial Black</vt:lpstr>
      <vt:lpstr>Office Theme</vt:lpstr>
      <vt:lpstr>Apresentação do PowerPoint</vt:lpstr>
      <vt:lpstr>Senhas (1/2)</vt:lpstr>
      <vt:lpstr>Senhas (2/2)</vt:lpstr>
      <vt:lpstr>Riscos principais</vt:lpstr>
      <vt:lpstr>Cuidados a  serem tomados</vt:lpstr>
      <vt:lpstr>Elaboração de senhas (1/3)</vt:lpstr>
      <vt:lpstr>Elaboração de senhas (2/3)</vt:lpstr>
      <vt:lpstr>Elaboração de senhas (3/3)</vt:lpstr>
      <vt:lpstr>Uso de senhas (1/4)</vt:lpstr>
      <vt:lpstr>Uso de senhas (2/4)</vt:lpstr>
      <vt:lpstr>Uso de senhas (3/4)</vt:lpstr>
      <vt:lpstr>Uso de senhas (4/4)</vt:lpstr>
      <vt:lpstr>Alteração de senhas </vt:lpstr>
      <vt:lpstr>Recuperação de senhas (1/2) </vt:lpstr>
      <vt:lpstr>Recuperação de senhas (2/2)</vt:lpstr>
      <vt:lpstr>Phishing e códigos maliciosos</vt:lpstr>
      <vt:lpstr>Privacidade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Senhas - Cartilha de Segurança para Internet</dc:title>
  <dc:subject>Senhas - Cartilha de Segurança para Internet</dc:subject>
  <dc:creator>CERT.br / NIC.br</dc:creator>
  <cp:keywords>cartilha, segurança, Internet, fascículo, riscos, prevenção, proteção, cuidados, senhas, golpes</cp:keywords>
  <dc:description/>
  <cp:lastModifiedBy>Conta da Microsoft</cp:lastModifiedBy>
  <cp:revision>483</cp:revision>
  <cp:lastPrinted>2020-12-30T18:52:42Z</cp:lastPrinted>
  <dcterms:created xsi:type="dcterms:W3CDTF">2012-08-02T20:00:10Z</dcterms:created>
  <dcterms:modified xsi:type="dcterms:W3CDTF">2021-11-19T00:56:10Z</dcterms:modified>
  <cp:category/>
</cp:coreProperties>
</file>