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handoutMasterIdLst>
    <p:handoutMasterId r:id="rId33"/>
  </p:handoutMasterIdLst>
  <p:sldIdLst>
    <p:sldId id="258" r:id="rId2"/>
    <p:sldId id="328" r:id="rId3"/>
    <p:sldId id="434" r:id="rId4"/>
    <p:sldId id="435" r:id="rId5"/>
    <p:sldId id="436" r:id="rId6"/>
    <p:sldId id="420" r:id="rId7"/>
    <p:sldId id="380" r:id="rId8"/>
    <p:sldId id="418" r:id="rId9"/>
    <p:sldId id="419" r:id="rId10"/>
    <p:sldId id="416" r:id="rId11"/>
    <p:sldId id="417" r:id="rId12"/>
    <p:sldId id="290" r:id="rId13"/>
    <p:sldId id="291" r:id="rId14"/>
    <p:sldId id="421" r:id="rId15"/>
    <p:sldId id="422" r:id="rId16"/>
    <p:sldId id="423" r:id="rId17"/>
    <p:sldId id="424" r:id="rId18"/>
    <p:sldId id="441" r:id="rId19"/>
    <p:sldId id="425" r:id="rId20"/>
    <p:sldId id="439" r:id="rId21"/>
    <p:sldId id="427" r:id="rId22"/>
    <p:sldId id="428" r:id="rId23"/>
    <p:sldId id="440" r:id="rId24"/>
    <p:sldId id="430" r:id="rId25"/>
    <p:sldId id="415" r:id="rId26"/>
    <p:sldId id="431" r:id="rId27"/>
    <p:sldId id="437" r:id="rId28"/>
    <p:sldId id="438" r:id="rId29"/>
    <p:sldId id="432" r:id="rId30"/>
    <p:sldId id="433" r:id="rId31"/>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65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12"/>
    <p:restoredTop sz="67834"/>
  </p:normalViewPr>
  <p:slideViewPr>
    <p:cSldViewPr>
      <p:cViewPr varScale="1">
        <p:scale>
          <a:sx n="59" d="100"/>
          <a:sy n="59" d="100"/>
        </p:scale>
        <p:origin x="1517" y="32"/>
      </p:cViewPr>
      <p:guideLst>
        <p:guide orient="horz" pos="2160"/>
        <p:guide pos="3651"/>
      </p:guideLst>
    </p:cSldViewPr>
  </p:slideViewPr>
  <p:outlineViewPr>
    <p:cViewPr>
      <p:scale>
        <a:sx n="20" d="100"/>
        <a:sy n="20" d="100"/>
      </p:scale>
      <p:origin x="0" y="0"/>
    </p:cViewPr>
  </p:outlineViewPr>
  <p:notesTextViewPr>
    <p:cViewPr>
      <p:scale>
        <a:sx n="140" d="100"/>
        <a:sy n="140" d="100"/>
      </p:scale>
      <p:origin x="0" y="0"/>
    </p:cViewPr>
  </p:notesTextViewPr>
  <p:sorterViewPr>
    <p:cViewPr>
      <p:scale>
        <a:sx n="100" d="100"/>
        <a:sy n="100" d="100"/>
      </p:scale>
      <p:origin x="0" y="7192"/>
    </p:cViewPr>
  </p:sorterViewPr>
  <p:notesViewPr>
    <p:cSldViewPr>
      <p:cViewPr>
        <p:scale>
          <a:sx n="151" d="100"/>
          <a:sy n="151" d="100"/>
        </p:scale>
        <p:origin x="1880" y="-14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59CED53-B49A-CC49-92C4-B4F12A9E9D9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Vazamento de Dados</a:t>
            </a:r>
            <a:endParaRPr lang="en-US" altLang="pt-BR" dirty="0"/>
          </a:p>
        </p:txBody>
      </p:sp>
      <p:sp>
        <p:nvSpPr>
          <p:cNvPr id="3" name="Date Placeholder 2">
            <a:extLst>
              <a:ext uri="{FF2B5EF4-FFF2-40B4-BE49-F238E27FC236}">
                <a16:creationId xmlns="" xmlns:a16="http://schemas.microsoft.com/office/drawing/2014/main" id="{EAEF6DB0-0ADC-2D4E-A37C-3F88E9AC8BD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3EB7F7-8FBC-FE46-AE61-0E05DB05168E}" type="datetime1">
              <a:rPr lang="en-US" altLang="pt-BR"/>
              <a:pPr/>
              <a:t>10/6/2022</a:t>
            </a:fld>
            <a:endParaRPr lang="en-US" altLang="pt-BR"/>
          </a:p>
        </p:txBody>
      </p:sp>
      <p:sp>
        <p:nvSpPr>
          <p:cNvPr id="4" name="Footer Placeholder 3">
            <a:extLst>
              <a:ext uri="{FF2B5EF4-FFF2-40B4-BE49-F238E27FC236}">
                <a16:creationId xmlns="" xmlns:a16="http://schemas.microsoft.com/office/drawing/2014/main" id="{B5C08264-E9DB-6749-83CB-2DB3C869128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a:t>https://cartilha.cert.br/fasciculos/</a:t>
            </a:r>
          </a:p>
        </p:txBody>
      </p:sp>
      <p:sp>
        <p:nvSpPr>
          <p:cNvPr id="5" name="Slide Number Placeholder 4">
            <a:extLst>
              <a:ext uri="{FF2B5EF4-FFF2-40B4-BE49-F238E27FC236}">
                <a16:creationId xmlns="" xmlns:a16="http://schemas.microsoft.com/office/drawing/2014/main" id="{5540BAA0-BA82-EA4E-9EBF-63BD15D7DDD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51ABB5-1706-8E48-A671-E21F5A793F7A}" type="slidenum">
              <a:rPr lang="en-US" altLang="pt-BR"/>
              <a:pPr/>
              <a:t>‹nº›</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B77D6AE-B06C-C641-B413-5AE41E1A51CD}"/>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Vazamento de Dados</a:t>
            </a:r>
            <a:endParaRPr lang="en-US" altLang="pt-BR" i="1" dirty="0"/>
          </a:p>
        </p:txBody>
      </p:sp>
      <p:sp>
        <p:nvSpPr>
          <p:cNvPr id="4" name="Slide Image Placeholder 3">
            <a:extLst>
              <a:ext uri="{FF2B5EF4-FFF2-40B4-BE49-F238E27FC236}">
                <a16:creationId xmlns="" xmlns:a16="http://schemas.microsoft.com/office/drawing/2014/main" id="{C5BB3B50-FC59-3643-B580-86900658DA7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7D55FFEF-98AC-C94F-BEC9-E98FA0BA238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dirty="0"/>
              <a:t>Click to edit Master text styles</a:t>
            </a:r>
          </a:p>
          <a:p>
            <a:pPr lvl="1"/>
            <a:r>
              <a:rPr lang="x-none" noProof="0" dirty="0"/>
              <a:t>Second level</a:t>
            </a:r>
          </a:p>
          <a:p>
            <a:pPr lvl="2"/>
            <a:r>
              <a:rPr lang="x-none" noProof="0" dirty="0"/>
              <a:t>Third level</a:t>
            </a:r>
          </a:p>
          <a:p>
            <a:pPr lvl="3"/>
            <a:r>
              <a:rPr lang="x-none" noProof="0" dirty="0"/>
              <a:t>Fourth level</a:t>
            </a:r>
          </a:p>
          <a:p>
            <a:pPr lvl="4"/>
            <a:r>
              <a:rPr lang="x-none" noProof="0" dirty="0"/>
              <a:t>Fifth level</a:t>
            </a:r>
            <a:endParaRPr lang="en-US" noProof="0" dirty="0"/>
          </a:p>
        </p:txBody>
      </p:sp>
      <p:sp>
        <p:nvSpPr>
          <p:cNvPr id="6" name="Footer Placeholder 5">
            <a:extLst>
              <a:ext uri="{FF2B5EF4-FFF2-40B4-BE49-F238E27FC236}">
                <a16:creationId xmlns="" xmlns:a16="http://schemas.microsoft.com/office/drawing/2014/main" id="{2DDB9439-EDD5-0A45-97E6-C4D48E5048E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r>
              <a:rPr lang="en-US"/>
              <a:t>https://</a:t>
            </a:r>
            <a:r>
              <a:rPr lang="en-US" err="1"/>
              <a:t>cartilha.cert.br</a:t>
            </a:r>
            <a:r>
              <a:rPr lang="en-US"/>
              <a:t>/</a:t>
            </a:r>
          </a:p>
        </p:txBody>
      </p:sp>
      <p:sp>
        <p:nvSpPr>
          <p:cNvPr id="7" name="Slide Number Placeholder 6">
            <a:extLst>
              <a:ext uri="{FF2B5EF4-FFF2-40B4-BE49-F238E27FC236}">
                <a16:creationId xmlns="" xmlns:a16="http://schemas.microsoft.com/office/drawing/2014/main" id="{F5718172-7B7A-1F45-83E1-F28A9F8CC66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E144C0-3B60-2C47-AADB-08B077F1B622}" type="slidenum">
              <a:rPr lang="en-US" altLang="pt-BR"/>
              <a:pPr/>
              <a:t>‹nº›</a:t>
            </a:fld>
            <a:endParaRPr lang="en-US" altLang="pt-BR"/>
          </a:p>
        </p:txBody>
      </p:sp>
    </p:spTree>
    <p:extLst>
      <p:ext uri="{BB962C8B-B14F-4D97-AF65-F5344CB8AC3E}">
        <p14:creationId xmlns:p14="http://schemas.microsoft.com/office/powerpoint/2010/main" val="3826434253"/>
      </p:ext>
    </p:extLst>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br/anp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 xmlns:a16="http://schemas.microsoft.com/office/drawing/2014/main" id="{778FF4F3-01B5-A446-BF14-6F58181F733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 xmlns:a16="http://schemas.microsoft.com/office/drawing/2014/main" id="{3C15D320-42C4-2C46-AE00-E2F9FE60CD40}"/>
              </a:ext>
            </a:extLst>
          </p:cNvPr>
          <p:cNvSpPr>
            <a:spLocks noGrp="1"/>
          </p:cNvSpPr>
          <p:nvPr>
            <p:ph type="body" idx="1"/>
          </p:nvPr>
        </p:nvSpPr>
        <p:spPr bwMode="auto">
          <a:xfrm>
            <a:off x="687388" y="4344988"/>
            <a:ext cx="5486400" cy="425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numCol="1" anchor="t" anchorCtr="0" compatLnSpc="1">
            <a:prstTxWarp prst="textNoShape">
              <a:avLst/>
            </a:prstTxWarp>
          </a:bodyPr>
          <a:lstStyle/>
          <a:p>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 xmlns:ahyp="http://schemas.microsoft.com/office/drawing/2018/hyperlinkcolor"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 xmlns:ahyp="http://schemas.microsoft.com/office/drawing/2018/hyperlinkcolor"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193891A7-7DF9-6146-8431-634FD4D73723}"/>
              </a:ext>
            </a:extLst>
          </p:cNvPr>
          <p:cNvSpPr>
            <a:spLocks noGrp="1"/>
          </p:cNvSpPr>
          <p:nvPr>
            <p:ph type="ftr" sz="quarter" idx="4"/>
          </p:nvPr>
        </p:nvSpPr>
        <p:spPr/>
        <p:txBody>
          <a:bodyPr/>
          <a:lstStyle/>
          <a:p>
            <a:pPr>
              <a:defRPr/>
            </a:pPr>
            <a:r>
              <a:rPr lang="en-US" dirty="0"/>
              <a:t>https://cartilha.cert.br/</a:t>
            </a:r>
          </a:p>
        </p:txBody>
      </p:sp>
      <p:sp>
        <p:nvSpPr>
          <p:cNvPr id="3" name="Espaço Reservado para Número de Slide 2">
            <a:extLst>
              <a:ext uri="{FF2B5EF4-FFF2-40B4-BE49-F238E27FC236}">
                <a16:creationId xmlns="" xmlns:a16="http://schemas.microsoft.com/office/drawing/2014/main" id="{114224D1-B5B4-5940-B008-599C10E6FE80}"/>
              </a:ext>
            </a:extLst>
          </p:cNvPr>
          <p:cNvSpPr>
            <a:spLocks noGrp="1"/>
          </p:cNvSpPr>
          <p:nvPr>
            <p:ph type="sldNum" sz="quarter" idx="5"/>
          </p:nvPr>
        </p:nvSpPr>
        <p:spPr/>
        <p:txBody>
          <a:bodyPr/>
          <a:lstStyle/>
          <a:p>
            <a:fld id="{3EE144C0-3B60-2C47-AADB-08B077F1B622}" type="slidenum">
              <a:rPr lang="en-US" altLang="pt-BR" smtClean="0"/>
              <a:pPr/>
              <a:t>1</a:t>
            </a:fld>
            <a:endParaRPr lang="en-US" altLang="pt-BR" dirty="0"/>
          </a:p>
        </p:txBody>
      </p:sp>
      <p:sp>
        <p:nvSpPr>
          <p:cNvPr id="4" name="Espaço Reservado para Cabeçalho 3">
            <a:extLst>
              <a:ext uri="{FF2B5EF4-FFF2-40B4-BE49-F238E27FC236}">
                <a16:creationId xmlns="" xmlns:a16="http://schemas.microsoft.com/office/drawing/2014/main" id="{4CF7D696-9CE8-8F4B-A27E-71558EC32E54}"/>
              </a:ext>
            </a:extLst>
          </p:cNvPr>
          <p:cNvSpPr>
            <a:spLocks noGrp="1"/>
          </p:cNvSpPr>
          <p:nvPr>
            <p:ph type="hdr" sz="quarter"/>
          </p:nvPr>
        </p:nvSpPr>
        <p:spPr/>
        <p:txBody>
          <a:bodyPr/>
          <a:lstStyle/>
          <a:p>
            <a:r>
              <a:rPr lang="pt-BR" altLang="pt-BR"/>
              <a:t>Vazamento de Dados</a:t>
            </a:r>
            <a:endParaRPr lang="pt-BR" altLang="pt-BR" i="1"/>
          </a:p>
        </p:txBody>
      </p:sp>
    </p:spTree>
    <p:extLst>
      <p:ext uri="{BB962C8B-B14F-4D97-AF65-F5344CB8AC3E}">
        <p14:creationId xmlns:p14="http://schemas.microsoft.com/office/powerpoint/2010/main" val="91473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kern="1200" noProof="0" dirty="0">
                <a:solidFill>
                  <a:schemeClr val="tx1"/>
                </a:solidFill>
                <a:effectLst/>
                <a:latin typeface="Arial" panose="020B0604020202020204" pitchFamily="34" charset="0"/>
                <a:ea typeface="ＭＳ Ｐゴシック" charset="0"/>
                <a:cs typeface="Arial" panose="020B0604020202020204" pitchFamily="34" charset="0"/>
              </a:rPr>
              <a:t>O conceito de privacidade não está associado ao fato de ter algo a esconder, mas sim ao direito de uma pessoa manter o que é privado apenas para si próprio e de selecionar quais informações ela deseja ou não compartilhar. Cabe somente a ela decidir com quem, como, quando e quanto de sua privacidade ela deseja expor ou proteger. Por ser algo pessoal, cada um exerce seu direito da forma como achar melhor; dessa forma, nada impede que você abdique de sua privacidade e, de livre e espontânea vontade, divulgue informações sobre você. </a:t>
            </a:r>
          </a:p>
          <a:p>
            <a:r>
              <a:rPr lang="pt-BR" sz="1000" kern="1200" noProof="0" dirty="0">
                <a:solidFill>
                  <a:schemeClr val="tx1"/>
                </a:solidFill>
                <a:effectLst/>
                <a:latin typeface="Arial" panose="020B0604020202020204" pitchFamily="34" charset="0"/>
                <a:ea typeface="ＭＳ Ｐゴシック" charset="0"/>
                <a:cs typeface="Arial" panose="020B0604020202020204" pitchFamily="34" charset="0"/>
              </a:rPr>
              <a:t>Como usuário da Internet, entretanto, sua privacidade não depende somente de sua vontade,  já que, cada vez mais, ela está nas mãos de outras pessoas e de empresas. Quando você preenche um cadastro, curte uma postagem, assiste a um vídeo, por exemplo, está, voluntária ou involuntariamente, fornecendo seus dados a terceiros; no momento em que isso ocorre, sua privacidade passa a depender da forma como os outros tratam e protegem seus dados. </a:t>
            </a:r>
            <a:endParaRPr lang="pt-BR" noProof="0" dirty="0"/>
          </a:p>
          <a:p>
            <a:endParaRPr lang="pt-BR" noProof="0" dirty="0"/>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10</a:t>
            </a:fld>
            <a:endParaRPr lang="en-US" altLang="pt-BR"/>
          </a:p>
        </p:txBody>
      </p:sp>
    </p:spTree>
    <p:extLst>
      <p:ext uri="{BB962C8B-B14F-4D97-AF65-F5344CB8AC3E}">
        <p14:creationId xmlns:p14="http://schemas.microsoft.com/office/powerpoint/2010/main" val="415246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pt-BR" noProof="0" dirty="0"/>
              <a:t>Dados vazados, além de exporem a privacidade dos envolvidos, também podem ser usados para a prática de golpes direcionados, como furto de identidade, invasão de contas, </a:t>
            </a:r>
            <a:r>
              <a:rPr lang="pt-BR" i="1" noProof="0" dirty="0"/>
              <a:t>spear phishing </a:t>
            </a:r>
            <a:r>
              <a:rPr lang="pt-BR" noProof="0" dirty="0"/>
              <a:t>e tentativas de extorsão e de adivinhação de perguntas de segurança.</a:t>
            </a:r>
            <a:endParaRPr lang="pt-BR" dirty="0">
              <a:effectLst/>
            </a:endParaRPr>
          </a:p>
          <a:p>
            <a:r>
              <a:rPr lang="pt-BR" dirty="0"/>
              <a:t>Exemplo de golpe envolvendo dados vazados ocorre quando você recebe um </a:t>
            </a:r>
            <a:r>
              <a:rPr lang="pt-BR" i="1" dirty="0"/>
              <a:t>e-mail </a:t>
            </a:r>
            <a:r>
              <a:rPr lang="pt-BR" dirty="0"/>
              <a:t>contendo uma senha sua, geralmente antiga, como forma de tentar comprovar que seu equipamento está infectado e que o atacante teve acesso a seus dados. Apesar de o atacante informar que a senha foi obtida pela ação de um código malicioso, ele provavelmente teve acesso a ela por meio do vazamento de bases de dados em algum serviço que você utiliza ou utilizava. </a:t>
            </a:r>
            <a:endParaRPr lang="pt-BR" noProof="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pt-BR" sz="1000" b="0" i="1" kern="1200" dirty="0">
                <a:solidFill>
                  <a:schemeClr val="tx1"/>
                </a:solidFill>
                <a:effectLst/>
                <a:latin typeface="Arial" panose="020B0604020202020204" pitchFamily="34" charset="0"/>
                <a:ea typeface="ＭＳ Ｐゴシック" charset="0"/>
                <a:cs typeface="Arial" panose="020B0604020202020204" pitchFamily="34" charset="0"/>
              </a:rPr>
              <a:t>Spear phishing </a:t>
            </a:r>
            <a:r>
              <a:rPr lang="pt-BR" sz="1000" b="0" i="0" kern="1200" dirty="0">
                <a:solidFill>
                  <a:schemeClr val="tx1"/>
                </a:solidFill>
                <a:effectLst/>
                <a:latin typeface="Arial" panose="020B0604020202020204" pitchFamily="34" charset="0"/>
                <a:ea typeface="ＭＳ Ｐゴシック" charset="0"/>
                <a:cs typeface="Arial" panose="020B0604020202020204" pitchFamily="34" charset="0"/>
              </a:rPr>
              <a:t>é um tipo específico de </a:t>
            </a:r>
            <a:r>
              <a:rPr lang="pt-BR" i="1" dirty="0"/>
              <a:t>phishing</a:t>
            </a:r>
            <a:r>
              <a:rPr lang="pt-BR" sz="1000" b="0" i="0" kern="1200" dirty="0">
                <a:solidFill>
                  <a:schemeClr val="tx1"/>
                </a:solidFill>
                <a:effectLst/>
                <a:latin typeface="Arial" panose="020B0604020202020204" pitchFamily="34" charset="0"/>
                <a:ea typeface="ＭＳ Ｐゴシック" charset="0"/>
                <a:cs typeface="Arial" panose="020B0604020202020204" pitchFamily="34" charset="0"/>
              </a:rPr>
              <a:t> direcionado que </a:t>
            </a:r>
            <a:r>
              <a:rPr lang="pt-BR" sz="1000" b="0" kern="1200" dirty="0">
                <a:solidFill>
                  <a:schemeClr val="tx1"/>
                </a:solidFill>
                <a:effectLst/>
                <a:latin typeface="Arial" panose="020B0604020202020204" pitchFamily="34" charset="0"/>
                <a:ea typeface="ＭＳ Ｐゴシック" charset="0"/>
                <a:cs typeface="Arial" panose="020B0604020202020204" pitchFamily="34" charset="0"/>
              </a:rPr>
              <a:t>explora tópicos e temas relativos a uma pessoa ou a um grupo específico, por exemplo os funcionários de uma determinada empresa. A grande quantidade de informações disponibilizadas na Internet permite que os golpistas criem mensagens personalizadas, com detalhes bastante convincentes, a fim de dificultar a detecção pelos usuários. </a:t>
            </a:r>
            <a:endParaRPr lang="pt-BR" b="0" dirty="0"/>
          </a:p>
          <a:p>
            <a:endParaRPr lang="pt-BR" dirty="0"/>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11</a:t>
            </a:fld>
            <a:endParaRPr lang="en-US" altLang="pt-BR"/>
          </a:p>
        </p:txBody>
      </p:sp>
    </p:spTree>
    <p:extLst>
      <p:ext uri="{BB962C8B-B14F-4D97-AF65-F5344CB8AC3E}">
        <p14:creationId xmlns:p14="http://schemas.microsoft.com/office/powerpoint/2010/main" val="421386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 xmlns:a16="http://schemas.microsoft.com/office/drawing/2014/main" id="{97ABA69A-C119-EE48-B944-420D3BC34C5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 xmlns:a16="http://schemas.microsoft.com/office/drawing/2014/main" id="{E0ED1ECF-030E-7148-A82C-01B07418B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apresentadas dicas do que você deve fazer caso seus dados sejam vazados e a quem recorrer se perceber que seus dados estão sendo usados indevidamente.</a:t>
            </a:r>
          </a:p>
        </p:txBody>
      </p:sp>
      <p:sp>
        <p:nvSpPr>
          <p:cNvPr id="2" name="Espaço Reservado para Rodapé 1">
            <a:extLst>
              <a:ext uri="{FF2B5EF4-FFF2-40B4-BE49-F238E27FC236}">
                <a16:creationId xmlns="" xmlns:a16="http://schemas.microsoft.com/office/drawing/2014/main" id="{FD965ADB-3976-0B4C-926F-6BE06C286B37}"/>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4B93EF6A-B32C-C141-A6EA-76BB0EDCC4D9}"/>
              </a:ext>
            </a:extLst>
          </p:cNvPr>
          <p:cNvSpPr>
            <a:spLocks noGrp="1"/>
          </p:cNvSpPr>
          <p:nvPr>
            <p:ph type="sldNum" sz="quarter" idx="5"/>
          </p:nvPr>
        </p:nvSpPr>
        <p:spPr/>
        <p:txBody>
          <a:bodyPr/>
          <a:lstStyle/>
          <a:p>
            <a:fld id="{3EE144C0-3B60-2C47-AADB-08B077F1B622}" type="slidenum">
              <a:rPr lang="en-US" altLang="pt-BR" smtClean="0"/>
              <a:pPr/>
              <a:t>12</a:t>
            </a:fld>
            <a:endParaRPr lang="en-US" altLang="pt-BR"/>
          </a:p>
        </p:txBody>
      </p:sp>
      <p:sp>
        <p:nvSpPr>
          <p:cNvPr id="4" name="Espaço Reservado para Cabeçalho 3">
            <a:extLst>
              <a:ext uri="{FF2B5EF4-FFF2-40B4-BE49-F238E27FC236}">
                <a16:creationId xmlns="" xmlns:a16="http://schemas.microsoft.com/office/drawing/2014/main" id="{70A93521-DE65-C348-8877-D389EBC0422D}"/>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64970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Evite acessar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que supostamente confirmem ou exibam dados dos vazamentos. Geralmente, para fazer a confirmação, é necessário que você informe mais dados pessoais e, ao fornecê-los, estará aumentando a sua exposição e confirmando que seus dados são verdadeiros e estão ativos. Além dos titulares dos dados que querem confirmar a exposição, os dados disponibilizados pelos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também podem ser acessados por golpistas e atacantes e usados para atividades maliciosos. O próprio </a:t>
            </a:r>
            <a:r>
              <a:rPr lang="pt-BR" altLang="pt-BR" i="1" dirty="0">
                <a:ea typeface="ＭＳ Ｐゴシック" panose="020B0600070205080204" pitchFamily="34" charset="-128"/>
              </a:rPr>
              <a:t>site</a:t>
            </a:r>
            <a:r>
              <a:rPr lang="pt-BR" altLang="pt-BR" dirty="0">
                <a:ea typeface="ＭＳ Ｐゴシック" panose="020B0600070205080204" pitchFamily="34" charset="-128"/>
              </a:rPr>
              <a:t> onde os dados estão armazenados pode conter vulnerabilidades que, se exploradas, podem levar a novos vazamentos, tornado os dados públicos caso ainda não estejam.</a:t>
            </a:r>
          </a:p>
          <a:p>
            <a:pPr algn="just"/>
            <a:r>
              <a:rPr lang="pt-BR" altLang="pt-BR" dirty="0">
                <a:ea typeface="ＭＳ Ｐゴシック" panose="020B0600070205080204" pitchFamily="34" charset="-128"/>
              </a:rPr>
              <a:t>Procure saber quais dados vazaram pois isso ajudará a definir quais as medidas a serem tomadas, como:</a:t>
            </a:r>
          </a:p>
          <a:p>
            <a:pPr marL="171450" indent="-171450" algn="just">
              <a:buFont typeface="Arial" panose="020B0604020202020204" pitchFamily="34" charset="0"/>
              <a:buChar char="•"/>
            </a:pPr>
            <a:r>
              <a:rPr lang="pt-BR" altLang="pt-BR" dirty="0">
                <a:ea typeface="ＭＳ Ｐゴシック" panose="020B0600070205080204" pitchFamily="34" charset="-128"/>
              </a:rPr>
              <a:t>trocar suas senhas e monitorar os acessos às suas contas, caso tenha ocorrido um vazamento envolvendo </a:t>
            </a:r>
            <a:r>
              <a:rPr lang="pt-BR" altLang="pt-BR">
                <a:ea typeface="ＭＳ Ｐゴシック" panose="020B0600070205080204" pitchFamily="34" charset="-128"/>
              </a:rPr>
              <a:t>suas credenciais </a:t>
            </a:r>
            <a:r>
              <a:rPr lang="pt-BR" altLang="pt-BR" dirty="0">
                <a:ea typeface="ＭＳ Ｐゴシック" panose="020B0600070205080204" pitchFamily="34" charset="-128"/>
              </a:rPr>
              <a:t>de acesso;</a:t>
            </a:r>
          </a:p>
          <a:p>
            <a:pPr marL="171450" indent="-171450" algn="just">
              <a:buFont typeface="Arial" panose="020B0604020202020204" pitchFamily="34" charset="0"/>
              <a:buChar char="•"/>
            </a:pPr>
            <a:r>
              <a:rPr lang="pt-BR" altLang="pt-BR" dirty="0">
                <a:ea typeface="ＭＳ Ｐゴシック" panose="020B0600070205080204" pitchFamily="34" charset="-128"/>
              </a:rPr>
              <a:t>monitorar o seu extrato bancário e do seu cartão de crédito, caso tenha ocorrido um vazamento envolvendo seus dados bancários.</a:t>
            </a:r>
          </a:p>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13</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74822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pt-BR" dirty="0"/>
              <a:t>É importante que você troque imediatamente sua senha ao tomar ciência do vazamento de dados de algum serviço que você usa. Caso a senha vazada seja usada em outros serviços, ela também deve ser alterada nesses ambientes, pois os atacantes podem tentar usá-la para invadir outras contas. </a:t>
            </a:r>
          </a:p>
          <a:p>
            <a:r>
              <a:rPr lang="pt-BR" dirty="0"/>
              <a:t>A verificação em duas etapas é um recurso de segurança que permite adicionar camadas extras de proteção ao acesso às contas de usuário, dificultando que elas sejam invadidas. Para que o acesso ocorra é necessário que o atacante realize com sucesso ao menos duas etapas: a primeira, geralmente uma senha, e a segunda, a qual, de acordo com cada implementação, pode ser algo que o usuário tenha, seja ou saiba. De forma simplificada, ao usar a verificação em duas etapas, o usuário deve provar mais de uma vez que ele é realmente quem diz ser. </a:t>
            </a:r>
          </a:p>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14</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404252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15</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83549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16</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188927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pt-BR" noProof="0" dirty="0"/>
              <a:t>Não repasse códigos de verificação, eles devem ser fornecidos apenas aos serviços para os quais foram criados.</a:t>
            </a:r>
          </a:p>
          <a:p>
            <a:r>
              <a:rPr lang="pt-BR" noProof="0" dirty="0"/>
              <a:t>Preste atenção nas mensagens recebidas, verifique se elas pertencem realmente ao serviço que você está usando (diversos serviços identificam a origem da mensagem). Caso receba um código de verificação sem que você tenha solicitado, redobre sua atenção pois pode ser um indício de que estão tentando ativar sua conta em outro aparelho. Se desconfiar que sua conta tenha sido clonada, entre em contato com a empresa responsável pelo serviço, explique o ocorrido e solicite que sua conta seja desativada. Diversas empresas já têm procedimentos definidos para tratar dessas situações e poderão lhe auxiliar. </a:t>
            </a:r>
          </a:p>
          <a:p>
            <a:pPr algn="just"/>
            <a:endParaRPr lang="pt-BR" altLang="pt-BR" noProof="0"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17</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85575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noProof="0" dirty="0"/>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18</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02200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dirty="0"/>
              <a:t>Se alguém pedir dinheiro ou enviar uma cobrança, antes de efetivar a transação financeira, tenha certeza da identidade de quem está solicitando. Tente comunicar-se por outro meio, como ligação telefônica ou chamada de vídeo.</a:t>
            </a:r>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19</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31096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 xmlns:a16="http://schemas.microsoft.com/office/drawing/2014/main" id="{EC334DE1-3ADC-4441-81F3-EA54BF2CEC8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 xmlns:a16="http://schemas.microsoft.com/office/drawing/2014/main" id="{4A9D3148-8368-4241-A94D-D6A3520AA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dirty="0"/>
              <a:t>Um vazamento de dados, ou </a:t>
            </a:r>
            <a:r>
              <a:rPr lang="pt-BR" i="1" dirty="0"/>
              <a:t>data leak</a:t>
            </a:r>
            <a:r>
              <a:rPr lang="pt-BR" dirty="0"/>
              <a:t>, ocorre quando dados de um sistema, equipamento ou conta de acesso são indevidamente acessados, coletados e divulgados na Internet, ou repassados a terceiros. </a:t>
            </a:r>
          </a:p>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856E13C9-9912-3A42-8C86-20BAE14FBBE0}"/>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BAB2B3C0-6F97-BE46-9BB9-88F489C19ED4}"/>
              </a:ext>
            </a:extLst>
          </p:cNvPr>
          <p:cNvSpPr>
            <a:spLocks noGrp="1"/>
          </p:cNvSpPr>
          <p:nvPr>
            <p:ph type="sldNum" sz="quarter" idx="5"/>
          </p:nvPr>
        </p:nvSpPr>
        <p:spPr/>
        <p:txBody>
          <a:bodyPr/>
          <a:lstStyle/>
          <a:p>
            <a:fld id="{3EE144C0-3B60-2C47-AADB-08B077F1B622}" type="slidenum">
              <a:rPr lang="en-US" altLang="pt-BR" smtClean="0"/>
              <a:pPr/>
              <a:t>2</a:t>
            </a:fld>
            <a:endParaRPr lang="en-US" altLang="pt-BR"/>
          </a:p>
        </p:txBody>
      </p:sp>
      <p:sp>
        <p:nvSpPr>
          <p:cNvPr id="4" name="Espaço Reservado para Cabeçalho 3">
            <a:extLst>
              <a:ext uri="{FF2B5EF4-FFF2-40B4-BE49-F238E27FC236}">
                <a16:creationId xmlns="" xmlns:a16="http://schemas.microsoft.com/office/drawing/2014/main" id="{8D621FFA-2C43-0548-863D-C50CBCB73F57}"/>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82150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 xmlns:a16="http://schemas.microsoft.com/office/drawing/2014/main" id="{97ABA69A-C119-EE48-B944-420D3BC34C5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 xmlns:a16="http://schemas.microsoft.com/office/drawing/2014/main" id="{E0ED1ECF-030E-7148-A82C-01B07418B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apresentadas dicas do que você deve fazer caso seus dados sejam vazados e a quem recorrer se perceber que seus dados estão sendo usados indevidamente.</a:t>
            </a:r>
          </a:p>
        </p:txBody>
      </p:sp>
      <p:sp>
        <p:nvSpPr>
          <p:cNvPr id="2" name="Espaço Reservado para Rodapé 1">
            <a:extLst>
              <a:ext uri="{FF2B5EF4-FFF2-40B4-BE49-F238E27FC236}">
                <a16:creationId xmlns="" xmlns:a16="http://schemas.microsoft.com/office/drawing/2014/main" id="{FD965ADB-3976-0B4C-926F-6BE06C286B37}"/>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4B93EF6A-B32C-C141-A6EA-76BB0EDCC4D9}"/>
              </a:ext>
            </a:extLst>
          </p:cNvPr>
          <p:cNvSpPr>
            <a:spLocks noGrp="1"/>
          </p:cNvSpPr>
          <p:nvPr>
            <p:ph type="sldNum" sz="quarter" idx="5"/>
          </p:nvPr>
        </p:nvSpPr>
        <p:spPr/>
        <p:txBody>
          <a:bodyPr/>
          <a:lstStyle/>
          <a:p>
            <a:fld id="{3EE144C0-3B60-2C47-AADB-08B077F1B622}" type="slidenum">
              <a:rPr lang="en-US" altLang="pt-BR" smtClean="0"/>
              <a:pPr/>
              <a:t>20</a:t>
            </a:fld>
            <a:endParaRPr lang="en-US" altLang="pt-BR"/>
          </a:p>
        </p:txBody>
      </p:sp>
      <p:sp>
        <p:nvSpPr>
          <p:cNvPr id="4" name="Espaço Reservado para Cabeçalho 3">
            <a:extLst>
              <a:ext uri="{FF2B5EF4-FFF2-40B4-BE49-F238E27FC236}">
                <a16:creationId xmlns="" xmlns:a16="http://schemas.microsoft.com/office/drawing/2014/main" id="{70A93521-DE65-C348-8877-D389EBC0422D}"/>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607531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21</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2455501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noProof="0" dirty="0"/>
              <a:t>A Autoridade Nacional de Proteção de Dados – ANPD é um órgão vinculado à Presidência da República, dotada de autonomia técnica e decisória, que tem a competência de zelar pela proteção dos dados pessoais com o objetivo de proteger os direitos fundamentais de liberdade e de privacidade e o livre desenvolvimento da personalidade da pessoa natural, conforme disposto na Lei nº 13.709, de 14 de agosto de 2018, a LGPD. Mais informações em </a:t>
            </a:r>
            <a:r>
              <a:rPr lang="pt-BR" dirty="0">
                <a:hlinkClick r:id="rId3"/>
              </a:rPr>
              <a:t>https://www.gov.br/anpd</a:t>
            </a:r>
            <a:r>
              <a:rPr lang="pt-BR" dirty="0"/>
              <a:t> .</a:t>
            </a:r>
            <a:endParaRPr lang="pt-BR" altLang="pt-BR" noProof="0"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22</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300275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 xmlns:a16="http://schemas.microsoft.com/office/drawing/2014/main" id="{97ABA69A-C119-EE48-B944-420D3BC34C5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 xmlns:a16="http://schemas.microsoft.com/office/drawing/2014/main" id="{E0ED1ECF-030E-7148-A82C-01B07418B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FD965ADB-3976-0B4C-926F-6BE06C286B37}"/>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4B93EF6A-B32C-C141-A6EA-76BB0EDCC4D9}"/>
              </a:ext>
            </a:extLst>
          </p:cNvPr>
          <p:cNvSpPr>
            <a:spLocks noGrp="1"/>
          </p:cNvSpPr>
          <p:nvPr>
            <p:ph type="sldNum" sz="quarter" idx="5"/>
          </p:nvPr>
        </p:nvSpPr>
        <p:spPr/>
        <p:txBody>
          <a:bodyPr/>
          <a:lstStyle/>
          <a:p>
            <a:fld id="{3EE144C0-3B60-2C47-AADB-08B077F1B622}" type="slidenum">
              <a:rPr lang="en-US" altLang="pt-BR" smtClean="0"/>
              <a:pPr/>
              <a:t>23</a:t>
            </a:fld>
            <a:endParaRPr lang="en-US" altLang="pt-BR"/>
          </a:p>
        </p:txBody>
      </p:sp>
      <p:sp>
        <p:nvSpPr>
          <p:cNvPr id="4" name="Espaço Reservado para Cabeçalho 3">
            <a:extLst>
              <a:ext uri="{FF2B5EF4-FFF2-40B4-BE49-F238E27FC236}">
                <a16:creationId xmlns="" xmlns:a16="http://schemas.microsoft.com/office/drawing/2014/main" id="{70A93521-DE65-C348-8877-D389EBC0422D}"/>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2741784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24</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111806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 xmlns:a16="http://schemas.microsoft.com/office/drawing/2014/main" id="{97ABA69A-C119-EE48-B944-420D3BC34C5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 xmlns:a16="http://schemas.microsoft.com/office/drawing/2014/main" id="{E0ED1ECF-030E-7148-A82C-01B07418B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os cuidados que você deve tomar para tentar reduzir a quantidade de dados que possam ser divulgados sobre você, caso haja um vazamento de dados.</a:t>
            </a:r>
          </a:p>
        </p:txBody>
      </p:sp>
      <p:sp>
        <p:nvSpPr>
          <p:cNvPr id="2" name="Espaço Reservado para Rodapé 1">
            <a:extLst>
              <a:ext uri="{FF2B5EF4-FFF2-40B4-BE49-F238E27FC236}">
                <a16:creationId xmlns="" xmlns:a16="http://schemas.microsoft.com/office/drawing/2014/main" id="{FD965ADB-3976-0B4C-926F-6BE06C286B37}"/>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4B93EF6A-B32C-C141-A6EA-76BB0EDCC4D9}"/>
              </a:ext>
            </a:extLst>
          </p:cNvPr>
          <p:cNvSpPr>
            <a:spLocks noGrp="1"/>
          </p:cNvSpPr>
          <p:nvPr>
            <p:ph type="sldNum" sz="quarter" idx="5"/>
          </p:nvPr>
        </p:nvSpPr>
        <p:spPr/>
        <p:txBody>
          <a:bodyPr/>
          <a:lstStyle/>
          <a:p>
            <a:fld id="{3EE144C0-3B60-2C47-AADB-08B077F1B622}" type="slidenum">
              <a:rPr lang="en-US" altLang="pt-BR" smtClean="0"/>
              <a:pPr/>
              <a:t>25</a:t>
            </a:fld>
            <a:endParaRPr lang="en-US" altLang="pt-BR"/>
          </a:p>
        </p:txBody>
      </p:sp>
      <p:sp>
        <p:nvSpPr>
          <p:cNvPr id="4" name="Espaço Reservado para Cabeçalho 3">
            <a:extLst>
              <a:ext uri="{FF2B5EF4-FFF2-40B4-BE49-F238E27FC236}">
                <a16:creationId xmlns="" xmlns:a16="http://schemas.microsoft.com/office/drawing/2014/main" id="{70A93521-DE65-C348-8877-D389EBC0422D}"/>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49897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pt-BR" dirty="0"/>
              <a:t>Quanto mais informações você divulga, mais fácil é, para um golpista, furtar sua identidade, pois ele tem mais dados disponíveis e, provavelmente, será mais convincente. Para coletar seus dados, inclusive suas senhas, o golpista pode usar outros tipos de golpes (como códigos maliciosos) e de ataques (como força bruta e interceptação de tráfego).</a:t>
            </a: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26</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1840611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dirty="0"/>
              <a:t>Inicialmente, grande parte da navegação </a:t>
            </a:r>
            <a:r>
              <a:rPr lang="pt-BR" i="1" dirty="0"/>
              <a:t>web </a:t>
            </a:r>
            <a:r>
              <a:rPr lang="pt-BR" dirty="0"/>
              <a:t>não envolvia o tráfego de informações sigilosas e costumava ser feita por meio do protocolo HTTP, que não oferece criptografia (as informações trafegam em texto claro), não garante que o usuário esteja se comunicando com o </a:t>
            </a:r>
            <a:r>
              <a:rPr lang="pt-BR" i="1" dirty="0"/>
              <a:t>site </a:t>
            </a:r>
            <a:r>
              <a:rPr lang="pt-BR" dirty="0"/>
              <a:t>desejado nem que os dados não possam ser interceptados, coletados, modificados ou retransmitidos. Com o passar do tempo, a oferta de serviços via Web envolvendo informações sigilosas tem aumentado, assim como os tipos de ataques e as técnicas usadas pelos atacantes. Com isso, as características do protocolo HTTP mostraram-se insuficientes para garantir a segurança e seu uso passou a ser gradativamente substituído pelo HTTPS. </a:t>
            </a:r>
          </a:p>
          <a:p>
            <a:r>
              <a:rPr lang="pt-BR" dirty="0"/>
              <a:t>O protocolo HTTPS usa certificados digitais para assegurar a identidade tanto do </a:t>
            </a:r>
            <a:r>
              <a:rPr lang="pt-BR" i="1" dirty="0"/>
              <a:t>site </a:t>
            </a:r>
            <a:r>
              <a:rPr lang="pt-BR" dirty="0"/>
              <a:t>de destino como a do usuário que está navegando. Também usa métodos criptográficos e outros protocolos, como SSL e TLS, para assegurar a confidencialidade e a integridade das informações. Atualmente, conexões usando o protocolo HTTP (quando o endereço do </a:t>
            </a:r>
            <a:r>
              <a:rPr lang="pt-BR" i="1" dirty="0"/>
              <a:t>site </a:t>
            </a:r>
            <a:r>
              <a:rPr lang="pt-BR" dirty="0"/>
              <a:t>começa com “http://”) são chamadas </a:t>
            </a:r>
            <a:r>
              <a:rPr lang="pt-BR" b="1" dirty="0"/>
              <a:t>conexões inseguras ou não seguras</a:t>
            </a:r>
            <a:r>
              <a:rPr lang="pt-BR" dirty="0"/>
              <a:t>, ao passo que aquelas que usam o HTTPS (quando o endereço do </a:t>
            </a:r>
            <a:r>
              <a:rPr lang="pt-BR" i="1" dirty="0"/>
              <a:t>site </a:t>
            </a:r>
            <a:r>
              <a:rPr lang="pt-BR" dirty="0"/>
              <a:t>começa com “https://”) são chamadas </a:t>
            </a:r>
            <a:r>
              <a:rPr lang="pt-BR" b="1" dirty="0"/>
              <a:t>conexões  seguras</a:t>
            </a:r>
            <a:r>
              <a:rPr lang="pt-BR" dirty="0"/>
              <a:t>. </a:t>
            </a: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27</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1544760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ea typeface="ＭＳ Ｐゴシック" panose="020B0600070205080204" pitchFamily="34" charset="-128"/>
              </a:rPr>
              <a:t>Fique atento a mensagens que tentem induzi-lo a fornecer informações, instalar/executar aplicativos ou clicar em </a:t>
            </a:r>
            <a:r>
              <a:rPr lang="pt-BR" altLang="pt-BR" i="1" dirty="0">
                <a:ea typeface="ＭＳ Ｐゴシック" panose="020B0600070205080204" pitchFamily="34" charset="-128"/>
              </a:rPr>
              <a:t>links</a:t>
            </a:r>
            <a:r>
              <a:rPr lang="pt-BR" altLang="pt-BR" dirty="0">
                <a:ea typeface="ＭＳ Ｐゴシック" panose="020B0600070205080204" pitchFamily="34" charset="-128"/>
              </a:rPr>
              <a:t>. Desconfie de mensagens que apelem demasiadamente por sua atenção e que o ameacem, caso você não execute os procedimentos descritos.</a:t>
            </a:r>
          </a:p>
          <a:p>
            <a:r>
              <a:rPr lang="pt-BR" dirty="0"/>
              <a:t>Não considere uma mensagem confiável baseando-se apenas na confiança que você deposita em quem a enviou. Essa pessoa pode não ter percebido que se tratava de um golpe ou ter encaminhado sem verificar o conteúdo. Além disso, a mensagem pode ter sido enviada de uma conta invadida, de um perfil falso ou, ainda, ter sido forjada. </a:t>
            </a:r>
          </a:p>
          <a:p>
            <a:r>
              <a:rPr lang="pt-BR" altLang="pt-BR" dirty="0">
                <a:ea typeface="ＭＳ Ｐゴシック" panose="020B0600070205080204" pitchFamily="34" charset="-128"/>
              </a:rPr>
              <a:t>Remova versões antigas e aplicativos que você não usa mais, eles tendem a ser esquecidos e a ficar potencialmente vulneráveis.</a:t>
            </a:r>
          </a:p>
          <a:p>
            <a:r>
              <a:rPr lang="pt-BR" dirty="0"/>
              <a:t>Configure permissões de sistemas e aplicativos de maneira a minimizar os acessos que eles tem aos seus dados. Preferencialmente, permita apenas o necessário e enquanto estiver usando, a fim de reduzir a coleta e exposição ampla e contínua dos dados.</a:t>
            </a:r>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28</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4100634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dirty="0"/>
              <a:t>Uma senha boa, bem elaborada, é aquela difícil de ser descoberta (forte) e fácil de ser lembrada. Não convém que você crie uma senha forte se, quando for usá-la, não conseguir recordá-la Também não convém que você crie uma senha simples de ser lembrada se ela puder ser facilmente descoberta por um atacante. </a:t>
            </a:r>
          </a:p>
          <a:p>
            <a:r>
              <a:rPr lang="pt-BR" dirty="0"/>
              <a:t>Elementos que você </a:t>
            </a:r>
            <a:r>
              <a:rPr lang="pt-BR" b="1" dirty="0"/>
              <a:t>NÃO DEVE </a:t>
            </a:r>
            <a:r>
              <a:rPr lang="pt-BR" dirty="0"/>
              <a:t>usar ao criar suas senhas: </a:t>
            </a:r>
          </a:p>
          <a:p>
            <a:pPr marL="171450" indent="-171450">
              <a:buFont typeface="Arial" panose="020B0604020202020204" pitchFamily="34" charset="0"/>
              <a:buChar char="•"/>
            </a:pPr>
            <a:r>
              <a:rPr lang="pt-BR" b="1" dirty="0"/>
              <a:t>Qualquer tipo de dado pessoal: </a:t>
            </a:r>
            <a:r>
              <a:rPr lang="pt-BR" dirty="0"/>
              <a:t>evite nomes, sobrenomes, contas de usuário, números de documentos, placas de carros, números de telefones e datas.</a:t>
            </a:r>
          </a:p>
          <a:p>
            <a:pPr marL="171450" indent="-171450">
              <a:buFont typeface="Arial" panose="020B0604020202020204" pitchFamily="34" charset="0"/>
              <a:buChar char="•"/>
            </a:pPr>
            <a:r>
              <a:rPr lang="pt-BR" b="1" dirty="0"/>
              <a:t>Qualquer tipo de dado relativo ao serviço: </a:t>
            </a:r>
            <a:r>
              <a:rPr lang="pt-BR" dirty="0"/>
              <a:t>evite palavras associadas ao serviço no qual a senha será usada, como o nome da rede social ou </a:t>
            </a:r>
            <a:r>
              <a:rPr lang="pt-BR" i="1" dirty="0"/>
              <a:t>webmail</a:t>
            </a:r>
            <a:r>
              <a:rPr lang="pt-BR" dirty="0"/>
              <a:t>.</a:t>
            </a:r>
          </a:p>
          <a:p>
            <a:pPr marL="171450" indent="-171450">
              <a:buFont typeface="Arial" panose="020B0604020202020204" pitchFamily="34" charset="0"/>
              <a:buChar char="•"/>
            </a:pPr>
            <a:r>
              <a:rPr lang="pt-BR" b="1" dirty="0"/>
              <a:t>Sequências de teclado: </a:t>
            </a:r>
            <a:r>
              <a:rPr lang="pt-BR" dirty="0"/>
              <a:t>evite senhas associadas à proximidade entre os caracteres no teclado, como “123456”, “1qaz2wsx” e “</a:t>
            </a:r>
            <a:r>
              <a:rPr lang="pt-BR" dirty="0" err="1"/>
              <a:t>QwerTAsdfG</a:t>
            </a:r>
            <a:r>
              <a:rPr lang="pt-BR" dirty="0"/>
              <a:t>”. </a:t>
            </a:r>
          </a:p>
          <a:p>
            <a:pPr marL="171450" indent="-171450">
              <a:buFont typeface="Arial" panose="020B0604020202020204" pitchFamily="34" charset="0"/>
              <a:buChar char="•"/>
            </a:pPr>
            <a:r>
              <a:rPr lang="pt-BR" b="1" dirty="0"/>
              <a:t>Palavras que façam parte de listas publicamente conhecidas: </a:t>
            </a:r>
            <a:r>
              <a:rPr lang="pt-BR" dirty="0"/>
              <a:t>evite nomes de músicas, times de futebol, personagens de filmes e palavras presentes em dicionários de diferentes idiomas. </a:t>
            </a:r>
          </a:p>
          <a:p>
            <a:r>
              <a:rPr lang="pt-BR" dirty="0"/>
              <a:t>Elementos que você </a:t>
            </a:r>
            <a:r>
              <a:rPr lang="pt-BR" b="1" dirty="0"/>
              <a:t>DEVE </a:t>
            </a:r>
            <a:r>
              <a:rPr lang="pt-BR" dirty="0"/>
              <a:t>usar ao criar suas senhas: </a:t>
            </a:r>
          </a:p>
          <a:p>
            <a:pPr marL="171450" indent="-171450">
              <a:buFont typeface="Arial" panose="020B0604020202020204" pitchFamily="34" charset="0"/>
              <a:buChar char="•"/>
            </a:pPr>
            <a:r>
              <a:rPr lang="pt-BR" b="1" dirty="0"/>
              <a:t>Números aleatórios: </a:t>
            </a:r>
            <a:r>
              <a:rPr lang="pt-BR" dirty="0"/>
              <a:t>quanto mais ao acaso forem os números usados, melhor.</a:t>
            </a:r>
          </a:p>
          <a:p>
            <a:pPr marL="171450" indent="-171450">
              <a:buFont typeface="Arial" panose="020B0604020202020204" pitchFamily="34" charset="0"/>
              <a:buChar char="•"/>
            </a:pPr>
            <a:r>
              <a:rPr lang="pt-BR" b="1" dirty="0"/>
              <a:t>Grande quantidade de caracteres: </a:t>
            </a:r>
            <a:r>
              <a:rPr lang="pt-BR" dirty="0"/>
              <a:t>quanto mais longa for a senha, mais difícil será descobri-la. Apesar de senhas longas parecerem, a princípio, difíceis de serem digitadas, com o uso frequente elas o são facilmente.</a:t>
            </a:r>
          </a:p>
          <a:p>
            <a:pPr marL="171450" indent="-171450">
              <a:buFont typeface="Arial" panose="020B0604020202020204" pitchFamily="34" charset="0"/>
              <a:buChar char="•"/>
            </a:pPr>
            <a:r>
              <a:rPr lang="pt-BR" b="1" dirty="0"/>
              <a:t>Diferentes tipos de caracteres: </a:t>
            </a:r>
            <a:r>
              <a:rPr lang="pt-BR" dirty="0"/>
              <a:t>quanto mais “bagunçada” for a senha, mais difícil será descobri-la. Procure misturar caracteres, como números, sinais de pontuação e letras maiúsculas e minúsculas. O uso de sinais de pontuação dificulta que ela seja descoberta, sem necessariamente torná-la difícil de ser lembrada. </a:t>
            </a:r>
          </a:p>
          <a:p>
            <a:pPr marL="171450" indent="-171450">
              <a:buFont typeface="Arial" panose="020B0604020202020204" pitchFamily="34" charset="0"/>
              <a:buChar char="•"/>
            </a:pPr>
            <a:endParaRPr lang="pt-BR" dirty="0"/>
          </a:p>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dirty="0"/>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29</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386575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vazamento de dados acontece como consequência, por exemplo: </a:t>
            </a:r>
          </a:p>
          <a:p>
            <a:pPr marL="171450" indent="-171450">
              <a:buFont typeface="Arial" panose="020B0604020202020204" pitchFamily="34" charset="0"/>
              <a:buChar char="•"/>
            </a:pPr>
            <a:r>
              <a:rPr lang="pt-BR" dirty="0"/>
              <a:t>do furto de dados por parte de atacantes e de códigos maliciosos que exploram vulnerabilidades em sistemas e, assim, conseguem acesso indevido aos dados armazenados;</a:t>
            </a:r>
          </a:p>
          <a:p>
            <a:pPr marL="171450" indent="-171450">
              <a:buFont typeface="Arial" panose="020B0604020202020204" pitchFamily="34" charset="0"/>
              <a:buChar char="•"/>
            </a:pPr>
            <a:r>
              <a:rPr lang="pt-BR" dirty="0"/>
              <a:t>do acesso a contas de usuário, por meio de senhas fracas ou vazadas. Quando ocorre um vazamento envolvendo senhas, elas podem ser usadas para invadir outras contas onde a mesma senha seja usada e mecanismos de segurança adicionais não estejam ativos;</a:t>
            </a:r>
          </a:p>
          <a:p>
            <a:pPr marL="171450" indent="-171450">
              <a:buFont typeface="Arial" panose="020B0604020202020204" pitchFamily="34" charset="0"/>
              <a:buChar char="•"/>
            </a:pPr>
            <a:r>
              <a:rPr lang="pt-BR" dirty="0"/>
              <a:t>da ação de funcionários ou de ex-funcionários que, por vingança ou motivos financeiros, coletam dados dos sistemas da empresa e os repassam a terceiros; </a:t>
            </a:r>
          </a:p>
          <a:p>
            <a:pPr marL="171450" indent="-171450">
              <a:buFont typeface="Arial" panose="020B0604020202020204" pitchFamily="34" charset="0"/>
              <a:buChar char="•"/>
            </a:pPr>
            <a:r>
              <a:rPr lang="pt-BR" dirty="0"/>
              <a:t>do furto de equipamentos que contenham dados sigilosos sem estarem criptografados; </a:t>
            </a:r>
          </a:p>
          <a:p>
            <a:pPr marL="171450" indent="-171450">
              <a:buFont typeface="Arial" panose="020B0604020202020204" pitchFamily="34" charset="0"/>
              <a:buChar char="•"/>
            </a:pPr>
            <a:r>
              <a:rPr lang="pt-BR" dirty="0"/>
              <a:t>de erros ou negligência de funcionários, como enviar um </a:t>
            </a:r>
            <a:r>
              <a:rPr lang="pt-BR" i="1" dirty="0"/>
              <a:t>e-mail </a:t>
            </a:r>
            <a:r>
              <a:rPr lang="pt-BR" dirty="0"/>
              <a:t>para o destinatário errado ou descartar mídias (discos e </a:t>
            </a:r>
            <a:r>
              <a:rPr lang="pt-BR" i="1" dirty="0"/>
              <a:t>pen drives</a:t>
            </a:r>
            <a:r>
              <a:rPr lang="pt-BR" dirty="0"/>
              <a:t>) sem os devidos cuidados. </a:t>
            </a:r>
          </a:p>
          <a:p>
            <a:endParaRPr lang="pt-BR" dirty="0"/>
          </a:p>
          <a:p>
            <a:r>
              <a:rPr lang="pt-BR" dirty="0"/>
              <a:t>Quando ocorre um acesso indevido aos dados costuma-se dizer que houve uma “violação de dados”  (</a:t>
            </a:r>
            <a:r>
              <a:rPr lang="pt-BR" i="1" dirty="0"/>
              <a:t>data </a:t>
            </a:r>
            <a:r>
              <a:rPr lang="pt-BR" i="1" dirty="0" err="1"/>
              <a:t>breach</a:t>
            </a:r>
            <a:r>
              <a:rPr lang="pt-BR" dirty="0"/>
              <a:t>).</a:t>
            </a:r>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3</a:t>
            </a:fld>
            <a:endParaRPr lang="en-US" altLang="pt-BR"/>
          </a:p>
        </p:txBody>
      </p:sp>
    </p:spTree>
    <p:extLst>
      <p:ext uri="{BB962C8B-B14F-4D97-AF65-F5344CB8AC3E}">
        <p14:creationId xmlns:p14="http://schemas.microsoft.com/office/powerpoint/2010/main" val="778744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ea typeface="ＭＳ Ｐゴシック" panose="020B0600070205080204" pitchFamily="34" charset="-128"/>
              </a:rPr>
              <a:t>Mantenha os programas instalados com as versões mais recentes e com todas as as atualizações aplicadas. </a:t>
            </a:r>
            <a:r>
              <a:rPr lang="pt-BR" dirty="0"/>
              <a:t>Fabricantes costumam lançar novas versões e atualizações quando há recursos a serem adicionados, ajustes a serem feitos e vulnerabilidades e erros a serem corrigidos. Sempre que uma nova versão ou atualização é lançada, ela deve ser prontamente instalada, pois isso ajuda a proteger seus equipamentos da ação de atacantes e códigos maliciosos. Além disso, alguns fabricantes deixam de dar suporte e de desenvolver atualizações para versões antigas, o que significa que novas vulnerabilidades não serão corrigidas.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pt-BR" altLang="pt-BR" dirty="0">
                <a:ea typeface="ＭＳ Ｐゴシック" charset="0"/>
              </a:rPr>
              <a:t>U</a:t>
            </a:r>
            <a:r>
              <a:rPr lang="pt-BR" altLang="pt-BR" dirty="0">
                <a:ea typeface="ＭＳ Ｐゴシック" panose="020B0600070205080204" pitchFamily="34" charset="-128"/>
              </a:rPr>
              <a:t>se mecanismos de segurança, como programas </a:t>
            </a:r>
            <a:r>
              <a:rPr lang="pt-BR" altLang="pt-BR" i="1" dirty="0">
                <a:ea typeface="ＭＳ Ｐゴシック" panose="020B0600070205080204" pitchFamily="34" charset="-128"/>
              </a:rPr>
              <a:t>antispam</a:t>
            </a:r>
            <a:r>
              <a:rPr lang="pt-BR" altLang="pt-BR" dirty="0">
                <a:ea typeface="ＭＳ Ｐゴシック" panose="020B0600070205080204" pitchFamily="34" charset="-128"/>
              </a:rPr>
              <a:t>,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e </a:t>
            </a:r>
            <a:r>
              <a:rPr lang="pt-BR" altLang="pt-BR" i="1" dirty="0">
                <a:ea typeface="ＭＳ Ｐゴシック" panose="020B0600070205080204" pitchFamily="34" charset="-128"/>
              </a:rPr>
              <a:t>firewall</a:t>
            </a:r>
            <a:r>
              <a:rPr lang="pt-BR" altLang="pt-BR" dirty="0">
                <a:ea typeface="ＭＳ Ｐゴシック" panose="020B0600070205080204" pitchFamily="34" charset="-128"/>
              </a:rPr>
              <a:t> pessoal, e assegure-se de mantê-los atualizados.</a:t>
            </a:r>
          </a:p>
          <a:p>
            <a:r>
              <a:rPr lang="pt-BR" dirty="0"/>
              <a:t>A criptografia é considerada a ciência e a arte de escrever mensagens em forma cifrada ou em código. A primeira vista, ela até pode parecer complicada, mas, para usufruir dos benefícios proporcionados por ela, você não precisa estudá-la profundamente nem ser nenhum matemático experiente. Atualmente, a criptografia já está integrada ou pode ser facilmente adicionada à maioria dos sistemas operacionais e aplicativos e, muitas vezes, é usada de forma imperceptível ou requer que você realize algumas configurações básicas. </a:t>
            </a:r>
            <a:endParaRPr lang="pt-BR" altLang="pt-BR" dirty="0">
              <a:ea typeface="ＭＳ Ｐゴシック" panose="020B0600070205080204" pitchFamily="34" charset="-128"/>
            </a:endParaRPr>
          </a:p>
          <a:p>
            <a:endParaRPr lang="pt-BR" dirty="0"/>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30</a:t>
            </a:fld>
            <a:endParaRPr lang="en-US" altLang="pt-BR"/>
          </a:p>
        </p:txBody>
      </p:sp>
      <p:sp>
        <p:nvSpPr>
          <p:cNvPr id="4" name="Espaço Reservado para Cabeçalho 3">
            <a:extLst>
              <a:ext uri="{FF2B5EF4-FFF2-40B4-BE49-F238E27FC236}">
                <a16:creationId xmlns="" xmlns:a16="http://schemas.microsoft.com/office/drawing/2014/main" id="{78032D23-0F32-6449-8A4C-47B347D8F886}"/>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279750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4</a:t>
            </a:fld>
            <a:endParaRPr lang="en-US" altLang="pt-BR"/>
          </a:p>
        </p:txBody>
      </p:sp>
    </p:spTree>
    <p:extLst>
      <p:ext uri="{BB962C8B-B14F-4D97-AF65-F5344CB8AC3E}">
        <p14:creationId xmlns:p14="http://schemas.microsoft.com/office/powerpoint/2010/main" val="246163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kern="1200" noProof="0" dirty="0">
                <a:solidFill>
                  <a:schemeClr val="tx1"/>
                </a:solidFill>
                <a:effectLst/>
                <a:latin typeface="Arial" panose="020B0604020202020204" pitchFamily="34" charset="0"/>
                <a:ea typeface="ＭＳ Ｐゴシック" charset="0"/>
                <a:cs typeface="Arial" panose="020B0604020202020204" pitchFamily="34" charset="0"/>
              </a:rPr>
              <a:t>Qualquer serviço, equipamento ou rede acessível via Internet pode ser alvo de um ataque, assim como qualquer equipamento com acesso à Internet pode participar de um ataque. O que define as chances de um ataque ser ou não bem sucedido é o conjunto de medidas preventivas tomadas por todos, incluindo usuários, desenvolvedores de aplicações e administradores dos serviços e equipamentos envolvidos. </a:t>
            </a:r>
            <a:endParaRPr lang="pt-BR" noProof="0" dirty="0"/>
          </a:p>
          <a:p>
            <a:r>
              <a:rPr lang="pt-BR" sz="1000" kern="1200" noProof="0" dirty="0">
                <a:solidFill>
                  <a:schemeClr val="tx1"/>
                </a:solidFill>
                <a:effectLst/>
                <a:latin typeface="Arial" panose="020B0604020202020204" pitchFamily="34" charset="0"/>
                <a:ea typeface="ＭＳ Ｐゴシック" charset="0"/>
                <a:cs typeface="Arial" panose="020B0604020202020204" pitchFamily="34" charset="0"/>
              </a:rPr>
              <a:t>Se cada um fizer sua parte, muitos ataques podem ser evitados ou, ao menos, minimizados. Como usuário da Internet, a parte que cabe a você é proteger seus dados, usar mecanismos de segurança e manter seus equipamentos atualizados e livre de códigos maliciosos; ao ter essas atitudes contribuirá para a segurança geral da Internet, pois: </a:t>
            </a:r>
          </a:p>
          <a:p>
            <a:pPr marL="171450" marR="0" lvl="0" indent="-171450" algn="just"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kern="1200" dirty="0">
                <a:solidFill>
                  <a:schemeClr val="tx1"/>
                </a:solidFill>
                <a:effectLst/>
                <a:latin typeface="Arial" panose="020B0604020202020204" pitchFamily="34" charset="0"/>
                <a:ea typeface="ＭＳ Ｐゴシック" charset="0"/>
                <a:cs typeface="Arial" panose="020B0604020202020204" pitchFamily="34" charset="0"/>
              </a:rPr>
              <a:t>quanto mais consciente dos mecanismos de segurança você estiver, menores serão as chances de sucesso dos atacantes; </a:t>
            </a:r>
          </a:p>
          <a:p>
            <a:pPr marL="171450" marR="0" lvl="0" indent="-171450" algn="just"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kern="1200" dirty="0">
                <a:solidFill>
                  <a:schemeClr val="tx1"/>
                </a:solidFill>
                <a:effectLst/>
                <a:latin typeface="Arial" panose="020B0604020202020204" pitchFamily="34" charset="0"/>
                <a:ea typeface="ＭＳ Ｐゴシック" charset="0"/>
                <a:cs typeface="Arial" panose="020B0604020202020204" pitchFamily="34" charset="0"/>
              </a:rPr>
              <a:t>quanto melhores forem suas senhas e quanto mais você usar verificação em duas etapas, menores serão as chances de sucesso dos ataques de força bruta e, consequentemente, de suas contas serem invadidas; </a:t>
            </a:r>
          </a:p>
          <a:p>
            <a:pPr marL="171450" marR="0" lvl="0" indent="-171450" algn="just"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kern="1200" dirty="0">
                <a:solidFill>
                  <a:schemeClr val="tx1"/>
                </a:solidFill>
                <a:effectLst/>
                <a:latin typeface="Arial" panose="020B0604020202020204" pitchFamily="34" charset="0"/>
                <a:ea typeface="ＭＳ Ｐゴシック" charset="0"/>
                <a:cs typeface="Arial" panose="020B0604020202020204" pitchFamily="34" charset="0"/>
              </a:rPr>
              <a:t>quanto mais você usar criptografia para proteger os dados armazenados em seus equipamentos ou aqueles transmitidos pela Internet, menores serão as chances de tráfego em texto claro ser interceptado por atacantes; </a:t>
            </a:r>
          </a:p>
          <a:p>
            <a:pPr marL="171450" marR="0" lvl="0" indent="-171450" algn="just"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kern="1200" dirty="0">
                <a:solidFill>
                  <a:schemeClr val="tx1"/>
                </a:solidFill>
                <a:effectLst/>
                <a:latin typeface="Arial" panose="020B0604020202020204" pitchFamily="34" charset="0"/>
                <a:ea typeface="ＭＳ Ｐゴシック" charset="0"/>
                <a:cs typeface="Arial" panose="020B0604020202020204" pitchFamily="34" charset="0"/>
              </a:rPr>
              <a:t>quanto mais criterioso você for ao fornecer informações, menores serão os danos causados por um vazamento de dados; </a:t>
            </a:r>
          </a:p>
          <a:p>
            <a:pPr marL="171450" marR="0" lvl="0" indent="-171450" algn="just"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kern="1200" dirty="0">
                <a:solidFill>
                  <a:schemeClr val="tx1"/>
                </a:solidFill>
                <a:effectLst/>
                <a:latin typeface="Arial" panose="020B0604020202020204" pitchFamily="34" charset="0"/>
                <a:ea typeface="ＭＳ Ｐゴシック" charset="0"/>
                <a:cs typeface="Arial" panose="020B0604020202020204" pitchFamily="34" charset="0"/>
              </a:rPr>
              <a:t>quanto menos vulnerabilidades houver em seus equipamentos, menores serão as chances de eles serem invadidos ou infectados.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pt-BR" sz="1000" kern="1200" dirty="0">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pt-BR" sz="1000" kern="1200" dirty="0">
              <a:solidFill>
                <a:schemeClr val="tx1"/>
              </a:solidFill>
              <a:effectLst/>
              <a:latin typeface="Arial" panose="020B0604020202020204" pitchFamily="34" charset="0"/>
              <a:ea typeface="ＭＳ Ｐゴシック" charset="0"/>
              <a:cs typeface="Arial" panose="020B0604020202020204" pitchFamily="34" charset="0"/>
            </a:endParaRPr>
          </a:p>
          <a:p>
            <a:endParaRPr lang="pt-BR" noProof="0" dirty="0"/>
          </a:p>
          <a:p>
            <a:endParaRPr lang="pt-BR" dirty="0"/>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5</a:t>
            </a:fld>
            <a:endParaRPr lang="en-US" altLang="pt-BR"/>
          </a:p>
        </p:txBody>
      </p:sp>
    </p:spTree>
    <p:extLst>
      <p:ext uri="{BB962C8B-B14F-4D97-AF65-F5344CB8AC3E}">
        <p14:creationId xmlns:p14="http://schemas.microsoft.com/office/powerpoint/2010/main" val="128213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Após um vazamento de dados é esperado um aumento nas tentativas de golpes, já que os golpistas procuram aproveitar a “oportunidade” para conseguir novas vítimas. Quando isso ocorre costuma haver um aumento no número </a:t>
            </a:r>
            <a:r>
              <a:rPr lang="pt-BR" i="1" dirty="0"/>
              <a:t>e-mails, </a:t>
            </a:r>
            <a:r>
              <a:rPr lang="pt-BR" dirty="0"/>
              <a:t>ligações telefônicas e mensagens de SMS ou via aplicativos com tentativas de golpes. Por isso é importante redobrar a atenção aos contatos que recebe.</a:t>
            </a:r>
          </a:p>
          <a:p>
            <a:endParaRPr lang="pt-BR" dirty="0"/>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6</a:t>
            </a:fld>
            <a:endParaRPr lang="en-US" altLang="pt-BR"/>
          </a:p>
        </p:txBody>
      </p:sp>
    </p:spTree>
    <p:extLst>
      <p:ext uri="{BB962C8B-B14F-4D97-AF65-F5344CB8AC3E}">
        <p14:creationId xmlns:p14="http://schemas.microsoft.com/office/powerpoint/2010/main" val="142168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 xmlns:a16="http://schemas.microsoft.com/office/drawing/2014/main" id="{2DB9083C-BF82-7846-B7F0-7B7F3F00099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 xmlns:a16="http://schemas.microsoft.com/office/drawing/2014/main" id="{A9E2F048-65A1-204C-8F93-EFBFEBA93A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 </a:t>
            </a:r>
            <a:r>
              <a:rPr lang="pt-BR" altLang="pt-BR" dirty="0">
                <a:ea typeface="ＭＳ Ｐゴシック" panose="020B0600070205080204" pitchFamily="34" charset="-128"/>
              </a:rPr>
              <a:t>são apresentados alguns dos principais riscos envolvendo o vazamento de dados.</a:t>
            </a:r>
          </a:p>
        </p:txBody>
      </p:sp>
      <p:sp>
        <p:nvSpPr>
          <p:cNvPr id="2" name="Espaço Reservado para Rodapé 1">
            <a:extLst>
              <a:ext uri="{FF2B5EF4-FFF2-40B4-BE49-F238E27FC236}">
                <a16:creationId xmlns="" xmlns:a16="http://schemas.microsoft.com/office/drawing/2014/main" id="{E8C6DAEF-A6D4-674B-9781-7A520E8E57A7}"/>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A233F193-3C3E-3B40-B9CA-A5901B461A05}"/>
              </a:ext>
            </a:extLst>
          </p:cNvPr>
          <p:cNvSpPr>
            <a:spLocks noGrp="1"/>
          </p:cNvSpPr>
          <p:nvPr>
            <p:ph type="sldNum" sz="quarter" idx="5"/>
          </p:nvPr>
        </p:nvSpPr>
        <p:spPr/>
        <p:txBody>
          <a:bodyPr/>
          <a:lstStyle/>
          <a:p>
            <a:fld id="{3EE144C0-3B60-2C47-AADB-08B077F1B622}" type="slidenum">
              <a:rPr lang="en-US" altLang="pt-BR" smtClean="0"/>
              <a:pPr/>
              <a:t>7</a:t>
            </a:fld>
            <a:endParaRPr lang="en-US" altLang="pt-BR"/>
          </a:p>
        </p:txBody>
      </p:sp>
      <p:sp>
        <p:nvSpPr>
          <p:cNvPr id="4" name="Espaço Reservado para Cabeçalho 3">
            <a:extLst>
              <a:ext uri="{FF2B5EF4-FFF2-40B4-BE49-F238E27FC236}">
                <a16:creationId xmlns="" xmlns:a16="http://schemas.microsoft.com/office/drawing/2014/main" id="{3C582D70-7903-8E46-AACD-B31A759E8374}"/>
              </a:ext>
            </a:extLst>
          </p:cNvPr>
          <p:cNvSpPr>
            <a:spLocks noGrp="1"/>
          </p:cNvSpPr>
          <p:nvPr>
            <p:ph type="hdr" sz="quarter"/>
          </p:nvPr>
        </p:nvSpPr>
        <p:spPr/>
        <p:txBody>
          <a:bodyPr/>
          <a:lstStyle/>
          <a:p>
            <a:r>
              <a:rPr lang="en-US" altLang="pt-BR"/>
              <a:t>Vazamento de Dados</a:t>
            </a:r>
            <a:endParaRPr lang="en-US" altLang="pt-BR" i="1" dirty="0"/>
          </a:p>
        </p:txBody>
      </p:sp>
    </p:spTree>
    <p:extLst>
      <p:ext uri="{BB962C8B-B14F-4D97-AF65-F5344CB8AC3E}">
        <p14:creationId xmlns:p14="http://schemas.microsoft.com/office/powerpoint/2010/main" val="419192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Furto de identidade, ou </a:t>
            </a:r>
            <a:r>
              <a:rPr lang="pt-BR" i="1" dirty="0"/>
              <a:t>identity theft</a:t>
            </a:r>
            <a:r>
              <a:rPr lang="pt-BR" dirty="0"/>
              <a:t>, é o ato pelo qual uma pessoa tenta se passar por outra, atribuindo a si uma falsa identidade, com o objetivo de obter vantagens indevidas.  Em seu dia-a-dia, sua identidade pode ser furtada, caso alguém abra uma empresa ou uma conta bancária usando seu nome e seus documentos. Na Internet, isso também pode ocorrer, se alguém criar um perfil em seu nome e enviar mensagens como se fosse você. </a:t>
            </a:r>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8</a:t>
            </a:fld>
            <a:endParaRPr lang="en-US" altLang="pt-BR"/>
          </a:p>
        </p:txBody>
      </p:sp>
    </p:spTree>
    <p:extLst>
      <p:ext uri="{BB962C8B-B14F-4D97-AF65-F5344CB8AC3E}">
        <p14:creationId xmlns:p14="http://schemas.microsoft.com/office/powerpoint/2010/main" val="238076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pt-BR" dirty="0"/>
              <a:t>Caso sua identidade seja furtada, você poderá arcar com consequências, como falta de credito e perdas financeiras e de reputação. Além disso, pode levar muito tempo e ser bastante desgastante até que você consiga reverter os problemas causados pelo impostor.</a:t>
            </a:r>
          </a:p>
        </p:txBody>
      </p:sp>
      <p:sp>
        <p:nvSpPr>
          <p:cNvPr id="4" name="Header Placeholder 3"/>
          <p:cNvSpPr>
            <a:spLocks noGrp="1"/>
          </p:cNvSpPr>
          <p:nvPr>
            <p:ph type="hdr" sz="quarter"/>
          </p:nvPr>
        </p:nvSpPr>
        <p:spPr/>
        <p:txBody>
          <a:bodyPr/>
          <a:lstStyle/>
          <a:p>
            <a:r>
              <a:rPr lang="en-US" altLang="pt-BR"/>
              <a:t>Vazamento de Dados</a:t>
            </a:r>
            <a:endParaRPr lang="en-US" altLang="pt-BR" i="1" dirty="0"/>
          </a:p>
        </p:txBody>
      </p:sp>
      <p:sp>
        <p:nvSpPr>
          <p:cNvPr id="5" name="Footer Placeholder 4"/>
          <p:cNvSpPr>
            <a:spLocks noGrp="1"/>
          </p:cNvSpPr>
          <p:nvPr>
            <p:ph type="ftr" sz="quarter" idx="4"/>
          </p:nvPr>
        </p:nvSpPr>
        <p:spPr/>
        <p:txBody>
          <a:bodyPr/>
          <a:lstStyle/>
          <a:p>
            <a:pPr>
              <a:defRPr/>
            </a:pPr>
            <a:r>
              <a:rPr lang="en-US"/>
              <a:t>https://cartilha.cert.br/</a:t>
            </a:r>
          </a:p>
        </p:txBody>
      </p:sp>
      <p:sp>
        <p:nvSpPr>
          <p:cNvPr id="6" name="Slide Number Placeholder 5"/>
          <p:cNvSpPr>
            <a:spLocks noGrp="1"/>
          </p:cNvSpPr>
          <p:nvPr>
            <p:ph type="sldNum" sz="quarter" idx="5"/>
          </p:nvPr>
        </p:nvSpPr>
        <p:spPr/>
        <p:txBody>
          <a:bodyPr/>
          <a:lstStyle/>
          <a:p>
            <a:fld id="{3EE144C0-3B60-2C47-AADB-08B077F1B622}" type="slidenum">
              <a:rPr lang="en-US" altLang="pt-BR" smtClean="0"/>
              <a:pPr/>
              <a:t>9</a:t>
            </a:fld>
            <a:endParaRPr lang="en-US" altLang="pt-BR"/>
          </a:p>
        </p:txBody>
      </p:sp>
    </p:spTree>
    <p:extLst>
      <p:ext uri="{BB962C8B-B14F-4D97-AF65-F5344CB8AC3E}">
        <p14:creationId xmlns:p14="http://schemas.microsoft.com/office/powerpoint/2010/main" val="1913191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56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lstStyle>
            <a:lvl1pPr algn="l">
              <a:defRPr sz="2000" b="1"/>
            </a:lvl1pPr>
          </a:lstStyle>
          <a:p>
            <a:r>
              <a:rPr lang="x-none"/>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7662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 xmlns:a16="http://schemas.microsoft.com/office/drawing/2014/main" id="{14CFFB9A-347C-4647-906C-D5420060CD1B}"/>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p:txBody>
          <a:bodyPr vert="eaVert"/>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 xmlns:a16="http://schemas.microsoft.com/office/drawing/2014/main" id="{171D0478-ADEA-784C-BE14-BC30EFDB8905}"/>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Tree>
    <p:extLst>
      <p:ext uri="{BB962C8B-B14F-4D97-AF65-F5344CB8AC3E}">
        <p14:creationId xmlns:p14="http://schemas.microsoft.com/office/powerpoint/2010/main" val="169851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x-none"/>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03986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 xmlns:a16="http://schemas.microsoft.com/office/drawing/2014/main" id="{01586BC3-5EE7-8F43-ACB6-05A62F1CA38C}"/>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a:solidFill>
                  <a:schemeClr val="bg1"/>
                </a:solidFill>
              </a:defRPr>
            </a:lvl1pPr>
          </a:lstStyle>
          <a:p>
            <a:pPr lvl="0"/>
            <a:r>
              <a:rPr lang="en-US" altLang="pt-BR" dirty="0"/>
              <a:t>Click to edit Master title style</a:t>
            </a:r>
          </a:p>
        </p:txBody>
      </p:sp>
    </p:spTree>
    <p:extLst>
      <p:ext uri="{BB962C8B-B14F-4D97-AF65-F5344CB8AC3E}">
        <p14:creationId xmlns:p14="http://schemas.microsoft.com/office/powerpoint/2010/main" val="393236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a:prstGeom prst="rect">
            <a:avLst/>
          </a:prstGeo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Tree>
    <p:extLst>
      <p:ext uri="{BB962C8B-B14F-4D97-AF65-F5344CB8AC3E}">
        <p14:creationId xmlns:p14="http://schemas.microsoft.com/office/powerpoint/2010/main" val="174469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 xmlns:a16="http://schemas.microsoft.com/office/drawing/2014/main" id="{E958E2EC-C52A-A042-AD55-A91E62789847}"/>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lnSpc>
                <a:spcPct val="100000"/>
              </a:lnSpc>
              <a:defRPr/>
            </a:lvl1pPr>
            <a:lvl3pPr>
              <a:defRPr sz="1800" b="0"/>
            </a:lvl3pPr>
            <a:lvl4pPr>
              <a:defRPr sz="1600" b="0"/>
            </a:lvl4pPr>
            <a:lvl5pPr>
              <a:defRPr sz="1600" b="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 xmlns:a16="http://schemas.microsoft.com/office/drawing/2014/main" id="{1535DD4C-E195-8446-BD95-06856F882DAE}"/>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Tree>
    <p:extLst>
      <p:ext uri="{BB962C8B-B14F-4D97-AF65-F5344CB8AC3E}">
        <p14:creationId xmlns:p14="http://schemas.microsoft.com/office/powerpoint/2010/main" val="268038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172928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 xmlns:a16="http://schemas.microsoft.com/office/drawing/2014/main" id="{48D8D4FC-B052-9A4E-87CB-59FA6858755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 xmlns:a16="http://schemas.microsoft.com/office/drawing/2014/main" id="{B90365F6-77C9-F442-9E29-9301FD2AB14D}"/>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 </a:t>
            </a:r>
            <a:r>
              <a:rPr lang="pt-BR" altLang="pt-BR" noProof="0" dirty="0" err="1"/>
              <a:t>to</a:t>
            </a:r>
            <a:r>
              <a:rPr lang="pt-BR" altLang="pt-BR" noProof="0" dirty="0"/>
              <a:t> </a:t>
            </a:r>
            <a:r>
              <a:rPr lang="pt-BR" altLang="pt-BR" noProof="0" dirty="0" err="1"/>
              <a:t>edit</a:t>
            </a:r>
            <a:r>
              <a:rPr lang="pt-BR" altLang="pt-BR" noProof="0" dirty="0"/>
              <a:t> Master </a:t>
            </a:r>
            <a:r>
              <a:rPr lang="pt-BR" altLang="pt-BR" noProof="0" dirty="0" err="1"/>
              <a:t>title</a:t>
            </a:r>
            <a:r>
              <a:rPr lang="pt-BR" altLang="pt-BR" noProof="0" dirty="0"/>
              <a:t> </a:t>
            </a:r>
            <a:r>
              <a:rPr lang="pt-BR" altLang="pt-BR" noProof="0" dirty="0" err="1"/>
              <a:t>style</a:t>
            </a:r>
            <a:endParaRPr lang="pt-BR" altLang="pt-BR" noProof="0" dirty="0"/>
          </a:p>
        </p:txBody>
      </p:sp>
    </p:spTree>
    <p:extLst>
      <p:ext uri="{BB962C8B-B14F-4D97-AF65-F5344CB8AC3E}">
        <p14:creationId xmlns:p14="http://schemas.microsoft.com/office/powerpoint/2010/main" val="315947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 xmlns:a16="http://schemas.microsoft.com/office/drawing/2014/main" id="{348CC378-1CB4-C14A-BC49-55898644028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4400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392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3920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8" name="Title Placeholder 1">
            <a:extLst>
              <a:ext uri="{FF2B5EF4-FFF2-40B4-BE49-F238E27FC236}">
                <a16:creationId xmlns="" xmlns:a16="http://schemas.microsoft.com/office/drawing/2014/main" id="{F8840F77-110E-884E-BEBE-B582E98B2DAA}"/>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Tree>
    <p:extLst>
      <p:ext uri="{BB962C8B-B14F-4D97-AF65-F5344CB8AC3E}">
        <p14:creationId xmlns:p14="http://schemas.microsoft.com/office/powerpoint/2010/main" val="9483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 xmlns:a16="http://schemas.microsoft.com/office/drawing/2014/main" id="{1350A553-FF18-234A-A209-3714D1623EA0}"/>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 xmlns:a16="http://schemas.microsoft.com/office/drawing/2014/main" id="{D69134AC-5B4E-1747-8A01-7C9818844016}"/>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234847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9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a:prstGeom prst="rect">
            <a:avLst/>
          </a:prstGeom>
        </p:spPr>
        <p:txBody>
          <a:bodyPr/>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324641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B57654BA-E71A-CC47-968C-DAA5559D155F}"/>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
        <p:nvSpPr>
          <p:cNvPr id="1027" name="Text Placeholder 2">
            <a:extLst>
              <a:ext uri="{FF2B5EF4-FFF2-40B4-BE49-F238E27FC236}">
                <a16:creationId xmlns="" xmlns:a16="http://schemas.microsoft.com/office/drawing/2014/main" id="{76F3666D-1647-704E-92F6-BE89C33E4B7C}"/>
              </a:ext>
            </a:extLst>
          </p:cNvPr>
          <p:cNvSpPr>
            <a:spLocks noGrp="1"/>
          </p:cNvSpPr>
          <p:nvPr>
            <p:ph type="body" idx="1"/>
          </p:nvPr>
        </p:nvSpPr>
        <p:spPr bwMode="auto">
          <a:xfrm>
            <a:off x="457200" y="144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Tree>
  </p:cSld>
  <p:clrMap bg1="lt1" tx1="dk1" bg2="lt2" tx2="dk2" accent1="accent1" accent2="accent2" accent3="accent3" accent4="accent4" accent5="accent5" accent6="accent6" hlink="hlink" folHlink="folHlink"/>
  <p:sldLayoutIdLst>
    <p:sldLayoutId id="2147484584" r:id="rId1"/>
    <p:sldLayoutId id="2147484578" r:id="rId2"/>
    <p:sldLayoutId id="2147484585" r:id="rId3"/>
    <p:sldLayoutId id="2147484579" r:id="rId4"/>
    <p:sldLayoutId id="2147484586" r:id="rId5"/>
    <p:sldLayoutId id="2147484587" r:id="rId6"/>
    <p:sldLayoutId id="2147484588" r:id="rId7"/>
    <p:sldLayoutId id="2147484580" r:id="rId8"/>
    <p:sldLayoutId id="2147484581" r:id="rId9"/>
    <p:sldLayoutId id="2147484582" r:id="rId10"/>
    <p:sldLayoutId id="2147484589" r:id="rId11"/>
    <p:sldLayoutId id="2147484583" r:id="rId12"/>
    <p:sldLayoutId id="2147484590" r:id="rId13"/>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br/anpd"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64F0AB-8EB6-284E-9AA3-E018F781F87D}"/>
              </a:ext>
            </a:extLst>
          </p:cNvPr>
          <p:cNvSpPr>
            <a:spLocks noGrp="1"/>
          </p:cNvSpPr>
          <p:nvPr>
            <p:ph idx="1"/>
          </p:nvPr>
        </p:nvSpPr>
        <p:spPr/>
        <p:txBody>
          <a:bodyPr/>
          <a:lstStyle/>
          <a:p>
            <a:r>
              <a:rPr lang="pt-BR" dirty="0"/>
              <a:t>Informações privadas podem ficar expostas na Internet:</a:t>
            </a:r>
          </a:p>
          <a:p>
            <a:pPr lvl="1"/>
            <a:r>
              <a:rPr lang="pt-BR" dirty="0"/>
              <a:t>dados médicos</a:t>
            </a:r>
          </a:p>
          <a:p>
            <a:pPr lvl="1"/>
            <a:r>
              <a:rPr lang="pt-BR" dirty="0"/>
              <a:t>conversas particulares</a:t>
            </a:r>
          </a:p>
        </p:txBody>
      </p:sp>
      <p:sp>
        <p:nvSpPr>
          <p:cNvPr id="4" name="Title 3">
            <a:extLst>
              <a:ext uri="{FF2B5EF4-FFF2-40B4-BE49-F238E27FC236}">
                <a16:creationId xmlns="" xmlns:a16="http://schemas.microsoft.com/office/drawing/2014/main" id="{2232B7FA-4931-CF4E-9EBF-209BDB99FB79}"/>
              </a:ext>
            </a:extLst>
          </p:cNvPr>
          <p:cNvSpPr>
            <a:spLocks noGrp="1"/>
          </p:cNvSpPr>
          <p:nvPr>
            <p:ph type="title"/>
          </p:nvPr>
        </p:nvSpPr>
        <p:spPr/>
        <p:txBody>
          <a:bodyPr/>
          <a:lstStyle/>
          <a:p>
            <a:r>
              <a:rPr lang="pt-BR" dirty="0"/>
              <a:t>Violação de privacidade</a:t>
            </a:r>
          </a:p>
        </p:txBody>
      </p:sp>
    </p:spTree>
    <p:extLst>
      <p:ext uri="{BB962C8B-B14F-4D97-AF65-F5344CB8AC3E}">
        <p14:creationId xmlns:p14="http://schemas.microsoft.com/office/powerpoint/2010/main" val="1462275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64F0AB-8EB6-284E-9AA3-E018F781F87D}"/>
              </a:ext>
            </a:extLst>
          </p:cNvPr>
          <p:cNvSpPr>
            <a:spLocks noGrp="1"/>
          </p:cNvSpPr>
          <p:nvPr>
            <p:ph idx="1"/>
          </p:nvPr>
        </p:nvSpPr>
        <p:spPr/>
        <p:txBody>
          <a:bodyPr/>
          <a:lstStyle/>
          <a:p>
            <a:r>
              <a:rPr lang="pt-BR" dirty="0"/>
              <a:t>Extorsão, onde o atacante faz chantagem para não expor os seus dados</a:t>
            </a:r>
          </a:p>
          <a:p>
            <a:r>
              <a:rPr lang="pt-BR" dirty="0"/>
              <a:t>Quanto mais informações um atacante tiver:</a:t>
            </a:r>
          </a:p>
          <a:p>
            <a:pPr lvl="1"/>
            <a:r>
              <a:rPr lang="pt-BR" dirty="0"/>
              <a:t>mais convincente ele será</a:t>
            </a:r>
          </a:p>
          <a:p>
            <a:pPr lvl="1"/>
            <a:r>
              <a:rPr lang="pt-BR" dirty="0"/>
              <a:t>mais facilmente enganará outras pessoas</a:t>
            </a:r>
          </a:p>
          <a:p>
            <a:r>
              <a:rPr lang="pt-BR" dirty="0"/>
              <a:t>Dados vazados podem ser usados</a:t>
            </a:r>
          </a:p>
          <a:p>
            <a:pPr lvl="1"/>
            <a:r>
              <a:rPr lang="pt-BR" dirty="0"/>
              <a:t>em tentativas de </a:t>
            </a:r>
            <a:r>
              <a:rPr lang="pt-BR" i="1" dirty="0"/>
              <a:t>phishing</a:t>
            </a:r>
            <a:r>
              <a:rPr lang="pt-BR" dirty="0"/>
              <a:t> direcionado e personalizado (</a:t>
            </a:r>
            <a:r>
              <a:rPr lang="pt-BR" i="1" dirty="0"/>
              <a:t>spear phishing</a:t>
            </a:r>
            <a:r>
              <a:rPr lang="pt-BR" dirty="0"/>
              <a:t>)</a:t>
            </a:r>
          </a:p>
          <a:p>
            <a:pPr lvl="1"/>
            <a:r>
              <a:rPr lang="pt-BR" dirty="0"/>
              <a:t>para convencê-lo a revelar mais informações</a:t>
            </a:r>
          </a:p>
          <a:p>
            <a:pPr lvl="1"/>
            <a:r>
              <a:rPr lang="pt-BR" dirty="0"/>
              <a:t>para induzi-lo a efetivar transações</a:t>
            </a:r>
          </a:p>
          <a:p>
            <a:pPr lvl="1"/>
            <a:r>
              <a:rPr lang="pt-BR" dirty="0"/>
              <a:t>para se passar por você</a:t>
            </a:r>
          </a:p>
        </p:txBody>
      </p:sp>
      <p:sp>
        <p:nvSpPr>
          <p:cNvPr id="4" name="Title 3">
            <a:extLst>
              <a:ext uri="{FF2B5EF4-FFF2-40B4-BE49-F238E27FC236}">
                <a16:creationId xmlns="" xmlns:a16="http://schemas.microsoft.com/office/drawing/2014/main" id="{2232B7FA-4931-CF4E-9EBF-209BDB99FB79}"/>
              </a:ext>
            </a:extLst>
          </p:cNvPr>
          <p:cNvSpPr>
            <a:spLocks noGrp="1"/>
          </p:cNvSpPr>
          <p:nvPr>
            <p:ph type="title"/>
          </p:nvPr>
        </p:nvSpPr>
        <p:spPr/>
        <p:txBody>
          <a:bodyPr/>
          <a:lstStyle/>
          <a:p>
            <a:r>
              <a:rPr lang="pt-BR" dirty="0"/>
              <a:t>Tentativas de golpes</a:t>
            </a:r>
          </a:p>
        </p:txBody>
      </p:sp>
    </p:spTree>
    <p:extLst>
      <p:ext uri="{BB962C8B-B14F-4D97-AF65-F5344CB8AC3E}">
        <p14:creationId xmlns:p14="http://schemas.microsoft.com/office/powerpoint/2010/main" val="2927600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 xmlns:a16="http://schemas.microsoft.com/office/drawing/2014/main" id="{FD342CCB-86CF-8948-B856-484CCA132126}"/>
              </a:ext>
            </a:extLst>
          </p:cNvPr>
          <p:cNvSpPr>
            <a:spLocks noGrp="1"/>
          </p:cNvSpPr>
          <p:nvPr>
            <p:ph type="ctrTitle"/>
          </p:nvPr>
        </p:nvSpPr>
        <p:spPr/>
        <p:txBody>
          <a:bodyPr/>
          <a:lstStyle/>
          <a:p>
            <a:r>
              <a:rPr lang="pt-PT" altLang="pt-BR" noProof="0" dirty="0"/>
              <a:t>O que fazer em </a:t>
            </a:r>
            <a:br>
              <a:rPr lang="pt-PT" altLang="pt-BR" noProof="0" dirty="0"/>
            </a:br>
            <a:r>
              <a:rPr lang="pt-PT" altLang="pt-BR" noProof="0" dirty="0"/>
              <a:t>caso de vazamento</a:t>
            </a:r>
          </a:p>
        </p:txBody>
      </p:sp>
      <p:pic>
        <p:nvPicPr>
          <p:cNvPr id="77826" name="Picture Placeholder 2">
            <a:extLst>
              <a:ext uri="{FF2B5EF4-FFF2-40B4-BE49-F238E27FC236}">
                <a16:creationId xmlns="" xmlns:a16="http://schemas.microsoft.com/office/drawing/2014/main" id="{683445C8-F142-BE43-B204-D1825A6B156B}"/>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val="0"/>
              </a:ext>
            </a:extLst>
          </a:blip>
          <a:srcRect l="14910" r="8160"/>
          <a:stretch/>
        </p:blipFill>
        <p:spPr>
          <a:xfrm>
            <a:off x="2456765" y="1861230"/>
            <a:ext cx="4230470" cy="423357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pt-PT" altLang="pt-BR" noProof="0" dirty="0"/>
              <a:t>Se receber notificações ou souber pela </a:t>
            </a:r>
            <a:r>
              <a:rPr lang="pt-PT" altLang="pt-BR" noProof="0" dirty="0" err="1"/>
              <a:t>mídia</a:t>
            </a:r>
            <a:r>
              <a:rPr lang="pt-PT" altLang="pt-BR" noProof="0" dirty="0"/>
              <a:t> de algum vazamento envolvendo seus dados pessoais, informe-se sobre o ocorrido e tente identificar:</a:t>
            </a:r>
          </a:p>
          <a:p>
            <a:pPr lvl="1">
              <a:spcBef>
                <a:spcPts val="0"/>
              </a:spcBef>
            </a:pPr>
            <a:r>
              <a:rPr lang="pt-PT" altLang="pt-BR" dirty="0"/>
              <a:t>quais dados vazaram</a:t>
            </a:r>
          </a:p>
          <a:p>
            <a:pPr lvl="2">
              <a:spcBef>
                <a:spcPts val="0"/>
              </a:spcBef>
            </a:pPr>
            <a:r>
              <a:rPr lang="pt-PT" altLang="pt-BR" noProof="0" dirty="0"/>
              <a:t>isso ajuda a saber quais medidas tomar</a:t>
            </a:r>
          </a:p>
          <a:p>
            <a:pPr lvl="1">
              <a:spcBef>
                <a:spcPts val="0"/>
              </a:spcBef>
            </a:pPr>
            <a:r>
              <a:rPr lang="pt-PT" altLang="pt-BR" dirty="0"/>
              <a:t>quais medidas de mitigação foram ou serão tomadas pela organização</a:t>
            </a:r>
          </a:p>
          <a:p>
            <a:pPr lvl="1">
              <a:spcBef>
                <a:spcPts val="0"/>
              </a:spcBef>
            </a:pPr>
            <a:r>
              <a:rPr lang="pt-PT" altLang="pt-BR" dirty="0"/>
              <a:t>quais medidas devem ser tomadas por você</a:t>
            </a:r>
          </a:p>
          <a:p>
            <a:pPr lvl="1">
              <a:spcBef>
                <a:spcPts val="0"/>
              </a:spcBef>
            </a:pPr>
            <a:r>
              <a:rPr lang="pt-PT" altLang="pt-BR" dirty="0"/>
              <a:t>as datas do potencial vazamento</a:t>
            </a:r>
          </a:p>
          <a:p>
            <a:pPr lvl="1">
              <a:spcBef>
                <a:spcPts val="0"/>
              </a:spcBef>
            </a:pPr>
            <a:r>
              <a:rPr lang="pt-PT" altLang="pt-BR" dirty="0"/>
              <a:t>comunicados e notícias a respeito</a:t>
            </a:r>
          </a:p>
          <a:p>
            <a:pPr marL="0" indent="0" algn="ctr">
              <a:buNone/>
            </a:pPr>
            <a:endParaRPr lang="pt-PT" altLang="pt-BR" sz="1000" dirty="0">
              <a:solidFill>
                <a:schemeClr val="accent2"/>
              </a:solidFill>
            </a:endParaRPr>
          </a:p>
          <a:p>
            <a:pPr marL="0" indent="0" algn="ctr">
              <a:buNone/>
            </a:pPr>
            <a:r>
              <a:rPr lang="pt-PT" altLang="pt-BR" sz="1800" dirty="0">
                <a:solidFill>
                  <a:schemeClr val="accent2"/>
                </a:solidFill>
              </a:rPr>
              <a:t>Evite acessar </a:t>
            </a:r>
            <a:r>
              <a:rPr lang="pt-PT" altLang="pt-BR" sz="1800" i="1" dirty="0">
                <a:solidFill>
                  <a:schemeClr val="accent2"/>
                </a:solidFill>
              </a:rPr>
              <a:t>sites</a:t>
            </a:r>
            <a:r>
              <a:rPr lang="pt-PT" altLang="pt-BR" sz="1800" dirty="0">
                <a:solidFill>
                  <a:schemeClr val="accent2"/>
                </a:solidFill>
              </a:rPr>
              <a:t> e abrir arquivos que supostamente confirmem ou exibam os dados do vazamento. Em caso de dúvida, contate diretamente as organizações envolvidas e busque mais informações</a:t>
            </a:r>
            <a:endParaRPr lang="pt-PT" altLang="pt-BR" noProof="0" dirty="0">
              <a:solidFill>
                <a:schemeClr val="accent2"/>
              </a:solidFill>
            </a:endParaRP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a:xfrm>
            <a:off x="457199" y="331200"/>
            <a:ext cx="8229600" cy="777875"/>
          </a:xfrm>
        </p:spPr>
        <p:txBody>
          <a:bodyPr/>
          <a:lstStyle/>
          <a:p>
            <a:r>
              <a:rPr lang="pt-PT" altLang="pt-BR" noProof="0" dirty="0"/>
              <a:t>Informe-se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pt-PT" altLang="pt-BR" noProof="0" dirty="0"/>
              <a:t>Credenciais de acesso vazadas:</a:t>
            </a:r>
          </a:p>
          <a:p>
            <a:pPr lvl="1"/>
            <a:r>
              <a:rPr lang="pt-PT" altLang="pt-BR" dirty="0"/>
              <a:t>troque imediatamente as senhas expostas</a:t>
            </a:r>
          </a:p>
          <a:p>
            <a:pPr lvl="1"/>
            <a:r>
              <a:rPr lang="pt-PT" altLang="pt-BR" noProof="0" dirty="0"/>
              <a:t>ative a verificação em duas etapas nas contas que ofereçam esse recurso</a:t>
            </a:r>
          </a:p>
          <a:p>
            <a:pPr lvl="2"/>
            <a:r>
              <a:rPr lang="pt-PT" altLang="pt-BR" dirty="0"/>
              <a:t>caso ainda não tenha feito</a:t>
            </a:r>
          </a:p>
          <a:p>
            <a:pPr lvl="1"/>
            <a:r>
              <a:rPr lang="pt-PT" altLang="pt-BR" dirty="0"/>
              <a:t>use os mecanismos disponíveis para analisar os registros de acesso e denunciar tentativas/acessos indevidos</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a:xfrm>
            <a:off x="457199" y="331200"/>
            <a:ext cx="8229600" cy="777875"/>
          </a:xfrm>
        </p:spPr>
        <p:txBody>
          <a:bodyPr/>
          <a:lstStyle/>
          <a:p>
            <a:r>
              <a:rPr lang="pt-PT" altLang="pt-BR" noProof="0" dirty="0"/>
              <a:t>O que fazer em cada caso (1/2)</a:t>
            </a:r>
          </a:p>
        </p:txBody>
      </p:sp>
    </p:spTree>
    <p:extLst>
      <p:ext uri="{BB962C8B-B14F-4D97-AF65-F5344CB8AC3E}">
        <p14:creationId xmlns:p14="http://schemas.microsoft.com/office/powerpoint/2010/main" val="3619784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pt-PT" altLang="pt-BR" noProof="0" dirty="0"/>
              <a:t>Cartões de crédito ou débito vazados:</a:t>
            </a:r>
          </a:p>
          <a:p>
            <a:pPr lvl="1"/>
            <a:r>
              <a:rPr lang="pt-PT" altLang="pt-BR" dirty="0"/>
              <a:t>informe as instituições emissoras dos cartões</a:t>
            </a:r>
          </a:p>
          <a:p>
            <a:pPr lvl="1"/>
            <a:r>
              <a:rPr lang="pt-PT" altLang="pt-BR" dirty="0"/>
              <a:t>revise o extrato dos seus cartões e da sua conta bancária</a:t>
            </a:r>
          </a:p>
          <a:p>
            <a:pPr lvl="1"/>
            <a:r>
              <a:rPr lang="pt-PT" altLang="pt-BR" dirty="0"/>
              <a:t>conteste os eventuais lançamentos irregulares que identificar</a:t>
            </a:r>
          </a:p>
          <a:p>
            <a:pPr lvl="2"/>
            <a:r>
              <a:rPr lang="pt-PT" altLang="pt-BR" dirty="0"/>
              <a:t>use os canais oficiais das respectivas instituições</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a:xfrm>
            <a:off x="457199" y="331200"/>
            <a:ext cx="8229600" cy="777875"/>
          </a:xfrm>
        </p:spPr>
        <p:txBody>
          <a:bodyPr/>
          <a:lstStyle/>
          <a:p>
            <a:r>
              <a:rPr lang="pt-PT" altLang="pt-BR" noProof="0" dirty="0"/>
              <a:t>O que fazer em cada caso (2/2)</a:t>
            </a:r>
          </a:p>
        </p:txBody>
      </p:sp>
    </p:spTree>
    <p:extLst>
      <p:ext uri="{BB962C8B-B14F-4D97-AF65-F5344CB8AC3E}">
        <p14:creationId xmlns:p14="http://schemas.microsoft.com/office/powerpoint/2010/main" val="281428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pt-PT" altLang="pt-BR" dirty="0"/>
              <a:t>Monitore sua vida financeira e sua identidade</a:t>
            </a:r>
          </a:p>
          <a:p>
            <a:pPr lvl="1"/>
            <a:r>
              <a:rPr lang="pt-PT" altLang="pt-BR" dirty="0"/>
              <a:t>ative alertas e monitore o extrato dos seus cartões e da sua conta bancária</a:t>
            </a:r>
          </a:p>
          <a:p>
            <a:pPr lvl="2">
              <a:spcBef>
                <a:spcPts val="0"/>
              </a:spcBef>
            </a:pPr>
            <a:r>
              <a:rPr lang="pt-PT" altLang="pt-BR" dirty="0"/>
              <a:t>preste atenção a movimentações “estranhas”</a:t>
            </a:r>
          </a:p>
          <a:p>
            <a:pPr lvl="1"/>
            <a:r>
              <a:rPr lang="pt-PT" altLang="pt-BR" dirty="0"/>
              <a:t>acompanhe outros registros financeiros, por meio de serviços específicos, como o oferecido pelo Banco Central</a:t>
            </a:r>
          </a:p>
          <a:p>
            <a:pPr lvl="2">
              <a:spcBef>
                <a:spcPts val="0"/>
              </a:spcBef>
            </a:pPr>
            <a:r>
              <a:rPr lang="pt-PT" altLang="pt-BR" dirty="0"/>
              <a:t>Serviço </a:t>
            </a:r>
            <a:r>
              <a:rPr lang="pt-PT" altLang="pt-BR" dirty="0" err="1"/>
              <a:t>Registrato</a:t>
            </a:r>
            <a:endParaRPr lang="pt-PT" altLang="pt-BR" dirty="0"/>
          </a:p>
          <a:p>
            <a:pPr lvl="1"/>
            <a:r>
              <a:rPr lang="pt-PT" altLang="pt-BR" dirty="0"/>
              <a:t>verifique no “Cadastro Pré” se alguma linha pré-paga de celular foi ativada usando seu CPF</a:t>
            </a:r>
          </a:p>
          <a:p>
            <a:pPr lvl="2">
              <a:spcBef>
                <a:spcPts val="0"/>
              </a:spcBef>
            </a:pPr>
            <a:r>
              <a:rPr lang="pt-PT" altLang="pt-BR" dirty="0"/>
              <a:t>mantido por empresas do Setor de Telecomunicações</a:t>
            </a:r>
          </a:p>
          <a:p>
            <a:pPr lvl="1"/>
            <a:r>
              <a:rPr lang="pt-PT" altLang="pt-BR" dirty="0"/>
              <a:t>busque saber mais se:</a:t>
            </a:r>
          </a:p>
          <a:p>
            <a:pPr lvl="2">
              <a:spcBef>
                <a:spcPts val="0"/>
              </a:spcBef>
            </a:pPr>
            <a:r>
              <a:rPr lang="pt-PT" altLang="pt-BR" dirty="0"/>
              <a:t>receber notificações de instituições de proteção ao crédito</a:t>
            </a:r>
          </a:p>
          <a:p>
            <a:pPr lvl="2">
              <a:spcBef>
                <a:spcPts val="0"/>
              </a:spcBef>
            </a:pPr>
            <a:r>
              <a:rPr lang="pt-PT" altLang="pt-BR" dirty="0"/>
              <a:t>ao tentar se cadastrar em algum serviço ou benefício, for informado que seu cadastro já existe</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a:xfrm>
            <a:off x="457199" y="331200"/>
            <a:ext cx="8229600" cy="777875"/>
          </a:xfrm>
        </p:spPr>
        <p:txBody>
          <a:bodyPr/>
          <a:lstStyle/>
          <a:p>
            <a:r>
              <a:rPr lang="pt-PT" altLang="pt-BR" noProof="0" dirty="0"/>
              <a:t>Fique atento (1/4)</a:t>
            </a:r>
          </a:p>
        </p:txBody>
      </p:sp>
    </p:spTree>
    <p:extLst>
      <p:ext uri="{BB962C8B-B14F-4D97-AF65-F5344CB8AC3E}">
        <p14:creationId xmlns:p14="http://schemas.microsoft.com/office/powerpoint/2010/main" val="406005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pPr lvl="0"/>
            <a:r>
              <a:rPr lang="pt-BR" dirty="0"/>
              <a:t>Cuide de suas contas e senhas</a:t>
            </a:r>
          </a:p>
          <a:p>
            <a:pPr lvl="1"/>
            <a:r>
              <a:rPr lang="pt-BR" dirty="0"/>
              <a:t>não  forneça códigos de verificação a terceiros</a:t>
            </a:r>
            <a:endParaRPr lang="x-none" dirty="0"/>
          </a:p>
          <a:p>
            <a:pPr lvl="1"/>
            <a:r>
              <a:rPr lang="pt-BR" dirty="0"/>
              <a:t>ative notificações</a:t>
            </a:r>
          </a:p>
          <a:p>
            <a:pPr lvl="1"/>
            <a:r>
              <a:rPr lang="pt-BR" dirty="0"/>
              <a:t>monitore tentativas de:</a:t>
            </a:r>
          </a:p>
          <a:p>
            <a:pPr lvl="2"/>
            <a:r>
              <a:rPr lang="pt-BR" i="1" dirty="0"/>
              <a:t>login</a:t>
            </a:r>
            <a:endParaRPr lang="pt-BR" dirty="0"/>
          </a:p>
          <a:p>
            <a:pPr lvl="2"/>
            <a:r>
              <a:rPr lang="pt-BR" dirty="0"/>
              <a:t>recuperação de senhas</a:t>
            </a:r>
          </a:p>
          <a:p>
            <a:pPr lvl="2"/>
            <a:r>
              <a:rPr lang="pt-BR" dirty="0"/>
              <a:t>troca de senhas</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PT" altLang="pt-BR" noProof="0" dirty="0"/>
              <a:t>Fique atento (2/4)</a:t>
            </a:r>
          </a:p>
        </p:txBody>
      </p:sp>
      <p:pic>
        <p:nvPicPr>
          <p:cNvPr id="4" name="Picture 3">
            <a:extLst>
              <a:ext uri="{FF2B5EF4-FFF2-40B4-BE49-F238E27FC236}">
                <a16:creationId xmlns="" xmlns:a16="http://schemas.microsoft.com/office/drawing/2014/main" id="{70611457-3C53-1049-AC9D-0F85C1180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27984" y="2530708"/>
            <a:ext cx="3970783" cy="3698945"/>
          </a:xfrm>
          <a:prstGeom prst="rect">
            <a:avLst/>
          </a:prstGeom>
        </p:spPr>
      </p:pic>
    </p:spTree>
    <p:extLst>
      <p:ext uri="{BB962C8B-B14F-4D97-AF65-F5344CB8AC3E}">
        <p14:creationId xmlns:p14="http://schemas.microsoft.com/office/powerpoint/2010/main" val="870882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pPr lvl="0"/>
            <a:r>
              <a:rPr lang="pt-BR" dirty="0"/>
              <a:t>Se constatar que alguma conta foi invadida ou criaram um perfil em seu nome:</a:t>
            </a:r>
            <a:endParaRPr lang="x-none" dirty="0"/>
          </a:p>
          <a:p>
            <a:pPr lvl="1"/>
            <a:r>
              <a:rPr lang="pt-BR" dirty="0"/>
              <a:t>efetue os procedimentos disponíveis nas plataformas para recuperação do acesso ou denúncia do perfil falso</a:t>
            </a:r>
            <a:endParaRPr lang="x-none" dirty="0"/>
          </a:p>
          <a:p>
            <a:pPr lvl="1"/>
            <a:r>
              <a:rPr lang="pt-BR" dirty="0"/>
              <a:t>informe seus contatos para que não caiam em golpes</a:t>
            </a:r>
            <a:endParaRPr lang="x-none" dirty="0"/>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PT" altLang="pt-BR" noProof="0" dirty="0"/>
              <a:t>Fique atento (3/4)</a:t>
            </a:r>
          </a:p>
        </p:txBody>
      </p:sp>
    </p:spTree>
    <p:extLst>
      <p:ext uri="{BB962C8B-B14F-4D97-AF65-F5344CB8AC3E}">
        <p14:creationId xmlns:p14="http://schemas.microsoft.com/office/powerpoint/2010/main" val="164577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pPr lvl="0"/>
            <a:r>
              <a:rPr lang="pt-BR" dirty="0"/>
              <a:t>Previna-se contra golpes</a:t>
            </a:r>
            <a:endParaRPr lang="x-none" dirty="0"/>
          </a:p>
          <a:p>
            <a:pPr lvl="1"/>
            <a:r>
              <a:rPr lang="pt-BR" dirty="0"/>
              <a:t>não clique em </a:t>
            </a:r>
            <a:r>
              <a:rPr lang="pt-BR" i="1" dirty="0"/>
              <a:t>links</a:t>
            </a:r>
            <a:r>
              <a:rPr lang="pt-BR" dirty="0"/>
              <a:t> recebidos por </a:t>
            </a:r>
            <a:r>
              <a:rPr lang="pt-BR" i="1" dirty="0"/>
              <a:t>e-mail</a:t>
            </a:r>
            <a:r>
              <a:rPr lang="pt-BR" dirty="0"/>
              <a:t> ou mensagens de texto</a:t>
            </a:r>
          </a:p>
          <a:p>
            <a:pPr lvl="2"/>
            <a:r>
              <a:rPr lang="pt-BR" dirty="0"/>
              <a:t>mesmo que pareçam enviados por alguém que você conhece</a:t>
            </a:r>
          </a:p>
          <a:p>
            <a:pPr lvl="2"/>
            <a:r>
              <a:rPr lang="pt-BR" dirty="0"/>
              <a:t>pode ser um </a:t>
            </a:r>
            <a:r>
              <a:rPr lang="pt-BR" i="1" dirty="0"/>
              <a:t>spear phishing</a:t>
            </a:r>
            <a:endParaRPr lang="x-none" dirty="0"/>
          </a:p>
          <a:p>
            <a:pPr lvl="1"/>
            <a:r>
              <a:rPr lang="pt-BR" dirty="0"/>
              <a:t>não efetive transações financeiras sem antes confirmar a identidade das partes envolvidas</a:t>
            </a:r>
            <a:endParaRPr lang="x-none" dirty="0"/>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PT" altLang="pt-BR" noProof="0" dirty="0"/>
              <a:t>Fique atento (4/4)</a:t>
            </a:r>
          </a:p>
        </p:txBody>
      </p:sp>
    </p:spTree>
    <p:extLst>
      <p:ext uri="{BB962C8B-B14F-4D97-AF65-F5344CB8AC3E}">
        <p14:creationId xmlns:p14="http://schemas.microsoft.com/office/powerpoint/2010/main" val="1702004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 xmlns:a16="http://schemas.microsoft.com/office/drawing/2014/main" id="{B2BFC8C6-7685-7248-B9A8-ECC60B2C63FF}"/>
              </a:ext>
            </a:extLst>
          </p:cNvPr>
          <p:cNvSpPr>
            <a:spLocks noGrp="1"/>
          </p:cNvSpPr>
          <p:nvPr>
            <p:ph idx="1"/>
          </p:nvPr>
        </p:nvSpPr>
        <p:spPr/>
        <p:txBody>
          <a:bodyPr/>
          <a:lstStyle/>
          <a:p>
            <a:r>
              <a:rPr lang="pt-BR" dirty="0"/>
              <a:t>Ocorrem quando dados são indevidamente acessados, coletados e divulgados na Internet, ou repassados a terceiros</a:t>
            </a:r>
          </a:p>
          <a:p>
            <a:r>
              <a:rPr lang="pt-BR" dirty="0"/>
              <a:t>Com a disseminação dos serviços </a:t>
            </a:r>
            <a:r>
              <a:rPr lang="pt-BR" i="1" dirty="0"/>
              <a:t>online</a:t>
            </a:r>
            <a:r>
              <a:rPr lang="pt-BR" dirty="0"/>
              <a:t>, seus dados estão cada vez mais expostos e sendo coletados pelos diferentes serviços disponíveis</a:t>
            </a:r>
            <a:endParaRPr lang="x-none" dirty="0"/>
          </a:p>
        </p:txBody>
      </p:sp>
      <p:sp>
        <p:nvSpPr>
          <p:cNvPr id="20481" name="Title 1">
            <a:extLst>
              <a:ext uri="{FF2B5EF4-FFF2-40B4-BE49-F238E27FC236}">
                <a16:creationId xmlns="" xmlns:a16="http://schemas.microsoft.com/office/drawing/2014/main" id="{B213DB88-D55E-1D4A-A296-656D79B1D12A}"/>
              </a:ext>
            </a:extLst>
          </p:cNvPr>
          <p:cNvSpPr>
            <a:spLocks noGrp="1"/>
          </p:cNvSpPr>
          <p:nvPr>
            <p:ph type="title"/>
          </p:nvPr>
        </p:nvSpPr>
        <p:spPr/>
        <p:txBody>
          <a:bodyPr/>
          <a:lstStyle/>
          <a:p>
            <a:r>
              <a:rPr lang="pt-PT" altLang="pt-BR" noProof="0" dirty="0"/>
              <a:t>Vazamento de dados (1/4)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 xmlns:a16="http://schemas.microsoft.com/office/drawing/2014/main" id="{FD342CCB-86CF-8948-B856-484CCA132126}"/>
              </a:ext>
            </a:extLst>
          </p:cNvPr>
          <p:cNvSpPr>
            <a:spLocks noGrp="1"/>
          </p:cNvSpPr>
          <p:nvPr>
            <p:ph type="ctrTitle"/>
          </p:nvPr>
        </p:nvSpPr>
        <p:spPr>
          <a:xfrm>
            <a:off x="685800" y="763200"/>
            <a:ext cx="7774632" cy="1513672"/>
          </a:xfrm>
        </p:spPr>
        <p:txBody>
          <a:bodyPr/>
          <a:lstStyle/>
          <a:p>
            <a:r>
              <a:rPr lang="pt-PT" altLang="pt-BR" noProof="0" dirty="0"/>
              <a:t>A quem </a:t>
            </a:r>
            <a:br>
              <a:rPr lang="pt-PT" altLang="pt-BR" noProof="0" dirty="0"/>
            </a:br>
            <a:r>
              <a:rPr lang="pt-PT" altLang="pt-BR" noProof="0" dirty="0"/>
              <a:t>recorrer</a:t>
            </a:r>
          </a:p>
        </p:txBody>
      </p:sp>
      <p:pic>
        <p:nvPicPr>
          <p:cNvPr id="77826" name="Picture Placeholder 2">
            <a:extLst>
              <a:ext uri="{FF2B5EF4-FFF2-40B4-BE49-F238E27FC236}">
                <a16:creationId xmlns="" xmlns:a16="http://schemas.microsoft.com/office/drawing/2014/main" id="{683445C8-F142-BE43-B204-D1825A6B156B}"/>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2336609" y="2079777"/>
            <a:ext cx="4470782" cy="4015023"/>
          </a:xfrm>
        </p:spPr>
      </p:pic>
    </p:spTree>
    <p:extLst>
      <p:ext uri="{BB962C8B-B14F-4D97-AF65-F5344CB8AC3E}">
        <p14:creationId xmlns:p14="http://schemas.microsoft.com/office/powerpoint/2010/main" val="1155916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pPr marL="0" indent="0">
              <a:buNone/>
            </a:pPr>
            <a:r>
              <a:rPr lang="pt-BR" dirty="0"/>
              <a:t>Quem contatar, caso você verifique que seus dados foram usados de maneira fraudulenta ou foi prejudicado: </a:t>
            </a:r>
            <a:endParaRPr lang="x-none" dirty="0"/>
          </a:p>
          <a:p>
            <a:pPr lvl="0"/>
            <a:r>
              <a:rPr lang="pt-BR" dirty="0"/>
              <a:t>Fraude financeira</a:t>
            </a:r>
            <a:endParaRPr lang="x-none" dirty="0"/>
          </a:p>
          <a:p>
            <a:pPr lvl="1"/>
            <a:r>
              <a:rPr lang="pt-BR" dirty="0"/>
              <a:t>contate as instituições envolvidas</a:t>
            </a:r>
          </a:p>
          <a:p>
            <a:pPr lvl="1"/>
            <a:r>
              <a:rPr lang="pt-BR" dirty="0"/>
              <a:t>siga as orientações recebidas </a:t>
            </a:r>
            <a:endParaRPr lang="x-none" dirty="0"/>
          </a:p>
          <a:p>
            <a:pPr lvl="0"/>
            <a:r>
              <a:rPr lang="pt-BR" dirty="0"/>
              <a:t>Furto de identidade</a:t>
            </a:r>
            <a:endParaRPr lang="x-none" dirty="0"/>
          </a:p>
          <a:p>
            <a:pPr lvl="1"/>
            <a:r>
              <a:rPr lang="pt-BR" dirty="0"/>
              <a:t>registre Boletim de Ocorrência junto à autoridade policial</a:t>
            </a:r>
          </a:p>
          <a:p>
            <a:pPr lvl="2"/>
            <a:r>
              <a:rPr lang="pt-BR" dirty="0"/>
              <a:t>para viabilizar a apuração e resguardar-se</a:t>
            </a:r>
            <a:endParaRPr lang="x-none" dirty="0"/>
          </a:p>
          <a:p>
            <a:pPr lvl="1"/>
            <a:r>
              <a:rPr lang="pt-BR" dirty="0"/>
              <a:t>contate as instituições envolvidas</a:t>
            </a:r>
            <a:endParaRPr lang="x-none" dirty="0"/>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PT" altLang="pt-BR" noProof="0" dirty="0"/>
              <a:t>A quem recorrer (1/2)</a:t>
            </a:r>
          </a:p>
        </p:txBody>
      </p:sp>
    </p:spTree>
    <p:extLst>
      <p:ext uri="{BB962C8B-B14F-4D97-AF65-F5344CB8AC3E}">
        <p14:creationId xmlns:p14="http://schemas.microsoft.com/office/powerpoint/2010/main" val="1500332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pPr lvl="0"/>
            <a:r>
              <a:rPr lang="pt-BR" dirty="0"/>
              <a:t>Se comprovadamente ocorrer um vazamento envolvendo seus dados pessoais:</a:t>
            </a:r>
          </a:p>
          <a:p>
            <a:pPr lvl="1"/>
            <a:r>
              <a:rPr lang="pt-BR" dirty="0"/>
              <a:t>busque informações junto a instituição responsável</a:t>
            </a:r>
          </a:p>
          <a:p>
            <a:pPr lvl="2">
              <a:spcBef>
                <a:spcPts val="0"/>
              </a:spcBef>
            </a:pPr>
            <a:r>
              <a:rPr lang="pt-BR" dirty="0"/>
              <a:t>também chamada “controladora de dados”</a:t>
            </a:r>
          </a:p>
          <a:p>
            <a:r>
              <a:rPr lang="pt-BR" dirty="0"/>
              <a:t>Caso sua solicitação não seja atendida ou não saiba qual instituição está envolvida:</a:t>
            </a:r>
          </a:p>
          <a:p>
            <a:pPr lvl="1"/>
            <a:r>
              <a:rPr lang="pt-BR" dirty="0"/>
              <a:t>denuncie no </a:t>
            </a:r>
            <a:r>
              <a:rPr lang="pt-BR" i="1" dirty="0"/>
              <a:t>site</a:t>
            </a:r>
            <a:r>
              <a:rPr lang="pt-BR" dirty="0"/>
              <a:t> da Autoridade Nacional de Proteção de Dados (ANPD - </a:t>
            </a:r>
            <a:r>
              <a:rPr lang="en-US" dirty="0">
                <a:hlinkClick r:id="rId3"/>
              </a:rPr>
              <a:t>https://www.gov.br/anpd</a:t>
            </a:r>
            <a:r>
              <a:rPr lang="pt-BR" dirty="0"/>
              <a:t>), informando:</a:t>
            </a:r>
            <a:endParaRPr lang="x-none" dirty="0"/>
          </a:p>
          <a:p>
            <a:pPr lvl="2"/>
            <a:r>
              <a:rPr lang="pt-BR" dirty="0"/>
              <a:t>quais os dados vazados</a:t>
            </a:r>
          </a:p>
          <a:p>
            <a:pPr lvl="2">
              <a:spcBef>
                <a:spcPts val="0"/>
              </a:spcBef>
            </a:pPr>
            <a:r>
              <a:rPr lang="pt-BR" dirty="0"/>
              <a:t>quando teve ciência do vazamento</a:t>
            </a:r>
            <a:endParaRPr lang="x-none" dirty="0"/>
          </a:p>
          <a:p>
            <a:pPr lvl="2">
              <a:spcBef>
                <a:spcPts val="0"/>
              </a:spcBef>
            </a:pPr>
            <a:r>
              <a:rPr lang="pt-BR" dirty="0"/>
              <a:t>se acredita que seus dados pessoais foram indevidamente usados em alguma ação criminosa </a:t>
            </a:r>
          </a:p>
          <a:p>
            <a:pPr lvl="3">
              <a:spcBef>
                <a:spcPts val="0"/>
              </a:spcBef>
            </a:pPr>
            <a:r>
              <a:rPr lang="pt-BR" dirty="0"/>
              <a:t>como estelionato, fraude ou comércio ilegal de dados pessoais</a:t>
            </a:r>
            <a:endParaRPr lang="x-none" dirty="0"/>
          </a:p>
          <a:p>
            <a:pPr lvl="2">
              <a:spcBef>
                <a:spcPts val="0"/>
              </a:spcBef>
            </a:pPr>
            <a:r>
              <a:rPr lang="pt-BR" dirty="0"/>
              <a:t>quais evidências possui para corroborar essa hipótese</a:t>
            </a:r>
            <a:endParaRPr lang="x-none" dirty="0"/>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PT" altLang="pt-BR" noProof="0" dirty="0"/>
              <a:t>A quem recorrer (2/2)</a:t>
            </a:r>
          </a:p>
        </p:txBody>
      </p:sp>
    </p:spTree>
    <p:extLst>
      <p:ext uri="{BB962C8B-B14F-4D97-AF65-F5344CB8AC3E}">
        <p14:creationId xmlns:p14="http://schemas.microsoft.com/office/powerpoint/2010/main" val="873716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 xmlns:a16="http://schemas.microsoft.com/office/drawing/2014/main" id="{FD342CCB-86CF-8948-B856-484CCA132126}"/>
              </a:ext>
            </a:extLst>
          </p:cNvPr>
          <p:cNvSpPr>
            <a:spLocks noGrp="1"/>
          </p:cNvSpPr>
          <p:nvPr>
            <p:ph type="ctrTitle"/>
          </p:nvPr>
        </p:nvSpPr>
        <p:spPr/>
        <p:txBody>
          <a:bodyPr>
            <a:normAutofit/>
          </a:bodyPr>
          <a:lstStyle/>
          <a:p>
            <a:r>
              <a:rPr lang="pt-PT" altLang="pt-BR" noProof="0" dirty="0"/>
              <a:t>Não incentive </a:t>
            </a:r>
            <a:br>
              <a:rPr lang="pt-PT" altLang="pt-BR" noProof="0" dirty="0"/>
            </a:br>
            <a:r>
              <a:rPr lang="pt-PT" altLang="pt-BR" noProof="0" dirty="0"/>
              <a:t>vazamentos e abusos</a:t>
            </a:r>
          </a:p>
        </p:txBody>
      </p:sp>
      <p:pic>
        <p:nvPicPr>
          <p:cNvPr id="77826" name="Picture Placeholder 2">
            <a:extLst>
              <a:ext uri="{FF2B5EF4-FFF2-40B4-BE49-F238E27FC236}">
                <a16:creationId xmlns="" xmlns:a16="http://schemas.microsoft.com/office/drawing/2014/main" id="{683445C8-F142-BE43-B204-D1825A6B156B}"/>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619672" y="1987336"/>
            <a:ext cx="5904656" cy="4132191"/>
          </a:xfrm>
        </p:spPr>
      </p:pic>
    </p:spTree>
    <p:extLst>
      <p:ext uri="{BB962C8B-B14F-4D97-AF65-F5344CB8AC3E}">
        <p14:creationId xmlns:p14="http://schemas.microsoft.com/office/powerpoint/2010/main" val="3568267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pPr lvl="0"/>
            <a:r>
              <a:rPr lang="pt-BR" dirty="0"/>
              <a:t>Não compre listas de dados</a:t>
            </a:r>
          </a:p>
          <a:p>
            <a:pPr lvl="1"/>
            <a:r>
              <a:rPr lang="pt-BR" dirty="0"/>
              <a:t>essa prática incentiva que mais vazamentos ocorram, e </a:t>
            </a:r>
          </a:p>
          <a:p>
            <a:pPr lvl="1"/>
            <a:r>
              <a:rPr lang="pt-BR" dirty="0"/>
              <a:t>coloca todos em risco, inclusive você </a:t>
            </a:r>
            <a:endParaRPr lang="x-none" dirty="0"/>
          </a:p>
          <a:p>
            <a:pPr lvl="0"/>
            <a:r>
              <a:rPr lang="pt-BR" dirty="0"/>
              <a:t>Evite acessar </a:t>
            </a:r>
            <a:r>
              <a:rPr lang="pt-BR" i="1" dirty="0"/>
              <a:t>sites</a:t>
            </a:r>
            <a:r>
              <a:rPr lang="pt-BR" dirty="0"/>
              <a:t> e abrir arquivos que supostamente confirmem ou exibam os dados vazados</a:t>
            </a:r>
          </a:p>
          <a:p>
            <a:pPr lvl="1"/>
            <a:r>
              <a:rPr lang="pt-BR" dirty="0"/>
              <a:t>eles podem ter sido criados com fins maliciosos para expor ainda mais seus dados</a:t>
            </a:r>
            <a:endParaRPr lang="x-none" dirty="0"/>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PT" altLang="pt-BR" noProof="0" dirty="0"/>
              <a:t>Não incentive vazamentos e abusos</a:t>
            </a:r>
          </a:p>
        </p:txBody>
      </p:sp>
    </p:spTree>
    <p:extLst>
      <p:ext uri="{BB962C8B-B14F-4D97-AF65-F5344CB8AC3E}">
        <p14:creationId xmlns:p14="http://schemas.microsoft.com/office/powerpoint/2010/main" val="319714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 xmlns:a16="http://schemas.microsoft.com/office/drawing/2014/main" id="{FD342CCB-86CF-8948-B856-484CCA132126}"/>
              </a:ext>
            </a:extLst>
          </p:cNvPr>
          <p:cNvSpPr>
            <a:spLocks noGrp="1"/>
          </p:cNvSpPr>
          <p:nvPr>
            <p:ph type="ctrTitle"/>
          </p:nvPr>
        </p:nvSpPr>
        <p:spPr/>
        <p:txBody>
          <a:bodyPr/>
          <a:lstStyle/>
          <a:p>
            <a:r>
              <a:rPr lang="pt-PT" altLang="pt-BR" noProof="0" dirty="0"/>
              <a:t>Como </a:t>
            </a:r>
            <a:br>
              <a:rPr lang="pt-PT" altLang="pt-BR" noProof="0" dirty="0"/>
            </a:br>
            <a:r>
              <a:rPr lang="pt-PT" altLang="pt-BR" noProof="0" dirty="0"/>
              <a:t>se prevenir</a:t>
            </a:r>
          </a:p>
        </p:txBody>
      </p:sp>
      <p:pic>
        <p:nvPicPr>
          <p:cNvPr id="77826" name="Picture Placeholder 2">
            <a:extLst>
              <a:ext uri="{FF2B5EF4-FFF2-40B4-BE49-F238E27FC236}">
                <a16:creationId xmlns="" xmlns:a16="http://schemas.microsoft.com/office/drawing/2014/main" id="{683445C8-F142-BE43-B204-D1825A6B156B}"/>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811087" y="2010619"/>
            <a:ext cx="5521826" cy="3937483"/>
          </a:xfrm>
        </p:spPr>
      </p:pic>
    </p:spTree>
    <p:extLst>
      <p:ext uri="{BB962C8B-B14F-4D97-AF65-F5344CB8AC3E}">
        <p14:creationId xmlns:p14="http://schemas.microsoft.com/office/powerpoint/2010/main" val="665454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x-none" dirty="0"/>
              <a:t>Procure reduzir a quantidade dados que possam ser divulgados sobre você</a:t>
            </a:r>
            <a:endParaRPr lang="x-none" i="1" dirty="0"/>
          </a:p>
          <a:p>
            <a:pPr lvl="1"/>
            <a:r>
              <a:rPr lang="pt-BR" dirty="0"/>
              <a:t>seus dados pessoais são valiosos</a:t>
            </a:r>
          </a:p>
          <a:p>
            <a:pPr lvl="1"/>
            <a:r>
              <a:rPr lang="pt-BR" dirty="0"/>
              <a:t>instituições têm interesse em obtê-los para fins comerciais</a:t>
            </a:r>
          </a:p>
          <a:p>
            <a:pPr lvl="1"/>
            <a:r>
              <a:rPr lang="pt-BR" dirty="0"/>
              <a:t>atacantes têm interesse em obtê-los para ações maliciosas</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BR" dirty="0"/>
              <a:t>Como se prevenir</a:t>
            </a:r>
            <a:endParaRPr lang="pt-PT" altLang="pt-BR" noProof="0" dirty="0"/>
          </a:p>
        </p:txBody>
      </p:sp>
    </p:spTree>
    <p:extLst>
      <p:ext uri="{BB962C8B-B14F-4D97-AF65-F5344CB8AC3E}">
        <p14:creationId xmlns:p14="http://schemas.microsoft.com/office/powerpoint/2010/main" val="3937169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x-none" dirty="0"/>
              <a:t>Cadastros e </a:t>
            </a:r>
            <a:r>
              <a:rPr lang="x-none" i="1" dirty="0"/>
              <a:t>sites</a:t>
            </a:r>
          </a:p>
          <a:p>
            <a:pPr lvl="1"/>
            <a:r>
              <a:rPr lang="pt-BR" dirty="0"/>
              <a:t>ao preencher cadastros questione-se sobre a real necessidade:</a:t>
            </a:r>
          </a:p>
          <a:p>
            <a:pPr lvl="2"/>
            <a:r>
              <a:rPr lang="pt-BR" dirty="0"/>
              <a:t>de fornecer todos os dados </a:t>
            </a:r>
          </a:p>
          <a:p>
            <a:pPr lvl="2"/>
            <a:r>
              <a:rPr lang="pt-BR" dirty="0"/>
              <a:t>da instituição reter seus dados</a:t>
            </a:r>
            <a:endParaRPr lang="x-none" dirty="0"/>
          </a:p>
          <a:p>
            <a:pPr lvl="1"/>
            <a:r>
              <a:rPr lang="pt-BR" dirty="0"/>
              <a:t>leia as políticas de privacidade dos serviços que usa</a:t>
            </a:r>
            <a:endParaRPr lang="x-none" dirty="0"/>
          </a:p>
          <a:p>
            <a:pPr lvl="1"/>
            <a:r>
              <a:rPr lang="pt-BR" dirty="0"/>
              <a:t>ao acessar </a:t>
            </a:r>
            <a:r>
              <a:rPr lang="pt-BR" i="1" dirty="0"/>
              <a:t>sites:</a:t>
            </a:r>
          </a:p>
          <a:p>
            <a:pPr lvl="2"/>
            <a:r>
              <a:rPr lang="pt-BR" dirty="0"/>
              <a:t>procure limitar a coleta de dados por </a:t>
            </a:r>
            <a:r>
              <a:rPr lang="pt-BR" i="1" dirty="0"/>
              <a:t>cookies</a:t>
            </a:r>
          </a:p>
          <a:p>
            <a:pPr lvl="2"/>
            <a:r>
              <a:rPr lang="pt-BR" dirty="0"/>
              <a:t>preferencialmente, autorize somente aqueles essenciais ao funcionamento da sessão</a:t>
            </a:r>
          </a:p>
          <a:p>
            <a:pPr lvl="2"/>
            <a:r>
              <a:rPr lang="pt-BR" dirty="0"/>
              <a:t>limpe frequentemente o histórico de navegação</a:t>
            </a:r>
            <a:endParaRPr lang="x-none" dirty="0"/>
          </a:p>
          <a:p>
            <a:pPr lvl="1"/>
            <a:r>
              <a:rPr lang="pt-BR" dirty="0"/>
              <a:t>use conexões seguras para evitar que seus dados sejam interceptados e coletados</a:t>
            </a:r>
            <a:endParaRPr lang="x-none" dirty="0"/>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BR" dirty="0"/>
              <a:t>Reduza os riscos (1/4)</a:t>
            </a:r>
            <a:endParaRPr lang="pt-PT" altLang="pt-BR" noProof="0" dirty="0"/>
          </a:p>
        </p:txBody>
      </p:sp>
    </p:spTree>
    <p:extLst>
      <p:ext uri="{BB962C8B-B14F-4D97-AF65-F5344CB8AC3E}">
        <p14:creationId xmlns:p14="http://schemas.microsoft.com/office/powerpoint/2010/main" val="1846536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x-none" i="1" dirty="0"/>
              <a:t>Links</a:t>
            </a:r>
            <a:r>
              <a:rPr lang="x-none" dirty="0"/>
              <a:t> e aplicativos</a:t>
            </a:r>
          </a:p>
          <a:p>
            <a:pPr lvl="1"/>
            <a:r>
              <a:rPr lang="pt-BR" dirty="0"/>
              <a:t>desconfie de </a:t>
            </a:r>
            <a:r>
              <a:rPr lang="pt-BR" i="1" dirty="0"/>
              <a:t>links</a:t>
            </a:r>
            <a:r>
              <a:rPr lang="pt-BR" dirty="0"/>
              <a:t> recebidos via mensagens eletrônicas, mesmo que vindos de pessoas conhecidas</a:t>
            </a:r>
          </a:p>
          <a:p>
            <a:pPr lvl="2"/>
            <a:r>
              <a:rPr lang="pt-BR" dirty="0"/>
              <a:t>as mensagens podem ter sido enviadas de perfis falsos ou invadidos</a:t>
            </a:r>
            <a:endParaRPr lang="x-none" dirty="0"/>
          </a:p>
          <a:p>
            <a:pPr lvl="1"/>
            <a:r>
              <a:rPr lang="pt-BR" dirty="0"/>
              <a:t>observe as configurações de privacidade de seus equipamentos e dos </a:t>
            </a:r>
            <a:r>
              <a:rPr lang="pt-BR" i="1" dirty="0"/>
              <a:t>softwares</a:t>
            </a:r>
            <a:r>
              <a:rPr lang="pt-BR" dirty="0"/>
              <a:t> instalados</a:t>
            </a:r>
          </a:p>
          <a:p>
            <a:pPr lvl="2"/>
            <a:r>
              <a:rPr lang="pt-BR" dirty="0"/>
              <a:t>limite quais aplicativos podem acessar o microfone, a câmera, seus contatos e sua localização</a:t>
            </a:r>
            <a:endParaRPr lang="x-none" dirty="0"/>
          </a:p>
          <a:p>
            <a:pPr lvl="1"/>
            <a:r>
              <a:rPr lang="pt-BR" dirty="0"/>
              <a:t>apague os aplicativos que você não usa mais</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BR" dirty="0"/>
              <a:t>Reduza os riscos (2/4)</a:t>
            </a:r>
            <a:endParaRPr lang="pt-PT" altLang="pt-BR" noProof="0" dirty="0"/>
          </a:p>
        </p:txBody>
      </p:sp>
    </p:spTree>
    <p:extLst>
      <p:ext uri="{BB962C8B-B14F-4D97-AF65-F5344CB8AC3E}">
        <p14:creationId xmlns:p14="http://schemas.microsoft.com/office/powerpoint/2010/main" val="3940397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x-none" dirty="0"/>
              <a:t>Contas e senhas</a:t>
            </a:r>
          </a:p>
          <a:p>
            <a:pPr lvl="1"/>
            <a:r>
              <a:rPr lang="pt-BR" dirty="0"/>
              <a:t>crie senhas fortes</a:t>
            </a:r>
          </a:p>
          <a:p>
            <a:pPr lvl="1"/>
            <a:r>
              <a:rPr lang="pt-BR" dirty="0"/>
              <a:t>não repita suas senhas</a:t>
            </a:r>
          </a:p>
          <a:p>
            <a:pPr lvl="1"/>
            <a:r>
              <a:rPr lang="pt-BR" dirty="0"/>
              <a:t>habilite a verificação em duas etapas, sempre que possível</a:t>
            </a:r>
          </a:p>
          <a:p>
            <a:pPr lvl="1"/>
            <a:r>
              <a:rPr lang="pt-BR" dirty="0"/>
              <a:t>habilite notificações de </a:t>
            </a:r>
            <a:r>
              <a:rPr lang="pt-BR" i="1" dirty="0"/>
              <a:t>login</a:t>
            </a:r>
          </a:p>
          <a:p>
            <a:pPr lvl="2"/>
            <a:r>
              <a:rPr lang="pt-BR" dirty="0"/>
              <a:t>sempre que esse recurso estiver disponível</a:t>
            </a:r>
          </a:p>
          <a:p>
            <a:pPr lvl="2"/>
            <a:r>
              <a:rPr lang="pt-BR" dirty="0"/>
              <a:t>será mais fácil perceber se outras pessoas estiverem usando suas contas </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BR" dirty="0"/>
              <a:t>Reduza os riscos (3/4)</a:t>
            </a:r>
            <a:endParaRPr lang="pt-PT" altLang="pt-BR" noProof="0" dirty="0"/>
          </a:p>
        </p:txBody>
      </p:sp>
    </p:spTree>
    <p:extLst>
      <p:ext uri="{BB962C8B-B14F-4D97-AF65-F5344CB8AC3E}">
        <p14:creationId xmlns:p14="http://schemas.microsoft.com/office/powerpoint/2010/main" val="4112551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981B556-281A-2245-80CA-190C4AF291E0}"/>
              </a:ext>
            </a:extLst>
          </p:cNvPr>
          <p:cNvSpPr>
            <a:spLocks noGrp="1"/>
          </p:cNvSpPr>
          <p:nvPr>
            <p:ph idx="1"/>
          </p:nvPr>
        </p:nvSpPr>
        <p:spPr/>
        <p:txBody>
          <a:bodyPr/>
          <a:lstStyle/>
          <a:p>
            <a:r>
              <a:rPr lang="pt-BR" dirty="0"/>
              <a:t>Pode ser originado: </a:t>
            </a:r>
            <a:endParaRPr lang="x-none" dirty="0"/>
          </a:p>
          <a:p>
            <a:pPr lvl="1"/>
            <a:r>
              <a:rPr lang="pt-BR" dirty="0"/>
              <a:t>do furto de dados por atacantes e códigos maliciosos que exploram vulnerabilidades em sistemas  </a:t>
            </a:r>
            <a:endParaRPr lang="x-none" dirty="0"/>
          </a:p>
          <a:p>
            <a:pPr lvl="1"/>
            <a:r>
              <a:rPr lang="pt-BR" dirty="0"/>
              <a:t>do acesso a contas de usuários, por meio de senhas fracas ou vazadas</a:t>
            </a:r>
            <a:endParaRPr lang="x-none" dirty="0"/>
          </a:p>
          <a:p>
            <a:pPr lvl="1"/>
            <a:r>
              <a:rPr lang="pt-BR" dirty="0"/>
              <a:t>da ação de funcionários ou ex-funcionários que coletam dados dos sistemas da empresa e os repassam a terceiros</a:t>
            </a:r>
            <a:endParaRPr lang="x-none" dirty="0"/>
          </a:p>
          <a:p>
            <a:pPr lvl="1"/>
            <a:r>
              <a:rPr lang="pt-BR" dirty="0"/>
              <a:t>do furto de equipamentos que contenham dados sigilosos</a:t>
            </a:r>
          </a:p>
          <a:p>
            <a:pPr lvl="1"/>
            <a:r>
              <a:rPr lang="pt-BR" dirty="0"/>
              <a:t>de erros ou negligência de funcionários, como descartar mídias (discos e </a:t>
            </a:r>
            <a:r>
              <a:rPr lang="pt-BR" i="1" dirty="0"/>
              <a:t>pen drives</a:t>
            </a:r>
            <a:r>
              <a:rPr lang="pt-BR" dirty="0"/>
              <a:t>) sem os devidos cuidados</a:t>
            </a:r>
            <a:endParaRPr lang="x-none" dirty="0"/>
          </a:p>
        </p:txBody>
      </p:sp>
      <p:sp>
        <p:nvSpPr>
          <p:cNvPr id="3" name="Title 2">
            <a:extLst>
              <a:ext uri="{FF2B5EF4-FFF2-40B4-BE49-F238E27FC236}">
                <a16:creationId xmlns="" xmlns:a16="http://schemas.microsoft.com/office/drawing/2014/main" id="{C95E5919-EAEA-5B43-AF48-612D74D50D5B}"/>
              </a:ext>
            </a:extLst>
          </p:cNvPr>
          <p:cNvSpPr>
            <a:spLocks noGrp="1"/>
          </p:cNvSpPr>
          <p:nvPr>
            <p:ph type="title"/>
          </p:nvPr>
        </p:nvSpPr>
        <p:spPr/>
        <p:txBody>
          <a:bodyPr/>
          <a:lstStyle/>
          <a:p>
            <a:r>
              <a:rPr lang="pt-BR" dirty="0"/>
              <a:t>Vazamento de dados (2/4)</a:t>
            </a:r>
          </a:p>
        </p:txBody>
      </p:sp>
    </p:spTree>
    <p:extLst>
      <p:ext uri="{BB962C8B-B14F-4D97-AF65-F5344CB8AC3E}">
        <p14:creationId xmlns:p14="http://schemas.microsoft.com/office/powerpoint/2010/main" val="1632113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x-none" dirty="0"/>
              <a:t>Arquivos e equipamentos</a:t>
            </a:r>
          </a:p>
          <a:p>
            <a:pPr lvl="1"/>
            <a:r>
              <a:rPr lang="pt-BR" dirty="0"/>
              <a:t>mantenha seus equipamentos seguros, com o sistema e os aplicativos atualizados e utilize mecanismos de segurança </a:t>
            </a:r>
            <a:endParaRPr lang="x-none" dirty="0"/>
          </a:p>
          <a:p>
            <a:pPr lvl="1"/>
            <a:r>
              <a:rPr lang="pt-BR" dirty="0"/>
              <a:t>verifique no monitor de atividades de seu equipamento a lista de programas em execução e desconfie de processos “estranhos”</a:t>
            </a:r>
            <a:endParaRPr lang="x-none" dirty="0"/>
          </a:p>
          <a:p>
            <a:pPr lvl="1"/>
            <a:r>
              <a:rPr lang="pt-BR" dirty="0"/>
              <a:t>evite colocar na nuvem arquivos contendo dados pessoais que considere confidenciais, como fotos e cópias de documentos</a:t>
            </a:r>
            <a:endParaRPr lang="x-none" dirty="0"/>
          </a:p>
          <a:p>
            <a:pPr lvl="1"/>
            <a:r>
              <a:rPr lang="pt-BR" dirty="0"/>
              <a:t>use criptografia, sempre que possível, para proteger os dados armazenados em seus equipamentos</a:t>
            </a:r>
            <a:endParaRPr lang="x-none" dirty="0"/>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p:txBody>
          <a:bodyPr/>
          <a:lstStyle/>
          <a:p>
            <a:r>
              <a:rPr lang="pt-BR" dirty="0"/>
              <a:t>Reduza os riscos (4/4)</a:t>
            </a:r>
            <a:endParaRPr lang="pt-PT" altLang="pt-BR" noProof="0" dirty="0"/>
          </a:p>
        </p:txBody>
      </p:sp>
    </p:spTree>
    <p:extLst>
      <p:ext uri="{BB962C8B-B14F-4D97-AF65-F5344CB8AC3E}">
        <p14:creationId xmlns:p14="http://schemas.microsoft.com/office/powerpoint/2010/main" val="208196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D49EA1F-80E3-504C-A086-8D7A3C354D10}"/>
              </a:ext>
            </a:extLst>
          </p:cNvPr>
          <p:cNvSpPr>
            <a:spLocks noGrp="1"/>
          </p:cNvSpPr>
          <p:nvPr>
            <p:ph idx="1"/>
          </p:nvPr>
        </p:nvSpPr>
        <p:spPr/>
        <p:txBody>
          <a:bodyPr/>
          <a:lstStyle/>
          <a:p>
            <a:r>
              <a:rPr lang="pt-BR" dirty="0"/>
              <a:t>Exemplos de dados que podem vazar: </a:t>
            </a:r>
            <a:endParaRPr lang="x-none" dirty="0"/>
          </a:p>
          <a:p>
            <a:pPr lvl="1"/>
            <a:r>
              <a:rPr lang="pt-BR" dirty="0"/>
              <a:t>credenciais de acesso</a:t>
            </a:r>
          </a:p>
          <a:p>
            <a:pPr lvl="2">
              <a:spcBef>
                <a:spcPts val="0"/>
              </a:spcBef>
            </a:pPr>
            <a:r>
              <a:rPr lang="pt-BR" dirty="0"/>
              <a:t>como nomes de usuário e senhas</a:t>
            </a:r>
            <a:endParaRPr lang="x-none" dirty="0"/>
          </a:p>
          <a:p>
            <a:pPr lvl="1"/>
            <a:r>
              <a:rPr lang="pt-BR" dirty="0"/>
              <a:t>informações financeiras</a:t>
            </a:r>
          </a:p>
          <a:p>
            <a:pPr lvl="2">
              <a:spcBef>
                <a:spcPts val="0"/>
              </a:spcBef>
            </a:pPr>
            <a:r>
              <a:rPr lang="pt-BR" dirty="0"/>
              <a:t>como números de contas bancárias e de cartões de crédito</a:t>
            </a:r>
            <a:endParaRPr lang="x-none" dirty="0"/>
          </a:p>
          <a:p>
            <a:pPr lvl="1"/>
            <a:r>
              <a:rPr lang="pt-BR" dirty="0"/>
              <a:t>documentos</a:t>
            </a:r>
          </a:p>
          <a:p>
            <a:pPr lvl="2">
              <a:spcBef>
                <a:spcPts val="0"/>
              </a:spcBef>
            </a:pPr>
            <a:r>
              <a:rPr lang="pt-BR" dirty="0"/>
              <a:t>como CPF, RG e carteira de habilitação</a:t>
            </a:r>
            <a:endParaRPr lang="x-none" dirty="0"/>
          </a:p>
          <a:p>
            <a:pPr lvl="1"/>
            <a:r>
              <a:rPr lang="pt-BR" dirty="0"/>
              <a:t>informações de contato</a:t>
            </a:r>
          </a:p>
          <a:p>
            <a:pPr lvl="2">
              <a:spcBef>
                <a:spcPts val="0"/>
              </a:spcBef>
            </a:pPr>
            <a:r>
              <a:rPr lang="pt-BR" dirty="0"/>
              <a:t>como endereços e números de telefone </a:t>
            </a:r>
            <a:endParaRPr lang="x-none" dirty="0"/>
          </a:p>
          <a:p>
            <a:pPr lvl="1"/>
            <a:r>
              <a:rPr lang="pt-BR" dirty="0"/>
              <a:t>registros de saúde</a:t>
            </a:r>
          </a:p>
          <a:p>
            <a:pPr lvl="2">
              <a:spcBef>
                <a:spcPts val="0"/>
              </a:spcBef>
            </a:pPr>
            <a:r>
              <a:rPr lang="pt-BR" dirty="0"/>
              <a:t>como resultados de exames e prontuários médicos</a:t>
            </a:r>
            <a:r>
              <a:rPr lang="x-none" dirty="0"/>
              <a:t> </a:t>
            </a:r>
          </a:p>
          <a:p>
            <a:pPr lvl="1"/>
            <a:r>
              <a:rPr lang="pt-BR" dirty="0"/>
              <a:t>outros dados</a:t>
            </a:r>
          </a:p>
          <a:p>
            <a:pPr lvl="2">
              <a:spcBef>
                <a:spcPts val="0"/>
              </a:spcBef>
            </a:pPr>
            <a:r>
              <a:rPr lang="pt-BR" dirty="0"/>
              <a:t>como data de nascimento e nomes de familiares</a:t>
            </a:r>
            <a:endParaRPr lang="x-none" dirty="0"/>
          </a:p>
        </p:txBody>
      </p:sp>
      <p:sp>
        <p:nvSpPr>
          <p:cNvPr id="3" name="Title 2">
            <a:extLst>
              <a:ext uri="{FF2B5EF4-FFF2-40B4-BE49-F238E27FC236}">
                <a16:creationId xmlns="" xmlns:a16="http://schemas.microsoft.com/office/drawing/2014/main" id="{56759F65-3903-3943-A6C1-AD935DF80DFE}"/>
              </a:ext>
            </a:extLst>
          </p:cNvPr>
          <p:cNvSpPr>
            <a:spLocks noGrp="1"/>
          </p:cNvSpPr>
          <p:nvPr>
            <p:ph type="title"/>
          </p:nvPr>
        </p:nvSpPr>
        <p:spPr/>
        <p:txBody>
          <a:bodyPr/>
          <a:lstStyle/>
          <a:p>
            <a:r>
              <a:rPr lang="pt-BR" dirty="0"/>
              <a:t>Vazamento de dados (3/4)</a:t>
            </a:r>
          </a:p>
        </p:txBody>
      </p:sp>
    </p:spTree>
    <p:extLst>
      <p:ext uri="{BB962C8B-B14F-4D97-AF65-F5344CB8AC3E}">
        <p14:creationId xmlns:p14="http://schemas.microsoft.com/office/powerpoint/2010/main" val="136483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D49EA1F-80E3-504C-A086-8D7A3C354D10}"/>
              </a:ext>
            </a:extLst>
          </p:cNvPr>
          <p:cNvSpPr>
            <a:spLocks noGrp="1"/>
          </p:cNvSpPr>
          <p:nvPr>
            <p:ph idx="1"/>
          </p:nvPr>
        </p:nvSpPr>
        <p:spPr/>
        <p:txBody>
          <a:bodyPr/>
          <a:lstStyle/>
          <a:p>
            <a:r>
              <a:rPr lang="pt-BR" dirty="0"/>
              <a:t>Para evitar vazamentos é importante que todos contribuam</a:t>
            </a:r>
          </a:p>
          <a:p>
            <a:r>
              <a:rPr lang="pt-BR" dirty="0"/>
              <a:t>Você pode ajudar reduzindo a quantidade de dados expostos sobre você</a:t>
            </a:r>
          </a:p>
          <a:p>
            <a:r>
              <a:rPr lang="pt-BR" dirty="0"/>
              <a:t>Fique atento e, no caso de um vazamento envolvendo seus dados, procure agir rapidamente para reduzir os danos</a:t>
            </a:r>
          </a:p>
          <a:p>
            <a:pPr marL="0" indent="0">
              <a:buNone/>
            </a:pPr>
            <a:endParaRPr lang="pt-BR" dirty="0"/>
          </a:p>
          <a:p>
            <a:pPr marL="0" indent="0" algn="ctr">
              <a:buNone/>
            </a:pPr>
            <a:r>
              <a:rPr lang="x-none" sz="2400" dirty="0">
                <a:solidFill>
                  <a:schemeClr val="accent2"/>
                </a:solidFill>
              </a:rPr>
              <a:t>Proteja seus dados: </a:t>
            </a:r>
          </a:p>
          <a:p>
            <a:pPr marL="0" indent="0" algn="ctr">
              <a:buNone/>
            </a:pPr>
            <a:r>
              <a:rPr lang="x-none" sz="2400" dirty="0">
                <a:solidFill>
                  <a:schemeClr val="accent2"/>
                </a:solidFill>
              </a:rPr>
              <a:t>Cuidado com vazamentos</a:t>
            </a:r>
          </a:p>
        </p:txBody>
      </p:sp>
      <p:sp>
        <p:nvSpPr>
          <p:cNvPr id="3" name="Title 2">
            <a:extLst>
              <a:ext uri="{FF2B5EF4-FFF2-40B4-BE49-F238E27FC236}">
                <a16:creationId xmlns="" xmlns:a16="http://schemas.microsoft.com/office/drawing/2014/main" id="{56759F65-3903-3943-A6C1-AD935DF80DFE}"/>
              </a:ext>
            </a:extLst>
          </p:cNvPr>
          <p:cNvSpPr>
            <a:spLocks noGrp="1"/>
          </p:cNvSpPr>
          <p:nvPr>
            <p:ph type="title"/>
          </p:nvPr>
        </p:nvSpPr>
        <p:spPr/>
        <p:txBody>
          <a:bodyPr/>
          <a:lstStyle/>
          <a:p>
            <a:r>
              <a:rPr lang="pt-BR" dirty="0"/>
              <a:t>Vazamento de dados (4/4)</a:t>
            </a:r>
          </a:p>
        </p:txBody>
      </p:sp>
    </p:spTree>
    <p:extLst>
      <p:ext uri="{BB962C8B-B14F-4D97-AF65-F5344CB8AC3E}">
        <p14:creationId xmlns:p14="http://schemas.microsoft.com/office/powerpoint/2010/main" val="287785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DBF746B6-5AB3-8F42-93A4-E40BEA70E85C}"/>
              </a:ext>
            </a:extLst>
          </p:cNvPr>
          <p:cNvSpPr>
            <a:spLocks noGrp="1"/>
          </p:cNvSpPr>
          <p:nvPr>
            <p:ph idx="1"/>
          </p:nvPr>
        </p:nvSpPr>
        <p:spPr/>
        <p:txBody>
          <a:bodyPr/>
          <a:lstStyle/>
          <a:p>
            <a:r>
              <a:rPr lang="pt-BR" dirty="0"/>
              <a:t>Após um vazamento é esperado um aumento nas tentativas de golpes por diferentes meios, como:</a:t>
            </a:r>
          </a:p>
          <a:p>
            <a:pPr lvl="1"/>
            <a:r>
              <a:rPr lang="pt-BR" i="1" dirty="0"/>
              <a:t>e-mails</a:t>
            </a:r>
          </a:p>
          <a:p>
            <a:pPr lvl="1"/>
            <a:r>
              <a:rPr lang="pt-BR" dirty="0"/>
              <a:t>mensagens de texto</a:t>
            </a:r>
          </a:p>
          <a:p>
            <a:pPr lvl="1"/>
            <a:r>
              <a:rPr lang="pt-BR" dirty="0"/>
              <a:t>ligações telefônicas</a:t>
            </a:r>
          </a:p>
        </p:txBody>
      </p:sp>
      <p:sp>
        <p:nvSpPr>
          <p:cNvPr id="4" name="Title 3">
            <a:extLst>
              <a:ext uri="{FF2B5EF4-FFF2-40B4-BE49-F238E27FC236}">
                <a16:creationId xmlns="" xmlns:a16="http://schemas.microsoft.com/office/drawing/2014/main" id="{A31C2B14-7499-EB42-9066-8B9C1A8B7A33}"/>
              </a:ext>
            </a:extLst>
          </p:cNvPr>
          <p:cNvSpPr>
            <a:spLocks noGrp="1"/>
          </p:cNvSpPr>
          <p:nvPr>
            <p:ph type="title"/>
          </p:nvPr>
        </p:nvSpPr>
        <p:spPr/>
        <p:txBody>
          <a:bodyPr/>
          <a:lstStyle/>
          <a:p>
            <a:r>
              <a:rPr lang="pt-BR" dirty="0"/>
              <a:t>Atenção</a:t>
            </a:r>
          </a:p>
        </p:txBody>
      </p:sp>
    </p:spTree>
    <p:extLst>
      <p:ext uri="{BB962C8B-B14F-4D97-AF65-F5344CB8AC3E}">
        <p14:creationId xmlns:p14="http://schemas.microsoft.com/office/powerpoint/2010/main" val="161629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 xmlns:a16="http://schemas.microsoft.com/office/drawing/2014/main" id="{41D00085-CA89-7D4D-9A24-75C2344CE538}"/>
              </a:ext>
            </a:extLst>
          </p:cNvPr>
          <p:cNvSpPr>
            <a:spLocks noGrp="1"/>
          </p:cNvSpPr>
          <p:nvPr>
            <p:ph type="ctrTitle"/>
          </p:nvPr>
        </p:nvSpPr>
        <p:spPr/>
        <p:txBody>
          <a:bodyPr/>
          <a:lstStyle/>
          <a:p>
            <a:r>
              <a:rPr lang="pt-PT" altLang="pt-BR" noProof="0" dirty="0"/>
              <a:t>Riscos</a:t>
            </a:r>
            <a:br>
              <a:rPr lang="pt-PT" altLang="pt-BR" noProof="0" dirty="0"/>
            </a:br>
            <a:r>
              <a:rPr lang="pt-PT" altLang="pt-BR" noProof="0" dirty="0"/>
              <a:t>principais</a:t>
            </a:r>
          </a:p>
        </p:txBody>
      </p:sp>
      <p:pic>
        <p:nvPicPr>
          <p:cNvPr id="30723" name="Picture Placeholder 2">
            <a:extLst>
              <a:ext uri="{FF2B5EF4-FFF2-40B4-BE49-F238E27FC236}">
                <a16:creationId xmlns="" xmlns:a16="http://schemas.microsoft.com/office/drawing/2014/main" id="{78E6A00B-2664-984D-8567-4301DED1CEB8}"/>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2136759" y="2100801"/>
            <a:ext cx="4870482" cy="4063566"/>
          </a:xfrm>
        </p:spPr>
      </p:pic>
      <p:sp>
        <p:nvSpPr>
          <p:cNvPr id="30722" name="TextBox 1">
            <a:extLst>
              <a:ext uri="{FF2B5EF4-FFF2-40B4-BE49-F238E27FC236}">
                <a16:creationId xmlns="" xmlns:a16="http://schemas.microsoft.com/office/drawing/2014/main" id="{3E1879F2-35BF-9B44-824D-B0D66BC2AD38}"/>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64F0AB-8EB6-284E-9AA3-E018F781F87D}"/>
              </a:ext>
            </a:extLst>
          </p:cNvPr>
          <p:cNvSpPr>
            <a:spLocks noGrp="1"/>
          </p:cNvSpPr>
          <p:nvPr>
            <p:ph idx="1"/>
          </p:nvPr>
        </p:nvSpPr>
        <p:spPr/>
        <p:txBody>
          <a:bodyPr/>
          <a:lstStyle/>
          <a:p>
            <a:r>
              <a:rPr lang="pt-BR" dirty="0"/>
              <a:t>Furto de identidade e invasão de contas </a:t>
            </a:r>
            <a:r>
              <a:rPr lang="pt-BR" i="1" dirty="0"/>
              <a:t>online</a:t>
            </a:r>
            <a:r>
              <a:rPr lang="pt-BR" dirty="0"/>
              <a:t>:</a:t>
            </a:r>
          </a:p>
          <a:p>
            <a:pPr lvl="1"/>
            <a:r>
              <a:rPr lang="pt-BR" dirty="0"/>
              <a:t>abertura de contas em seu nome</a:t>
            </a:r>
          </a:p>
          <a:p>
            <a:pPr lvl="1"/>
            <a:r>
              <a:rPr lang="pt-BR" dirty="0"/>
              <a:t>tentativas de adivinhação de senhas</a:t>
            </a:r>
          </a:p>
          <a:p>
            <a:pPr lvl="1"/>
            <a:r>
              <a:rPr lang="pt-BR" dirty="0"/>
              <a:t>responder perguntas de segurança</a:t>
            </a:r>
          </a:p>
          <a:p>
            <a:pPr lvl="1"/>
            <a:r>
              <a:rPr lang="pt-BR" dirty="0"/>
              <a:t>uso das senhas vazadas para:</a:t>
            </a:r>
          </a:p>
          <a:p>
            <a:pPr lvl="2"/>
            <a:r>
              <a:rPr lang="pt-BR" dirty="0"/>
              <a:t>invadir os serviços onde foram criadas</a:t>
            </a:r>
          </a:p>
          <a:p>
            <a:pPr lvl="2"/>
            <a:r>
              <a:rPr lang="pt-BR" dirty="0"/>
              <a:t>invadir outros serviços</a:t>
            </a:r>
          </a:p>
          <a:p>
            <a:pPr lvl="3"/>
            <a:r>
              <a:rPr lang="pt-BR" dirty="0"/>
              <a:t>onde a mesma senha seja usada, e</a:t>
            </a:r>
          </a:p>
          <a:p>
            <a:pPr lvl="3"/>
            <a:r>
              <a:rPr lang="pt-BR" dirty="0"/>
              <a:t>mecanismos adicionais não estejam ativados:</a:t>
            </a:r>
          </a:p>
          <a:p>
            <a:pPr lvl="4"/>
            <a:r>
              <a:rPr lang="pt-BR" dirty="0"/>
              <a:t>verificação em duas etapas</a:t>
            </a:r>
          </a:p>
          <a:p>
            <a:pPr lvl="4"/>
            <a:r>
              <a:rPr lang="pt-BR" dirty="0"/>
              <a:t>autorização prévia de dispositivos</a:t>
            </a:r>
          </a:p>
        </p:txBody>
      </p:sp>
      <p:sp>
        <p:nvSpPr>
          <p:cNvPr id="4" name="Title 3">
            <a:extLst>
              <a:ext uri="{FF2B5EF4-FFF2-40B4-BE49-F238E27FC236}">
                <a16:creationId xmlns="" xmlns:a16="http://schemas.microsoft.com/office/drawing/2014/main" id="{2232B7FA-4931-CF4E-9EBF-209BDB99FB79}"/>
              </a:ext>
            </a:extLst>
          </p:cNvPr>
          <p:cNvSpPr>
            <a:spLocks noGrp="1"/>
          </p:cNvSpPr>
          <p:nvPr>
            <p:ph type="title"/>
          </p:nvPr>
        </p:nvSpPr>
        <p:spPr/>
        <p:txBody>
          <a:bodyPr/>
          <a:lstStyle/>
          <a:p>
            <a:r>
              <a:rPr lang="pt-BR" dirty="0"/>
              <a:t>Furto de identidade (1/2)</a:t>
            </a:r>
          </a:p>
        </p:txBody>
      </p:sp>
      <p:pic>
        <p:nvPicPr>
          <p:cNvPr id="6" name="Picture Placeholder 2">
            <a:extLst>
              <a:ext uri="{FF2B5EF4-FFF2-40B4-BE49-F238E27FC236}">
                <a16:creationId xmlns="" xmlns:a16="http://schemas.microsoft.com/office/drawing/2014/main" id="{E42A9292-4627-FB46-AE10-5147670529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8144" y="2276872"/>
            <a:ext cx="3097635" cy="1963544"/>
          </a:xfrm>
          <a:prstGeom prst="rect">
            <a:avLst/>
          </a:prstGeom>
        </p:spPr>
      </p:pic>
    </p:spTree>
    <p:extLst>
      <p:ext uri="{BB962C8B-B14F-4D97-AF65-F5344CB8AC3E}">
        <p14:creationId xmlns:p14="http://schemas.microsoft.com/office/powerpoint/2010/main" val="35054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64F0AB-8EB6-284E-9AA3-E018F781F87D}"/>
              </a:ext>
            </a:extLst>
          </p:cNvPr>
          <p:cNvSpPr>
            <a:spLocks noGrp="1"/>
          </p:cNvSpPr>
          <p:nvPr>
            <p:ph idx="1"/>
          </p:nvPr>
        </p:nvSpPr>
        <p:spPr/>
        <p:txBody>
          <a:bodyPr/>
          <a:lstStyle/>
          <a:p>
            <a:r>
              <a:rPr lang="pt-BR" dirty="0"/>
              <a:t>Furto de identidade levando a prejuízos financeiros:</a:t>
            </a:r>
          </a:p>
          <a:p>
            <a:pPr lvl="1"/>
            <a:r>
              <a:rPr lang="pt-BR" dirty="0"/>
              <a:t>criação de cartões de crédito, contas bancárias e empréstimos, levando a:</a:t>
            </a:r>
          </a:p>
          <a:p>
            <a:pPr lvl="2"/>
            <a:r>
              <a:rPr lang="pt-BR" dirty="0"/>
              <a:t>dívidas</a:t>
            </a:r>
          </a:p>
          <a:p>
            <a:pPr lvl="2"/>
            <a:r>
              <a:rPr lang="pt-BR" dirty="0"/>
              <a:t>transações ilícitas em seu nome</a:t>
            </a:r>
          </a:p>
          <a:p>
            <a:pPr lvl="1"/>
            <a:r>
              <a:rPr lang="pt-BR" dirty="0"/>
              <a:t>movimentações financeiras indevidas em suas contas bancárias ou cartões de crédito</a:t>
            </a:r>
          </a:p>
          <a:p>
            <a:pPr lvl="1"/>
            <a:r>
              <a:rPr lang="pt-BR" dirty="0"/>
              <a:t>transferência de bens móveis ou imóveis</a:t>
            </a:r>
          </a:p>
        </p:txBody>
      </p:sp>
      <p:sp>
        <p:nvSpPr>
          <p:cNvPr id="4" name="Title 3">
            <a:extLst>
              <a:ext uri="{FF2B5EF4-FFF2-40B4-BE49-F238E27FC236}">
                <a16:creationId xmlns="" xmlns:a16="http://schemas.microsoft.com/office/drawing/2014/main" id="{2232B7FA-4931-CF4E-9EBF-209BDB99FB79}"/>
              </a:ext>
            </a:extLst>
          </p:cNvPr>
          <p:cNvSpPr>
            <a:spLocks noGrp="1"/>
          </p:cNvSpPr>
          <p:nvPr>
            <p:ph type="title"/>
          </p:nvPr>
        </p:nvSpPr>
        <p:spPr/>
        <p:txBody>
          <a:bodyPr/>
          <a:lstStyle/>
          <a:p>
            <a:r>
              <a:rPr lang="pt-BR" dirty="0"/>
              <a:t>Furto de identidade (2/2)</a:t>
            </a:r>
          </a:p>
        </p:txBody>
      </p:sp>
    </p:spTree>
    <p:extLst>
      <p:ext uri="{BB962C8B-B14F-4D97-AF65-F5344CB8AC3E}">
        <p14:creationId xmlns:p14="http://schemas.microsoft.com/office/powerpoint/2010/main" val="909163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scículo Vazamento de Dados">
      <a:dk1>
        <a:srgbClr val="000000"/>
      </a:dk1>
      <a:lt1>
        <a:srgbClr val="FFFFFF"/>
      </a:lt1>
      <a:dk2>
        <a:srgbClr val="000000"/>
      </a:dk2>
      <a:lt2>
        <a:srgbClr val="EEECE1"/>
      </a:lt2>
      <a:accent1>
        <a:srgbClr val="D53C27"/>
      </a:accent1>
      <a:accent2>
        <a:srgbClr val="5674A6"/>
      </a:accent2>
      <a:accent3>
        <a:srgbClr val="A3A3A3"/>
      </a:accent3>
      <a:accent4>
        <a:srgbClr val="8064A2"/>
      </a:accent4>
      <a:accent5>
        <a:srgbClr val="4BACC6"/>
      </a:accent5>
      <a:accent6>
        <a:srgbClr val="F79646"/>
      </a:accent6>
      <a:hlink>
        <a:srgbClr val="5674A6"/>
      </a:hlink>
      <a:folHlink>
        <a:srgbClr val="5674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Códigos maliciosos">
      <a:dk1>
        <a:srgbClr val="000000"/>
      </a:dk1>
      <a:lt1>
        <a:srgbClr val="FFFFFF"/>
      </a:lt1>
      <a:dk2>
        <a:srgbClr val="000000"/>
      </a:dk2>
      <a:lt2>
        <a:srgbClr val="EEECE1"/>
      </a:lt2>
      <a:accent1>
        <a:srgbClr val="D53C27"/>
      </a:accent1>
      <a:accent2>
        <a:srgbClr val="5674A6"/>
      </a:accent2>
      <a:accent3>
        <a:srgbClr val="A3A3A3"/>
      </a:accent3>
      <a:accent4>
        <a:srgbClr val="8064A2"/>
      </a:accent4>
      <a:accent5>
        <a:srgbClr val="4BACC6"/>
      </a:accent5>
      <a:accent6>
        <a:srgbClr val="F79646"/>
      </a:accent6>
      <a:hlink>
        <a:srgbClr val="5674A6"/>
      </a:hlink>
      <a:folHlink>
        <a:srgbClr val="5674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29676</TotalTime>
  <Words>4301</Words>
  <Application>Microsoft Office PowerPoint</Application>
  <PresentationFormat>Apresentação na tela (4:3)</PresentationFormat>
  <Paragraphs>353</Paragraphs>
  <Slides>30</Slides>
  <Notes>30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30</vt:i4>
      </vt:variant>
    </vt:vector>
  </HeadingPairs>
  <TitlesOfParts>
    <vt:vector size="34" baseType="lpstr">
      <vt:lpstr>ＭＳ Ｐゴシック</vt:lpstr>
      <vt:lpstr>Arial</vt:lpstr>
      <vt:lpstr>Arial Black</vt:lpstr>
      <vt:lpstr>Office Theme</vt:lpstr>
      <vt:lpstr>Apresentação do PowerPoint</vt:lpstr>
      <vt:lpstr>Vazamento de dados (1/4)</vt:lpstr>
      <vt:lpstr>Vazamento de dados (2/4)</vt:lpstr>
      <vt:lpstr>Vazamento de dados (3/4)</vt:lpstr>
      <vt:lpstr>Vazamento de dados (4/4)</vt:lpstr>
      <vt:lpstr>Atenção</vt:lpstr>
      <vt:lpstr>Riscos principais</vt:lpstr>
      <vt:lpstr>Furto de identidade (1/2)</vt:lpstr>
      <vt:lpstr>Furto de identidade (2/2)</vt:lpstr>
      <vt:lpstr>Violação de privacidade</vt:lpstr>
      <vt:lpstr>Tentativas de golpes</vt:lpstr>
      <vt:lpstr>O que fazer em  caso de vazamento</vt:lpstr>
      <vt:lpstr>Informe-se</vt:lpstr>
      <vt:lpstr>O que fazer em cada caso (1/2)</vt:lpstr>
      <vt:lpstr>O que fazer em cada caso (2/2)</vt:lpstr>
      <vt:lpstr>Fique atento (1/4)</vt:lpstr>
      <vt:lpstr>Fique atento (2/4)</vt:lpstr>
      <vt:lpstr>Fique atento (3/4)</vt:lpstr>
      <vt:lpstr>Fique atento (4/4)</vt:lpstr>
      <vt:lpstr>A quem  recorrer</vt:lpstr>
      <vt:lpstr>A quem recorrer (1/2)</vt:lpstr>
      <vt:lpstr>A quem recorrer (2/2)</vt:lpstr>
      <vt:lpstr>Não incentive  vazamentos e abusos</vt:lpstr>
      <vt:lpstr>Não incentive vazamentos e abusos</vt:lpstr>
      <vt:lpstr>Como  se prevenir</vt:lpstr>
      <vt:lpstr>Como se prevenir</vt:lpstr>
      <vt:lpstr>Reduza os riscos (1/4)</vt:lpstr>
      <vt:lpstr>Reduza os riscos (2/4)</vt:lpstr>
      <vt:lpstr>Reduza os riscos (3/4)</vt:lpstr>
      <vt:lpstr>Reduza os riscos (4/4)</vt:lpstr>
    </vt:vector>
  </TitlesOfParts>
  <Manager/>
  <Company>NIC.br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Vazamento de Dados - Cartilha de Segurança para Internet</dc:title>
  <dc:subject>Vazamento de Dados - Cartilha de Segurança para Internet</dc:subject>
  <dc:creator>CERT.br / NIC.br - colaboração ANPD</dc:creator>
  <cp:keywords>cartilha, segurança, Internet, fascículo, riscos, prevenção, proteção, cuidados, vazamento, dados, LGPD, vazamento de dados, proteção de dados</cp:keywords>
  <dc:description/>
  <cp:lastModifiedBy>Conta da Microsoft</cp:lastModifiedBy>
  <cp:revision>1041</cp:revision>
  <cp:lastPrinted>2021-05-28T18:26:08Z</cp:lastPrinted>
  <dcterms:created xsi:type="dcterms:W3CDTF">2012-08-02T20:00:10Z</dcterms:created>
  <dcterms:modified xsi:type="dcterms:W3CDTF">2022-10-07T00:18:35Z</dcterms:modified>
  <cp:category/>
</cp:coreProperties>
</file>