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64" r:id="rId2"/>
    <p:sldId id="302" r:id="rId3"/>
    <p:sldId id="365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52638" autoAdjust="0"/>
  </p:normalViewPr>
  <p:slideViewPr>
    <p:cSldViewPr snapToGrid="0">
      <p:cViewPr>
        <p:scale>
          <a:sx n="33" d="100"/>
          <a:sy n="33" d="100"/>
        </p:scale>
        <p:origin x="2971" y="43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AD99E-0815-4F03-AA16-24036F0CEA3A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92169-C723-45A8-9F32-B7303E4CF1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90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VDSL</a:t>
            </a:r>
            <a:r>
              <a:rPr lang="pt-BR" baseline="0" dirty="0" smtClean="0"/>
              <a:t>  - até 1 km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92169-C723-45A8-9F32-B7303E4CF171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340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As</a:t>
            </a:r>
            <a:r>
              <a:rPr lang="pt-BR" baseline="0" dirty="0" smtClean="0"/>
              <a:t> fibras vão até 20 km.</a:t>
            </a:r>
          </a:p>
          <a:p>
            <a:endParaRPr lang="pt-BR" baseline="0" dirty="0" smtClean="0"/>
          </a:p>
          <a:p>
            <a:r>
              <a:rPr lang="pt-BR" baseline="0" dirty="0" smtClean="0"/>
              <a:t>Ainda existem outras tecnologias de fibra como as </a:t>
            </a:r>
            <a:r>
              <a:rPr lang="pt-BR" baseline="0" dirty="0" err="1" smtClean="0"/>
              <a:t>PONs</a:t>
            </a:r>
            <a:r>
              <a:rPr lang="pt-BR" baseline="0" dirty="0" smtClean="0"/>
              <a:t> (Passive </a:t>
            </a:r>
            <a:r>
              <a:rPr lang="pt-BR" baseline="0" dirty="0" err="1" smtClean="0"/>
              <a:t>Optical</a:t>
            </a:r>
            <a:r>
              <a:rPr lang="pt-BR" baseline="0" dirty="0" smtClean="0"/>
              <a:t> Network), </a:t>
            </a:r>
            <a:r>
              <a:rPr lang="pt-BR" baseline="0" dirty="0" err="1" smtClean="0"/>
              <a:t>GPONs</a:t>
            </a:r>
            <a:r>
              <a:rPr lang="pt-BR" baseline="0" dirty="0" smtClean="0"/>
              <a:t> (Gigabit-</a:t>
            </a:r>
            <a:r>
              <a:rPr lang="pt-BR" baseline="0" dirty="0" err="1" smtClean="0"/>
              <a:t>capable</a:t>
            </a:r>
            <a:r>
              <a:rPr lang="pt-BR" baseline="0" dirty="0" smtClean="0"/>
              <a:t> </a:t>
            </a:r>
            <a:r>
              <a:rPr lang="pt-BR" baseline="0" dirty="0" err="1" smtClean="0"/>
              <a:t>PONs</a:t>
            </a:r>
            <a:r>
              <a:rPr lang="pt-BR" baseline="0" dirty="0" smtClean="0"/>
              <a:t>) que são do mundo de telecomunicações e as </a:t>
            </a:r>
            <a:r>
              <a:rPr lang="pt-BR" baseline="0" dirty="0" err="1" smtClean="0"/>
              <a:t>EPONs</a:t>
            </a:r>
            <a:r>
              <a:rPr lang="pt-BR" baseline="0" dirty="0" smtClean="0"/>
              <a:t> (Ethernet </a:t>
            </a:r>
            <a:r>
              <a:rPr lang="pt-BR" baseline="0" dirty="0" err="1" smtClean="0"/>
              <a:t>PONs</a:t>
            </a:r>
            <a:r>
              <a:rPr lang="pt-BR" baseline="0" dirty="0" smtClean="0"/>
              <a:t>) que estão ligadas ao mundo das redes de computadores e possuem padrão IEEE. </a:t>
            </a:r>
          </a:p>
          <a:p>
            <a:endParaRPr lang="pt-BR" baseline="0" dirty="0" smtClean="0"/>
          </a:p>
          <a:p>
            <a:r>
              <a:rPr lang="pt-BR" baseline="0" dirty="0" smtClean="0"/>
              <a:t>As </a:t>
            </a:r>
            <a:r>
              <a:rPr lang="pt-BR" baseline="0" dirty="0" err="1" smtClean="0"/>
              <a:t>GPONs</a:t>
            </a:r>
            <a:r>
              <a:rPr lang="pt-BR" baseline="0" dirty="0" smtClean="0"/>
              <a:t> oferecem 2,4 de DOWN e 1,2 ou 2,4 de UP.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592169-C723-45A8-9F32-B7303E4CF171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25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7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68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614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81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909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7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16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57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73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23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899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6D52-1876-493F-9E5D-60DF18A63711}" type="datetimeFigureOut">
              <a:rPr lang="pt-BR" smtClean="0"/>
              <a:t>03/11/2022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237A0-BE9D-478E-8B56-4B0D3DF7643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2052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/>
          <p:cNvSpPr>
            <a:spLocks noGrp="1" noChangeArrowheads="1"/>
          </p:cNvSpPr>
          <p:nvPr>
            <p:ph type="title"/>
          </p:nvPr>
        </p:nvSpPr>
        <p:spPr>
          <a:xfrm>
            <a:off x="1752600" y="-99392"/>
            <a:ext cx="8686800" cy="1143000"/>
          </a:xfrm>
        </p:spPr>
        <p:txBody>
          <a:bodyPr>
            <a:normAutofit/>
          </a:bodyPr>
          <a:lstStyle/>
          <a:p>
            <a:r>
              <a:rPr lang="pt-BR" sz="6000" dirty="0">
                <a:latin typeface="+mn-lt"/>
              </a:rPr>
              <a:t>Modem </a:t>
            </a:r>
            <a:r>
              <a:rPr lang="pt-BR" sz="6000" dirty="0" err="1">
                <a:latin typeface="+mn-lt"/>
              </a:rPr>
              <a:t>xDSL</a:t>
            </a:r>
            <a:endParaRPr lang="pt-BR" sz="6000" dirty="0">
              <a:latin typeface="+mn-lt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799328"/>
              </p:ext>
            </p:extLst>
          </p:nvPr>
        </p:nvGraphicFramePr>
        <p:xfrm>
          <a:off x="2032000" y="1130955"/>
          <a:ext cx="8128000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HDSL (High bit-rate</a:t>
                      </a:r>
                      <a:r>
                        <a:rPr lang="pt-BR" baseline="0" dirty="0" smtClean="0"/>
                        <a:t> DSL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Simétrico com taxa de até 2 Mbps.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HDLS2 ou SHDSL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Melhoria</a:t>
                      </a:r>
                      <a:r>
                        <a:rPr lang="pt-BR" baseline="0" dirty="0" smtClean="0"/>
                        <a:t> do HDSL utilizando uma única linha, ou seja, um único par trançado. 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HDSL (High bit-rate</a:t>
                      </a:r>
                      <a:r>
                        <a:rPr lang="pt-BR" baseline="0" dirty="0" smtClean="0"/>
                        <a:t> DSL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Simétrico com taxa de até 2 Mbps.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SDSL (</a:t>
                      </a:r>
                      <a:r>
                        <a:rPr lang="pt-BR" dirty="0" err="1" smtClean="0"/>
                        <a:t>Symetrical</a:t>
                      </a:r>
                      <a:r>
                        <a:rPr lang="pt-BR" dirty="0" smtClean="0"/>
                        <a:t> DSL)</a:t>
                      </a:r>
                      <a:r>
                        <a:rPr lang="pt-BR" baseline="0" dirty="0" smtClean="0"/>
                        <a:t> </a:t>
                      </a:r>
                      <a:endParaRPr lang="pt-BR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Simétrico, </a:t>
                      </a:r>
                      <a:r>
                        <a:rPr lang="pt-BR" dirty="0" err="1" smtClean="0"/>
                        <a:t>full</a:t>
                      </a:r>
                      <a:r>
                        <a:rPr lang="pt-BR" dirty="0" smtClean="0"/>
                        <a:t>-duplex utilizando dois</a:t>
                      </a:r>
                      <a:r>
                        <a:rPr lang="pt-BR" baseline="0" dirty="0" smtClean="0"/>
                        <a:t> fios.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ADSL (</a:t>
                      </a:r>
                      <a:r>
                        <a:rPr lang="pt-BR" dirty="0" err="1" smtClean="0"/>
                        <a:t>Asymmetric</a:t>
                      </a:r>
                      <a:r>
                        <a:rPr lang="pt-BR" dirty="0" smtClean="0"/>
                        <a:t> DSL)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Assimétrico, DOWN até</a:t>
                      </a:r>
                      <a:r>
                        <a:rPr lang="pt-BR" baseline="0" dirty="0" smtClean="0"/>
                        <a:t> 8 Mbps e UP até 1 Mbps, voz e dados, com dois fios.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ADSL2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Assimétrico,</a:t>
                      </a:r>
                      <a:r>
                        <a:rPr lang="pt-BR" baseline="0" dirty="0" smtClean="0"/>
                        <a:t> DOWN até 12 Mbps e UP até 1 Mbps.</a:t>
                      </a:r>
                      <a:endParaRPr lang="pt-B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pt-BR" dirty="0" smtClean="0"/>
                        <a:t>ADSL2+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Assiméstrico</a:t>
                      </a:r>
                      <a:r>
                        <a:rPr lang="pt-BR" dirty="0" smtClean="0"/>
                        <a:t>, DOWN até 24 Mbps</a:t>
                      </a:r>
                      <a:r>
                        <a:rPr lang="pt-BR" baseline="0" dirty="0" smtClean="0"/>
                        <a:t> e UP até 1 Mbps.</a:t>
                      </a:r>
                      <a:endParaRPr lang="pt-BR" dirty="0"/>
                    </a:p>
                  </a:txBody>
                  <a:tcPr/>
                </a:tc>
              </a:tr>
              <a:tr h="312783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RADSL (Rate </a:t>
                      </a:r>
                      <a:r>
                        <a:rPr lang="pt-BR" dirty="0" err="1" smtClean="0"/>
                        <a:t>Adaptative</a:t>
                      </a:r>
                      <a:r>
                        <a:rPr lang="pt-BR" dirty="0" smtClean="0"/>
                        <a:t> ADSL)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Semelhante</a:t>
                      </a:r>
                      <a:r>
                        <a:rPr lang="pt-BR" baseline="0" dirty="0" smtClean="0"/>
                        <a:t> ao ADSL, porém ajusta automaticamente a velocidade de conexão de acordo com a qualidade da linha e a distância da central.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58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/>
          <p:cNvSpPr>
            <a:spLocks noGrp="1" noChangeArrowheads="1"/>
          </p:cNvSpPr>
          <p:nvPr>
            <p:ph type="title"/>
          </p:nvPr>
        </p:nvSpPr>
        <p:spPr>
          <a:xfrm>
            <a:off x="1752600" y="-99392"/>
            <a:ext cx="8686800" cy="1143000"/>
          </a:xfrm>
        </p:spPr>
        <p:txBody>
          <a:bodyPr>
            <a:normAutofit/>
          </a:bodyPr>
          <a:lstStyle/>
          <a:p>
            <a:r>
              <a:rPr lang="pt-BR" sz="6000" dirty="0">
                <a:latin typeface="+mn-lt"/>
              </a:rPr>
              <a:t>Modem </a:t>
            </a:r>
            <a:r>
              <a:rPr lang="pt-BR" sz="6000" dirty="0" err="1">
                <a:latin typeface="+mn-lt"/>
              </a:rPr>
              <a:t>xDSL</a:t>
            </a:r>
            <a:endParaRPr lang="pt-BR" sz="6000" dirty="0">
              <a:latin typeface="+mn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624463"/>
              </p:ext>
            </p:extLst>
          </p:nvPr>
        </p:nvGraphicFramePr>
        <p:xfrm>
          <a:off x="2032000" y="1376489"/>
          <a:ext cx="812800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VDSL (</a:t>
                      </a:r>
                      <a:r>
                        <a:rPr lang="pt-BR" dirty="0" err="1" smtClean="0"/>
                        <a:t>Very</a:t>
                      </a:r>
                      <a:r>
                        <a:rPr lang="pt-BR" dirty="0" smtClean="0"/>
                        <a:t> High DSL)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ADSL</a:t>
                      </a:r>
                      <a:r>
                        <a:rPr lang="pt-BR" baseline="0" dirty="0" smtClean="0"/>
                        <a:t> com até </a:t>
                      </a:r>
                      <a:r>
                        <a:rPr lang="pt-BR" baseline="0" dirty="0" smtClean="0"/>
                        <a:t>52 </a:t>
                      </a:r>
                      <a:r>
                        <a:rPr lang="pt-BR" baseline="0" dirty="0" smtClean="0"/>
                        <a:t>Mbps de </a:t>
                      </a:r>
                      <a:r>
                        <a:rPr lang="pt-BR" baseline="0" dirty="0" smtClean="0"/>
                        <a:t>DOWN e UP de até 3 Mbps.</a:t>
                      </a:r>
                      <a:endParaRPr lang="pt-BR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VDSL2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ADSL com até 200 Mbps de DOWN e UP</a:t>
                      </a:r>
                      <a:r>
                        <a:rPr lang="pt-BR" baseline="0" dirty="0" smtClean="0"/>
                        <a:t> de até 100 Mbps.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Vplus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Padrão</a:t>
                      </a:r>
                      <a:r>
                        <a:rPr lang="pt-BR" baseline="0" dirty="0" smtClean="0"/>
                        <a:t> para circuitos terminais menores de até 250 metros. Até 300 Mbps de DOWN e UP de até 100 Mbps.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IDSL (ISDN DSL)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Suporte a</a:t>
                      </a:r>
                      <a:r>
                        <a:rPr lang="pt-BR" baseline="0" dirty="0" smtClean="0"/>
                        <a:t> serviços de redes digitais.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78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7"/>
          <p:cNvSpPr>
            <a:spLocks noGrp="1" noChangeArrowheads="1"/>
          </p:cNvSpPr>
          <p:nvPr>
            <p:ph type="title"/>
          </p:nvPr>
        </p:nvSpPr>
        <p:spPr>
          <a:xfrm>
            <a:off x="1151466" y="0"/>
            <a:ext cx="8445631" cy="811116"/>
          </a:xfrm>
        </p:spPr>
        <p:txBody>
          <a:bodyPr>
            <a:normAutofit fontScale="90000"/>
          </a:bodyPr>
          <a:lstStyle/>
          <a:p>
            <a:r>
              <a:rPr lang="pt-BR" sz="6000" dirty="0" smtClean="0">
                <a:latin typeface="+mn-lt"/>
              </a:rPr>
              <a:t>FTTX</a:t>
            </a:r>
            <a:endParaRPr lang="pt-BR" sz="6000" dirty="0">
              <a:latin typeface="+mn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622515"/>
              </p:ext>
            </p:extLst>
          </p:nvPr>
        </p:nvGraphicFramePr>
        <p:xfrm>
          <a:off x="1151466" y="811116"/>
          <a:ext cx="9990668" cy="5827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5334"/>
                <a:gridCol w="4995334"/>
              </a:tblGrid>
              <a:tr h="30942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91856">
                <a:tc>
                  <a:txBody>
                    <a:bodyPr/>
                    <a:lstStyle/>
                    <a:p>
                      <a:pPr algn="ctr"/>
                      <a:r>
                        <a:rPr lang="pt-BR" dirty="0" err="1" smtClean="0"/>
                        <a:t>FTTdp</a:t>
                      </a:r>
                      <a:r>
                        <a:rPr lang="pt-BR" dirty="0" smtClean="0"/>
                        <a:t> (</a:t>
                      </a:r>
                      <a:r>
                        <a:rPr lang="pt-BR" dirty="0" err="1" smtClean="0"/>
                        <a:t>Fiber</a:t>
                      </a:r>
                      <a:r>
                        <a:rPr lang="pt-BR" dirty="0" smtClean="0"/>
                        <a:t> </a:t>
                      </a:r>
                      <a:r>
                        <a:rPr lang="pt-BR" dirty="0" err="1" smtClean="0"/>
                        <a:t>to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the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Distribution</a:t>
                      </a:r>
                      <a:r>
                        <a:rPr lang="pt-BR" baseline="0" dirty="0" smtClean="0"/>
                        <a:t> Point)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pt-B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fibra vai até um ponto de distribuição de várias centenas de assinantes e usa cobre para transmitir dados pelo restante do caminho até a casa do usuário.</a:t>
                      </a:r>
                      <a:endParaRPr lang="pt-BR" dirty="0" smtClean="0"/>
                    </a:p>
                  </a:txBody>
                  <a:tcPr anchor="ctr"/>
                </a:tc>
              </a:tr>
              <a:tr h="76296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FTTN (</a:t>
                      </a:r>
                      <a:r>
                        <a:rPr lang="pt-BR" dirty="0" err="1" smtClean="0"/>
                        <a:t>Fiber</a:t>
                      </a:r>
                      <a:r>
                        <a:rPr lang="pt-BR" dirty="0" smtClean="0"/>
                        <a:t> </a:t>
                      </a:r>
                      <a:r>
                        <a:rPr lang="pt-BR" dirty="0" err="1" smtClean="0"/>
                        <a:t>to</a:t>
                      </a:r>
                      <a:r>
                        <a:rPr lang="pt-BR" dirty="0" smtClean="0"/>
                        <a:t> </a:t>
                      </a:r>
                      <a:r>
                        <a:rPr lang="pt-BR" dirty="0" err="1" smtClean="0"/>
                        <a:t>the</a:t>
                      </a:r>
                      <a:r>
                        <a:rPr lang="pt-BR" dirty="0" smtClean="0"/>
                        <a:t> Node)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Sai da central e conexão liga-se à um armário de rua com a conexão final ao cliente sendo de cobre.</a:t>
                      </a:r>
                      <a:endParaRPr lang="pt-BR" dirty="0" smtClean="0"/>
                    </a:p>
                  </a:txBody>
                  <a:tcPr anchor="ctr"/>
                </a:tc>
              </a:tr>
              <a:tr h="9918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FTTC</a:t>
                      </a:r>
                      <a:r>
                        <a:rPr lang="pt-BR" baseline="0" dirty="0" smtClean="0"/>
                        <a:t> (</a:t>
                      </a:r>
                      <a:r>
                        <a:rPr lang="pt-BR" baseline="0" dirty="0" err="1" smtClean="0"/>
                        <a:t>Fiber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to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the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Curb</a:t>
                      </a:r>
                      <a:r>
                        <a:rPr lang="pt-BR" baseline="0" dirty="0" smtClean="0"/>
                        <a:t>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 fibra vai até um armário na rua e a distribuição para os assinantes naquela vizinhança e o</a:t>
                      </a:r>
                      <a:r>
                        <a:rPr lang="pt-BR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meio pode ser cabo coaxial ou o par de cobre.</a:t>
                      </a:r>
                      <a:endParaRPr lang="pt-BR" dirty="0"/>
                    </a:p>
                  </a:txBody>
                  <a:tcPr/>
                </a:tc>
              </a:tr>
              <a:tr h="53407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FTTH (</a:t>
                      </a:r>
                      <a:r>
                        <a:rPr lang="pt-BR" dirty="0" err="1" smtClean="0"/>
                        <a:t>Fiber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to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the</a:t>
                      </a:r>
                      <a:r>
                        <a:rPr lang="pt-BR" baseline="0" dirty="0" smtClean="0"/>
                        <a:t> Home)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fibra vai até a residência do usuário final. </a:t>
                      </a:r>
                      <a:endParaRPr lang="pt-BR" dirty="0"/>
                    </a:p>
                  </a:txBody>
                  <a:tcPr anchor="ctr"/>
                </a:tc>
              </a:tr>
              <a:tr h="9918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FTTB</a:t>
                      </a:r>
                      <a:r>
                        <a:rPr lang="pt-BR" baseline="0" dirty="0" smtClean="0"/>
                        <a:t> (</a:t>
                      </a:r>
                      <a:r>
                        <a:rPr lang="pt-BR" baseline="0" dirty="0" err="1" smtClean="0"/>
                        <a:t>Fiber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to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the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baseline="0" dirty="0" err="1" smtClean="0"/>
                        <a:t>Building</a:t>
                      </a:r>
                      <a:r>
                        <a:rPr lang="pt-BR" baseline="0" dirty="0" smtClean="0"/>
                        <a:t>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fibra vai até o prédio e a distribuição para os assinantes são feitas através de uma rede Ethernet tendo como meio o cabo coaxial ou o par de cobre.</a:t>
                      </a:r>
                      <a:endParaRPr lang="pt-BR" dirty="0"/>
                    </a:p>
                  </a:txBody>
                  <a:tcPr anchor="ctr"/>
                </a:tc>
              </a:tr>
              <a:tr h="99185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FTTD (</a:t>
                      </a:r>
                      <a:r>
                        <a:rPr lang="pt-BR" dirty="0" err="1" smtClean="0"/>
                        <a:t>Fiber</a:t>
                      </a:r>
                      <a:r>
                        <a:rPr lang="pt-BR" dirty="0" smtClean="0"/>
                        <a:t> </a:t>
                      </a:r>
                      <a:r>
                        <a:rPr lang="pt-BR" dirty="0" err="1" smtClean="0"/>
                        <a:t>to</a:t>
                      </a:r>
                      <a:r>
                        <a:rPr lang="pt-BR" dirty="0" smtClean="0"/>
                        <a:t> </a:t>
                      </a:r>
                      <a:r>
                        <a:rPr lang="pt-BR" dirty="0" err="1" smtClean="0"/>
                        <a:t>the</a:t>
                      </a:r>
                      <a:r>
                        <a:rPr lang="pt-BR" dirty="0" smtClean="0"/>
                        <a:t> desktop)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conexão de fibra é instalada a partir da principal sala de informática a um terminal ou fibra conversor de mídia perto da mesa do usuário.</a:t>
                      </a:r>
                      <a:endParaRPr lang="pt-B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93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479</Words>
  <Application>Microsoft Office PowerPoint</Application>
  <PresentationFormat>Widescreen</PresentationFormat>
  <Paragraphs>47</Paragraphs>
  <Slides>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Modem xDSL</vt:lpstr>
      <vt:lpstr>Modem xDSL</vt:lpstr>
      <vt:lpstr>FTTX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Junior</dc:creator>
  <cp:lastModifiedBy>Conta da Microsoft</cp:lastModifiedBy>
  <cp:revision>34</cp:revision>
  <dcterms:created xsi:type="dcterms:W3CDTF">2016-03-22T16:49:49Z</dcterms:created>
  <dcterms:modified xsi:type="dcterms:W3CDTF">2022-11-04T01:24:10Z</dcterms:modified>
</cp:coreProperties>
</file>